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7" r:id="rId3"/>
  </p:sldMasterIdLst>
  <p:notesMasterIdLst>
    <p:notesMasterId r:id="rId204"/>
  </p:notesMasterIdLst>
  <p:sldIdLst>
    <p:sldId id="257" r:id="rId4"/>
    <p:sldId id="258" r:id="rId5"/>
    <p:sldId id="259" r:id="rId6"/>
    <p:sldId id="260" r:id="rId7"/>
    <p:sldId id="267" r:id="rId8"/>
    <p:sldId id="331" r:id="rId9"/>
    <p:sldId id="268" r:id="rId10"/>
    <p:sldId id="336" r:id="rId11"/>
    <p:sldId id="400" r:id="rId12"/>
    <p:sldId id="552" r:id="rId13"/>
    <p:sldId id="401" r:id="rId14"/>
    <p:sldId id="269" r:id="rId15"/>
    <p:sldId id="335" r:id="rId16"/>
    <p:sldId id="270" r:id="rId17"/>
    <p:sldId id="271" r:id="rId18"/>
    <p:sldId id="272" r:id="rId19"/>
    <p:sldId id="273" r:id="rId20"/>
    <p:sldId id="262" r:id="rId21"/>
    <p:sldId id="403" r:id="rId22"/>
    <p:sldId id="390" r:id="rId23"/>
    <p:sldId id="391" r:id="rId24"/>
    <p:sldId id="393" r:id="rId25"/>
    <p:sldId id="395" r:id="rId26"/>
    <p:sldId id="394" r:id="rId27"/>
    <p:sldId id="396" r:id="rId28"/>
    <p:sldId id="397" r:id="rId29"/>
    <p:sldId id="398" r:id="rId30"/>
    <p:sldId id="399" r:id="rId31"/>
    <p:sldId id="389" r:id="rId32"/>
    <p:sldId id="333" r:id="rId33"/>
    <p:sldId id="404" r:id="rId34"/>
    <p:sldId id="274" r:id="rId35"/>
    <p:sldId id="586" r:id="rId36"/>
    <p:sldId id="587" r:id="rId37"/>
    <p:sldId id="553" r:id="rId38"/>
    <p:sldId id="583" r:id="rId39"/>
    <p:sldId id="554" r:id="rId40"/>
    <p:sldId id="555" r:id="rId41"/>
    <p:sldId id="556" r:id="rId42"/>
    <p:sldId id="557" r:id="rId43"/>
    <p:sldId id="558" r:id="rId44"/>
    <p:sldId id="559" r:id="rId45"/>
    <p:sldId id="560" r:id="rId46"/>
    <p:sldId id="561" r:id="rId47"/>
    <p:sldId id="562" r:id="rId48"/>
    <p:sldId id="563" r:id="rId49"/>
    <p:sldId id="564" r:id="rId50"/>
    <p:sldId id="565" r:id="rId51"/>
    <p:sldId id="566" r:id="rId52"/>
    <p:sldId id="567" r:id="rId53"/>
    <p:sldId id="585" r:id="rId54"/>
    <p:sldId id="568" r:id="rId55"/>
    <p:sldId id="569" r:id="rId56"/>
    <p:sldId id="570" r:id="rId57"/>
    <p:sldId id="571" r:id="rId58"/>
    <p:sldId id="572" r:id="rId59"/>
    <p:sldId id="573" r:id="rId60"/>
    <p:sldId id="574" r:id="rId61"/>
    <p:sldId id="575" r:id="rId62"/>
    <p:sldId id="576" r:id="rId63"/>
    <p:sldId id="577" r:id="rId64"/>
    <p:sldId id="578" r:id="rId65"/>
    <p:sldId id="579" r:id="rId66"/>
    <p:sldId id="580" r:id="rId67"/>
    <p:sldId id="581" r:id="rId68"/>
    <p:sldId id="582" r:id="rId69"/>
    <p:sldId id="329" r:id="rId70"/>
    <p:sldId id="584" r:id="rId71"/>
    <p:sldId id="592" r:id="rId72"/>
    <p:sldId id="593" r:id="rId73"/>
    <p:sldId id="594" r:id="rId74"/>
    <p:sldId id="595" r:id="rId75"/>
    <p:sldId id="589" r:id="rId76"/>
    <p:sldId id="307" r:id="rId77"/>
    <p:sldId id="415" r:id="rId78"/>
    <p:sldId id="417" r:id="rId79"/>
    <p:sldId id="416" r:id="rId80"/>
    <p:sldId id="339" r:id="rId81"/>
    <p:sldId id="341" r:id="rId82"/>
    <p:sldId id="344" r:id="rId83"/>
    <p:sldId id="383" r:id="rId84"/>
    <p:sldId id="385" r:id="rId85"/>
    <p:sldId id="386" r:id="rId86"/>
    <p:sldId id="387" r:id="rId87"/>
    <p:sldId id="361" r:id="rId88"/>
    <p:sldId id="346" r:id="rId89"/>
    <p:sldId id="349" r:id="rId90"/>
    <p:sldId id="591" r:id="rId91"/>
    <p:sldId id="315" r:id="rId92"/>
    <p:sldId id="418" r:id="rId93"/>
    <p:sldId id="363" r:id="rId94"/>
    <p:sldId id="364" r:id="rId95"/>
    <p:sldId id="365" r:id="rId96"/>
    <p:sldId id="323" r:id="rId97"/>
    <p:sldId id="263" r:id="rId98"/>
    <p:sldId id="266" r:id="rId99"/>
    <p:sldId id="590" r:id="rId100"/>
    <p:sldId id="648" r:id="rId101"/>
    <p:sldId id="649" r:id="rId102"/>
    <p:sldId id="650" r:id="rId103"/>
    <p:sldId id="596" r:id="rId104"/>
    <p:sldId id="533" r:id="rId105"/>
    <p:sldId id="534" r:id="rId106"/>
    <p:sldId id="535" r:id="rId107"/>
    <p:sldId id="536" r:id="rId108"/>
    <p:sldId id="537" r:id="rId109"/>
    <p:sldId id="645" r:id="rId110"/>
    <p:sldId id="646" r:id="rId111"/>
    <p:sldId id="647" r:id="rId112"/>
    <p:sldId id="597" r:id="rId113"/>
    <p:sldId id="538" r:id="rId114"/>
    <p:sldId id="539" r:id="rId115"/>
    <p:sldId id="599" r:id="rId116"/>
    <p:sldId id="540" r:id="rId117"/>
    <p:sldId id="541" r:id="rId118"/>
    <p:sldId id="636" r:id="rId119"/>
    <p:sldId id="542" r:id="rId120"/>
    <p:sldId id="516" r:id="rId121"/>
    <p:sldId id="517" r:id="rId122"/>
    <p:sldId id="518" r:id="rId123"/>
    <p:sldId id="519" r:id="rId124"/>
    <p:sldId id="520" r:id="rId125"/>
    <p:sldId id="490" r:id="rId126"/>
    <p:sldId id="491" r:id="rId127"/>
    <p:sldId id="492" r:id="rId128"/>
    <p:sldId id="521" r:id="rId129"/>
    <p:sldId id="522" r:id="rId130"/>
    <p:sldId id="523" r:id="rId131"/>
    <p:sldId id="524" r:id="rId132"/>
    <p:sldId id="525" r:id="rId133"/>
    <p:sldId id="637" r:id="rId134"/>
    <p:sldId id="526" r:id="rId135"/>
    <p:sldId id="290" r:id="rId136"/>
    <p:sldId id="291" r:id="rId137"/>
    <p:sldId id="292" r:id="rId138"/>
    <p:sldId id="293" r:id="rId139"/>
    <p:sldId id="294" r:id="rId140"/>
    <p:sldId id="295" r:id="rId141"/>
    <p:sldId id="296" r:id="rId142"/>
    <p:sldId id="297" r:id="rId143"/>
    <p:sldId id="298" r:id="rId144"/>
    <p:sldId id="299" r:id="rId145"/>
    <p:sldId id="300" r:id="rId146"/>
    <p:sldId id="302" r:id="rId147"/>
    <p:sldId id="303" r:id="rId148"/>
    <p:sldId id="304" r:id="rId149"/>
    <p:sldId id="305" r:id="rId150"/>
    <p:sldId id="527" r:id="rId151"/>
    <p:sldId id="528" r:id="rId152"/>
    <p:sldId id="638" r:id="rId153"/>
    <p:sldId id="639" r:id="rId154"/>
    <p:sldId id="640" r:id="rId155"/>
    <p:sldId id="641" r:id="rId156"/>
    <p:sldId id="642" r:id="rId157"/>
    <p:sldId id="643" r:id="rId158"/>
    <p:sldId id="644" r:id="rId159"/>
    <p:sldId id="466" r:id="rId160"/>
    <p:sldId id="467" r:id="rId161"/>
    <p:sldId id="468" r:id="rId162"/>
    <p:sldId id="469" r:id="rId163"/>
    <p:sldId id="470" r:id="rId164"/>
    <p:sldId id="471" r:id="rId165"/>
    <p:sldId id="472" r:id="rId166"/>
    <p:sldId id="473" r:id="rId167"/>
    <p:sldId id="474" r:id="rId168"/>
    <p:sldId id="475" r:id="rId169"/>
    <p:sldId id="476" r:id="rId170"/>
    <p:sldId id="477" r:id="rId171"/>
    <p:sldId id="478" r:id="rId172"/>
    <p:sldId id="479" r:id="rId173"/>
    <p:sldId id="480" r:id="rId174"/>
    <p:sldId id="608" r:id="rId175"/>
    <p:sldId id="609" r:id="rId176"/>
    <p:sldId id="610" r:id="rId177"/>
    <p:sldId id="611" r:id="rId178"/>
    <p:sldId id="612" r:id="rId179"/>
    <p:sldId id="613" r:id="rId180"/>
    <p:sldId id="614" r:id="rId181"/>
    <p:sldId id="615" r:id="rId182"/>
    <p:sldId id="616" r:id="rId183"/>
    <p:sldId id="617" r:id="rId184"/>
    <p:sldId id="618" r:id="rId185"/>
    <p:sldId id="619" r:id="rId186"/>
    <p:sldId id="620" r:id="rId187"/>
    <p:sldId id="621" r:id="rId188"/>
    <p:sldId id="622" r:id="rId189"/>
    <p:sldId id="623" r:id="rId190"/>
    <p:sldId id="624" r:id="rId191"/>
    <p:sldId id="625" r:id="rId192"/>
    <p:sldId id="626" r:id="rId193"/>
    <p:sldId id="627" r:id="rId194"/>
    <p:sldId id="628" r:id="rId195"/>
    <p:sldId id="629" r:id="rId196"/>
    <p:sldId id="630" r:id="rId197"/>
    <p:sldId id="631" r:id="rId198"/>
    <p:sldId id="632" r:id="rId199"/>
    <p:sldId id="633" r:id="rId200"/>
    <p:sldId id="634" r:id="rId201"/>
    <p:sldId id="635" r:id="rId202"/>
    <p:sldId id="652" r:id="rId2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A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94660"/>
  </p:normalViewPr>
  <p:slideViewPr>
    <p:cSldViewPr>
      <p:cViewPr varScale="1">
        <p:scale>
          <a:sx n="83" d="100"/>
          <a:sy n="83" d="100"/>
        </p:scale>
        <p:origin x="1387"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viewProps" Target="viewProp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theme" Target="theme/theme1.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190" Type="http://schemas.openxmlformats.org/officeDocument/2006/relationships/slide" Target="slides/slide187.xml"/><Relationship Id="rId204"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9266BF-6C96-4A43-84A8-090FAB947CE3}" type="datetimeFigureOut">
              <a:rPr lang="en-US" smtClean="0"/>
              <a:pPr/>
              <a:t>2/21/2021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7204B4-B368-454D-A325-B872076918E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pPr/>
              <a:t>1</a:t>
            </a:fld>
            <a:endParaRPr lang="en-US"/>
          </a:p>
        </p:txBody>
      </p:sp>
    </p:spTree>
    <p:extLst>
      <p:ext uri="{BB962C8B-B14F-4D97-AF65-F5344CB8AC3E}">
        <p14:creationId xmlns:p14="http://schemas.microsoft.com/office/powerpoint/2010/main" val="3836943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D3C6D5B5-2D7A-4D5C-8FB0-0C8F631AC512}" type="slidenum">
              <a:rPr lang="en-US"/>
              <a:pPr/>
              <a:t>43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3B5091D8-6058-4D70-ADAD-2E60190D7FF2}" type="slidenum">
              <a:rPr lang="en-US"/>
              <a:pPr/>
              <a:t>44</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1AE1A8A3-ADF2-42D3-B471-8F816CA95A5B}" type="slidenum">
              <a:rPr lang="en-US"/>
              <a:pPr/>
              <a:t>45</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620DD7A6-7FFC-45AF-BFC1-E2F2386729CC}" type="slidenum">
              <a:rPr lang="en-US"/>
              <a:pPr/>
              <a:t>46</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87628B7-599A-476E-A833-AE17C5FC100F}" type="slidenum">
              <a:rPr lang="en-US"/>
              <a:pPr/>
              <a:t>47</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B75C4D51-E241-4706-A91F-AA55C9FDC07B}" type="slidenum">
              <a:rPr lang="en-US"/>
              <a:pPr/>
              <a:t>48</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67A535D-CD15-4E46-AF08-5CD095CA5C52}" type="slidenum">
              <a:rPr lang="en-US"/>
              <a:pPr/>
              <a:t>49</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83166AB3-9DE9-4C37-841C-247F94606A5E}" type="slidenum">
              <a:rPr lang="en-US"/>
              <a:pPr/>
              <a:t>50</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4B2A8780-6D4A-4A98-A56F-30DE782A58A0}" type="slidenum">
              <a:rPr lang="en-US"/>
              <a:pPr/>
              <a:t>52</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7204B4-B368-454D-A325-B872076918E6}" type="slidenum">
              <a:rPr lang="en-US" smtClean="0"/>
              <a:pPr/>
              <a:t>55</a:t>
            </a:fld>
            <a:endParaRPr lang="en-US"/>
          </a:p>
        </p:txBody>
      </p:sp>
    </p:spTree>
    <p:extLst>
      <p:ext uri="{BB962C8B-B14F-4D97-AF65-F5344CB8AC3E}">
        <p14:creationId xmlns:p14="http://schemas.microsoft.com/office/powerpoint/2010/main" val="410999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66DE2D-CD9D-4B03-9638-C89BC4A691A7}" type="slidenum">
              <a:rPr lang="en-US"/>
              <a:pPr/>
              <a:t>32</a:t>
            </a:fld>
            <a:endParaRPr lang="en-US"/>
          </a:p>
        </p:txBody>
      </p:sp>
      <p:sp>
        <p:nvSpPr>
          <p:cNvPr id="176130" name="Rectangle 2"/>
          <p:cNvSpPr>
            <a:spLocks noGrp="1" noRot="1" noChangeAspect="1" noChangeArrowheads="1" noTextEdit="1"/>
          </p:cNvSpPr>
          <p:nvPr>
            <p:ph type="sldImg"/>
          </p:nvPr>
        </p:nvSpPr>
        <p:spPr>
          <a:xfrm>
            <a:off x="1150938" y="692150"/>
            <a:ext cx="4556125" cy="3416300"/>
          </a:xfrm>
          <a:ln/>
        </p:spPr>
      </p:sp>
      <p:sp>
        <p:nvSpPr>
          <p:cNvPr id="176131"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2C6358A-B66C-4B43-BAF7-922232D8F162}" type="slidenum">
              <a:rPr lang="en-US"/>
              <a:pPr/>
              <a:t>56</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5061BCE4-471A-4A8D-BF2F-3B097BA25B89}" type="slidenum">
              <a:rPr lang="en-US"/>
              <a:pPr/>
              <a:t>57</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D5ADF768-F294-49A2-834C-C366DF56027C}" type="slidenum">
              <a:rPr lang="en-US"/>
              <a:pPr/>
              <a:t>58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A9752D8-41DA-4914-8C58-049E22E0C65D}" type="slidenum">
              <a:rPr lang="en-US"/>
              <a:pPr/>
              <a:t>59</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CC991C1E-DEEB-435C-A158-4977BA81AEF8}" type="slidenum">
              <a:rPr lang="en-US"/>
              <a:pPr/>
              <a:t>60</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BA0EF087-1A70-4B9F-8BE5-73E5C356FA1F}" type="slidenum">
              <a:rPr lang="en-US"/>
              <a:pPr/>
              <a:t>61</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435DF4FE-3442-4734-8E34-DAAB85F17452}" type="slidenum">
              <a:rPr lang="en-US"/>
              <a:pPr/>
              <a:t>62</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6682DC37-B1E7-4931-B765-B50E181B5DE7}" type="slidenum">
              <a:rPr lang="en-US"/>
              <a:pPr/>
              <a:t>63</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AED1C4B5-3B59-4820-8D61-A1E9910D4DA0}" type="slidenum">
              <a:rPr lang="en-US"/>
              <a:pPr/>
              <a:t>66</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214AA9F-BE59-4F08-93AB-923D9F51BB0E}" type="slidenum">
              <a:rPr lang="en-US"/>
              <a:pPr/>
              <a:t>74</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A088C-89E3-4BEB-B120-D8C5B936F15A}" type="slidenum">
              <a:rPr lang="en-US"/>
              <a:pPr/>
              <a:t>34</a:t>
            </a:fld>
            <a:endParaRPr lang="en-US"/>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214AA9F-BE59-4F08-93AB-923D9F51BB0E}" type="slidenum">
              <a:rPr lang="en-US"/>
              <a:pPr/>
              <a:t>75</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2143525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214AA9F-BE59-4F08-93AB-923D9F51BB0E}" type="slidenum">
              <a:rPr lang="en-US"/>
              <a:pPr/>
              <a:t>76</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2144784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214AA9F-BE59-4F08-93AB-923D9F51BB0E}" type="slidenum">
              <a:rPr lang="en-US"/>
              <a:pPr/>
              <a:t>77</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47533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bwMode="auto">
          <a:xfrm>
            <a:off x="1198563" y="717550"/>
            <a:ext cx="4516437" cy="3387725"/>
          </a:xfrm>
          <a:prstGeom prst="rect">
            <a:avLst/>
          </a:prstGeom>
          <a:noFill/>
          <a:ln>
            <a:solidFill>
              <a:srgbClr val="000000"/>
            </a:solidFill>
            <a:miter lim="800000"/>
            <a:headEnd/>
            <a:tailEnd/>
          </a:ln>
        </p:spPr>
      </p:sp>
      <p:sp>
        <p:nvSpPr>
          <p:cNvPr id="240643" name="Rectangle 3"/>
          <p:cNvSpPr>
            <a:spLocks noGrp="1" noChangeArrowheads="1"/>
          </p:cNvSpPr>
          <p:nvPr>
            <p:ph type="body" idx="1"/>
          </p:nvPr>
        </p:nvSpPr>
        <p:spPr bwMode="auto">
          <a:xfrm>
            <a:off x="898654" y="4366311"/>
            <a:ext cx="5046290" cy="4105635"/>
          </a:xfrm>
          <a:prstGeom prst="rect">
            <a:avLst/>
          </a:prstGeom>
          <a:noFill/>
          <a:ln>
            <a:miter lim="800000"/>
            <a:headEnd/>
            <a:tailEnd/>
          </a:ln>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spect="1" noChangeArrowheads="1" noTextEdit="1"/>
          </p:cNvSpPr>
          <p:nvPr>
            <p:ph type="sldImg"/>
          </p:nvPr>
        </p:nvSpPr>
        <p:spPr bwMode="auto">
          <a:xfrm>
            <a:off x="1198563" y="717550"/>
            <a:ext cx="4516437" cy="3387725"/>
          </a:xfrm>
          <a:prstGeom prst="rect">
            <a:avLst/>
          </a:prstGeom>
          <a:noFill/>
          <a:ln>
            <a:solidFill>
              <a:srgbClr val="000000"/>
            </a:solidFill>
            <a:miter lim="800000"/>
            <a:headEnd/>
            <a:tailEnd/>
          </a:ln>
        </p:spPr>
      </p:sp>
      <p:sp>
        <p:nvSpPr>
          <p:cNvPr id="246787" name="Rectangle 3"/>
          <p:cNvSpPr>
            <a:spLocks noGrp="1" noChangeArrowheads="1"/>
          </p:cNvSpPr>
          <p:nvPr>
            <p:ph type="body" idx="1"/>
          </p:nvPr>
        </p:nvSpPr>
        <p:spPr bwMode="auto">
          <a:xfrm>
            <a:off x="898654" y="4366311"/>
            <a:ext cx="5046290" cy="4105635"/>
          </a:xfrm>
          <a:prstGeom prst="rect">
            <a:avLst/>
          </a:prstGeom>
          <a:noFill/>
          <a:ln>
            <a:miter lim="800000"/>
            <a:headEnd/>
            <a:tailEnd/>
          </a:ln>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bwMode="auto">
          <a:xfrm>
            <a:off x="1198563" y="717550"/>
            <a:ext cx="4516437" cy="3387725"/>
          </a:xfrm>
          <a:prstGeom prst="rect">
            <a:avLst/>
          </a:prstGeom>
          <a:noFill/>
          <a:ln>
            <a:solidFill>
              <a:srgbClr val="000000"/>
            </a:solidFill>
            <a:miter lim="800000"/>
            <a:headEnd/>
            <a:tailEnd/>
          </a:ln>
        </p:spPr>
      </p:sp>
      <p:sp>
        <p:nvSpPr>
          <p:cNvPr id="248835" name="Rectangle 3"/>
          <p:cNvSpPr>
            <a:spLocks noGrp="1" noChangeArrowheads="1"/>
          </p:cNvSpPr>
          <p:nvPr>
            <p:ph type="body" idx="1"/>
          </p:nvPr>
        </p:nvSpPr>
        <p:spPr bwMode="auto">
          <a:xfrm>
            <a:off x="898654" y="4366311"/>
            <a:ext cx="5046290" cy="4105635"/>
          </a:xfrm>
          <a:prstGeom prst="rect">
            <a:avLst/>
          </a:prstGeom>
          <a:noFill/>
          <a:ln>
            <a:miter lim="800000"/>
            <a:headEnd/>
            <a:tailEnd/>
          </a:ln>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BEF7A6F8-4C60-4F46-9619-598E947AE5E7}" type="slidenum">
              <a:rPr lang="en-US"/>
              <a:pPr/>
              <a:t>85</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233BD96D-E538-4776-910D-351A52C325D1}" type="slidenum">
              <a:rPr lang="en-US"/>
              <a:pPr/>
              <a:t>89</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233BD96D-E538-4776-910D-351A52C325D1}" type="slidenum">
              <a:rPr lang="en-US"/>
              <a:pPr/>
              <a:t>90</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442561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7B2D57-0365-4904-A127-B6D457A1196E}" type="slidenum">
              <a:rPr lang="en-US"/>
              <a:pPr/>
              <a:t>118</a:t>
            </a:fld>
            <a:endParaRPr lang="en-US"/>
          </a:p>
        </p:txBody>
      </p:sp>
      <p:sp>
        <p:nvSpPr>
          <p:cNvPr id="1608706" name="Rectangle 2"/>
          <p:cNvSpPr>
            <a:spLocks noGrp="1" noRot="1" noChangeAspect="1" noChangeArrowheads="1" noTextEdit="1"/>
          </p:cNvSpPr>
          <p:nvPr>
            <p:ph type="sldImg"/>
          </p:nvPr>
        </p:nvSpPr>
        <p:spPr>
          <a:ln/>
        </p:spPr>
      </p:sp>
      <p:sp>
        <p:nvSpPr>
          <p:cNvPr id="1608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A088C-89E3-4BEB-B120-D8C5B936F15A}" type="slidenum">
              <a:rPr lang="en-US"/>
              <a:pPr/>
              <a:t>35</a:t>
            </a:fld>
            <a:endParaRPr lang="en-US"/>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1926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B95F78-D017-4C0A-AC4F-20A79145A573}" type="slidenum">
              <a:rPr lang="en-US"/>
              <a:pPr/>
              <a:t>119</a:t>
            </a:fld>
            <a:endParaRPr lang="en-US"/>
          </a:p>
        </p:txBody>
      </p:sp>
      <p:sp>
        <p:nvSpPr>
          <p:cNvPr id="1537026" name="Rectangle 2"/>
          <p:cNvSpPr>
            <a:spLocks noGrp="1" noRot="1" noChangeAspect="1" noChangeArrowheads="1" noTextEdit="1"/>
          </p:cNvSpPr>
          <p:nvPr>
            <p:ph type="sldImg"/>
          </p:nvPr>
        </p:nvSpPr>
        <p:spPr>
          <a:ln/>
        </p:spPr>
      </p:sp>
      <p:sp>
        <p:nvSpPr>
          <p:cNvPr id="1537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BA5156-3A8D-46BE-BD28-F1E0ADE32FCF}" type="slidenum">
              <a:rPr lang="en-US"/>
              <a:pPr/>
              <a:t>120</a:t>
            </a:fld>
            <a:endParaRPr lang="en-US"/>
          </a:p>
        </p:txBody>
      </p:sp>
      <p:sp>
        <p:nvSpPr>
          <p:cNvPr id="1545218" name="Rectangle 2"/>
          <p:cNvSpPr>
            <a:spLocks noGrp="1" noRot="1" noChangeAspect="1" noChangeArrowheads="1" noTextEdit="1"/>
          </p:cNvSpPr>
          <p:nvPr>
            <p:ph type="sldImg"/>
          </p:nvPr>
        </p:nvSpPr>
        <p:spPr>
          <a:ln/>
        </p:spPr>
      </p:sp>
      <p:sp>
        <p:nvSpPr>
          <p:cNvPr id="1545219" name="Rectangle 3"/>
          <p:cNvSpPr>
            <a:spLocks noGrp="1" noChangeArrowheads="1"/>
          </p:cNvSpPr>
          <p:nvPr>
            <p:ph type="body" idx="1"/>
          </p:nvPr>
        </p:nvSpPr>
        <p:spPr/>
        <p:txBody>
          <a:bodyPr/>
          <a:lstStyle/>
          <a:p>
            <a:r>
              <a:rPr lang="en-US"/>
              <a:t>Crosses and noughts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4E014-EA34-4D3E-82FF-AECA5B7A0E8E}" type="slidenum">
              <a:rPr lang="en-US"/>
              <a:pPr/>
              <a:t>121</a:t>
            </a:fld>
            <a:endParaRPr lang="en-US"/>
          </a:p>
        </p:txBody>
      </p:sp>
      <p:sp>
        <p:nvSpPr>
          <p:cNvPr id="1547266" name="Rectangle 2"/>
          <p:cNvSpPr>
            <a:spLocks noGrp="1" noRot="1" noChangeAspect="1" noChangeArrowheads="1" noTextEdit="1"/>
          </p:cNvSpPr>
          <p:nvPr>
            <p:ph type="sldImg"/>
          </p:nvPr>
        </p:nvSpPr>
        <p:spPr>
          <a:ln/>
        </p:spPr>
      </p:sp>
      <p:sp>
        <p:nvSpPr>
          <p:cNvPr id="1547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C26C7-9DE3-4D1C-930D-FADAD91993A5}" type="slidenum">
              <a:rPr lang="en-US"/>
              <a:pPr/>
              <a:t>122</a:t>
            </a:fld>
            <a:endParaRPr lang="en-US"/>
          </a:p>
        </p:txBody>
      </p:sp>
      <p:sp>
        <p:nvSpPr>
          <p:cNvPr id="1551362" name="Rectangle 2"/>
          <p:cNvSpPr>
            <a:spLocks noGrp="1" noRot="1" noChangeAspect="1" noChangeArrowheads="1" noTextEdit="1"/>
          </p:cNvSpPr>
          <p:nvPr>
            <p:ph type="sldImg"/>
          </p:nvPr>
        </p:nvSpPr>
        <p:spPr>
          <a:ln/>
        </p:spPr>
      </p:sp>
      <p:sp>
        <p:nvSpPr>
          <p:cNvPr id="15513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C73D51-7671-4F44-9EEB-274FFADE29A9}" type="slidenum">
              <a:rPr lang="en-US"/>
              <a:pPr/>
              <a:t>126</a:t>
            </a:fld>
            <a:endParaRPr lang="en-US"/>
          </a:p>
        </p:txBody>
      </p:sp>
      <p:sp>
        <p:nvSpPr>
          <p:cNvPr id="1553410" name="Rectangle 2"/>
          <p:cNvSpPr>
            <a:spLocks noGrp="1" noRot="1" noChangeAspect="1" noChangeArrowheads="1" noTextEdit="1"/>
          </p:cNvSpPr>
          <p:nvPr>
            <p:ph type="sldImg"/>
          </p:nvPr>
        </p:nvSpPr>
        <p:spPr>
          <a:ln/>
        </p:spPr>
      </p:sp>
      <p:sp>
        <p:nvSpPr>
          <p:cNvPr id="1553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4714F-8B1E-4F5C-BC64-47B6FA08F992}" type="slidenum">
              <a:rPr lang="en-US"/>
              <a:pPr/>
              <a:t>127</a:t>
            </a:fld>
            <a:endParaRPr lang="en-US"/>
          </a:p>
        </p:txBody>
      </p:sp>
      <p:sp>
        <p:nvSpPr>
          <p:cNvPr id="1555458" name="Rectangle 2"/>
          <p:cNvSpPr>
            <a:spLocks noGrp="1" noRot="1" noChangeAspect="1" noChangeArrowheads="1" noTextEdit="1"/>
          </p:cNvSpPr>
          <p:nvPr>
            <p:ph type="sldImg"/>
          </p:nvPr>
        </p:nvSpPr>
        <p:spPr>
          <a:ln/>
        </p:spPr>
      </p:sp>
      <p:sp>
        <p:nvSpPr>
          <p:cNvPr id="1555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C5E01-0837-4AF4-A0B0-5638A5BD60FD}" type="slidenum">
              <a:rPr lang="en-US"/>
              <a:pPr/>
              <a:t>128</a:t>
            </a:fld>
            <a:endParaRPr lang="en-US"/>
          </a:p>
        </p:txBody>
      </p:sp>
      <p:sp>
        <p:nvSpPr>
          <p:cNvPr id="1557506" name="Rectangle 2"/>
          <p:cNvSpPr>
            <a:spLocks noGrp="1" noRot="1" noChangeAspect="1" noChangeArrowheads="1" noTextEdit="1"/>
          </p:cNvSpPr>
          <p:nvPr>
            <p:ph type="sldImg"/>
          </p:nvPr>
        </p:nvSpPr>
        <p:spPr>
          <a:ln/>
        </p:spPr>
      </p:sp>
      <p:sp>
        <p:nvSpPr>
          <p:cNvPr id="1557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2EBC93-ED6F-4A69-9756-2D8C0FF1E5C5}" type="slidenum">
              <a:rPr lang="en-US"/>
              <a:pPr/>
              <a:t>129</a:t>
            </a:fld>
            <a:endParaRPr lang="en-US"/>
          </a:p>
        </p:txBody>
      </p:sp>
      <p:sp>
        <p:nvSpPr>
          <p:cNvPr id="1559554" name="Rectangle 2"/>
          <p:cNvSpPr>
            <a:spLocks noGrp="1" noRot="1" noChangeAspect="1" noChangeArrowheads="1" noTextEdit="1"/>
          </p:cNvSpPr>
          <p:nvPr>
            <p:ph type="sldImg"/>
          </p:nvPr>
        </p:nvSpPr>
        <p:spPr>
          <a:ln/>
        </p:spPr>
      </p:sp>
      <p:sp>
        <p:nvSpPr>
          <p:cNvPr id="1559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AE774F-7702-4A1B-8994-C203FDC8F99F}" type="slidenum">
              <a:rPr lang="en-US"/>
              <a:pPr/>
              <a:t>130</a:t>
            </a:fld>
            <a:endParaRPr lang="en-US"/>
          </a:p>
        </p:txBody>
      </p:sp>
      <p:sp>
        <p:nvSpPr>
          <p:cNvPr id="1626114" name="Rectangle 2"/>
          <p:cNvSpPr>
            <a:spLocks noGrp="1" noRot="1" noChangeAspect="1" noChangeArrowheads="1" noTextEdit="1"/>
          </p:cNvSpPr>
          <p:nvPr>
            <p:ph type="sldImg"/>
          </p:nvPr>
        </p:nvSpPr>
        <p:spPr>
          <a:ln/>
        </p:spPr>
      </p:sp>
      <p:sp>
        <p:nvSpPr>
          <p:cNvPr id="1626115" name="Rectangle 3"/>
          <p:cNvSpPr>
            <a:spLocks noGrp="1" noChangeArrowheads="1"/>
          </p:cNvSpPr>
          <p:nvPr>
            <p:ph type="body" idx="1"/>
          </p:nvPr>
        </p:nvSpPr>
        <p:spPr/>
        <p:txBody>
          <a:bodyPr/>
          <a:lstStyle/>
          <a:p>
            <a:r>
              <a:rPr lang="en-US"/>
              <a:t>Similar to heuristic function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24B45-9DF4-46BF-AB13-D30C29564F58}" type="slidenum">
              <a:rPr lang="en-US"/>
              <a:pPr/>
              <a:t>132</a:t>
            </a:fld>
            <a:endParaRPr lang="en-US"/>
          </a:p>
        </p:txBody>
      </p:sp>
      <p:sp>
        <p:nvSpPr>
          <p:cNvPr id="1567746" name="Rectangle 2"/>
          <p:cNvSpPr>
            <a:spLocks noGrp="1" noRot="1" noChangeAspect="1" noChangeArrowheads="1" noTextEdit="1"/>
          </p:cNvSpPr>
          <p:nvPr>
            <p:ph type="sldImg"/>
          </p:nvPr>
        </p:nvSpPr>
        <p:spPr>
          <a:ln/>
        </p:spPr>
      </p:sp>
      <p:sp>
        <p:nvSpPr>
          <p:cNvPr id="1567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9289AD56-79F1-4698-8224-165F37540099}" type="slidenum">
              <a:rPr lang="en-US"/>
              <a:pPr/>
              <a:t>37</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21055-68C7-4987-A826-E65BE5BDC740}" type="slidenum">
              <a:rPr lang="en-US"/>
              <a:pPr/>
              <a:t>133</a:t>
            </a:fld>
            <a:endParaRPr lang="en-US"/>
          </a:p>
        </p:txBody>
      </p:sp>
      <p:sp>
        <p:nvSpPr>
          <p:cNvPr id="1571842" name="Rectangle 2"/>
          <p:cNvSpPr>
            <a:spLocks noGrp="1" noRot="1" noChangeAspect="1" noChangeArrowheads="1" noTextEdit="1"/>
          </p:cNvSpPr>
          <p:nvPr>
            <p:ph type="sldImg"/>
          </p:nvPr>
        </p:nvSpPr>
        <p:spPr>
          <a:ln/>
        </p:spPr>
      </p:sp>
      <p:sp>
        <p:nvSpPr>
          <p:cNvPr id="1571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8F8D93-BA04-4FF0-A791-0EF274EC8C7B}" type="slidenum">
              <a:rPr lang="en-US"/>
              <a:pPr/>
              <a:t>134</a:t>
            </a:fld>
            <a:endParaRPr lang="en-US"/>
          </a:p>
        </p:txBody>
      </p:sp>
      <p:sp>
        <p:nvSpPr>
          <p:cNvPr id="1573890" name="Rectangle 2"/>
          <p:cNvSpPr>
            <a:spLocks noGrp="1" noRot="1" noChangeAspect="1" noChangeArrowheads="1" noTextEdit="1"/>
          </p:cNvSpPr>
          <p:nvPr>
            <p:ph type="sldImg"/>
          </p:nvPr>
        </p:nvSpPr>
        <p:spPr>
          <a:ln/>
        </p:spPr>
      </p:sp>
      <p:sp>
        <p:nvSpPr>
          <p:cNvPr id="1573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A2ECD9-B930-47EE-B4FD-8DEC027A4E5D}" type="slidenum">
              <a:rPr lang="en-US"/>
              <a:pPr/>
              <a:t>135</a:t>
            </a:fld>
            <a:endParaRPr lang="en-US"/>
          </a:p>
        </p:txBody>
      </p:sp>
      <p:sp>
        <p:nvSpPr>
          <p:cNvPr id="1575938" name="Rectangle 2"/>
          <p:cNvSpPr>
            <a:spLocks noGrp="1" noRot="1" noChangeAspect="1" noChangeArrowheads="1" noTextEdit="1"/>
          </p:cNvSpPr>
          <p:nvPr>
            <p:ph type="sldImg"/>
          </p:nvPr>
        </p:nvSpPr>
        <p:spPr>
          <a:ln/>
        </p:spPr>
      </p:sp>
      <p:sp>
        <p:nvSpPr>
          <p:cNvPr id="1575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5E96BB-12A4-47E5-A3E8-826376573DB1}" type="slidenum">
              <a:rPr lang="en-US"/>
              <a:pPr/>
              <a:t>136</a:t>
            </a:fld>
            <a:endParaRPr lang="en-US"/>
          </a:p>
        </p:txBody>
      </p:sp>
      <p:sp>
        <p:nvSpPr>
          <p:cNvPr id="1577986" name="Rectangle 2"/>
          <p:cNvSpPr>
            <a:spLocks noGrp="1" noRot="1" noChangeAspect="1" noChangeArrowheads="1" noTextEdit="1"/>
          </p:cNvSpPr>
          <p:nvPr>
            <p:ph type="sldImg"/>
          </p:nvPr>
        </p:nvSpPr>
        <p:spPr>
          <a:ln/>
        </p:spPr>
      </p:sp>
      <p:sp>
        <p:nvSpPr>
          <p:cNvPr id="1577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E4D1A0-A58E-4419-8FC8-68F50EBB3C8A}" type="slidenum">
              <a:rPr lang="en-US"/>
              <a:pPr/>
              <a:t>137</a:t>
            </a:fld>
            <a:endParaRPr lang="en-US"/>
          </a:p>
        </p:txBody>
      </p:sp>
      <p:sp>
        <p:nvSpPr>
          <p:cNvPr id="1580034" name="Rectangle 2"/>
          <p:cNvSpPr>
            <a:spLocks noGrp="1" noRot="1" noChangeAspect="1" noChangeArrowheads="1" noTextEdit="1"/>
          </p:cNvSpPr>
          <p:nvPr>
            <p:ph type="sldImg"/>
          </p:nvPr>
        </p:nvSpPr>
        <p:spPr>
          <a:ln/>
        </p:spPr>
      </p:sp>
      <p:sp>
        <p:nvSpPr>
          <p:cNvPr id="1580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A4411E-DD86-4DB2-B529-63690B4D217C}" type="slidenum">
              <a:rPr lang="en-US"/>
              <a:pPr/>
              <a:t>138</a:t>
            </a:fld>
            <a:endParaRPr lang="en-US"/>
          </a:p>
        </p:txBody>
      </p:sp>
      <p:sp>
        <p:nvSpPr>
          <p:cNvPr id="1635330" name="Rectangle 2"/>
          <p:cNvSpPr>
            <a:spLocks noGrp="1" noRot="1" noChangeAspect="1" noChangeArrowheads="1" noTextEdit="1"/>
          </p:cNvSpPr>
          <p:nvPr>
            <p:ph type="sldImg"/>
          </p:nvPr>
        </p:nvSpPr>
        <p:spPr>
          <a:ln/>
        </p:spPr>
      </p:sp>
      <p:sp>
        <p:nvSpPr>
          <p:cNvPr id="1635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1D398-D2DD-49D5-ABA7-3328F22078CE}" type="slidenum">
              <a:rPr lang="en-US"/>
              <a:pPr/>
              <a:t>139</a:t>
            </a:fld>
            <a:endParaRPr lang="en-US"/>
          </a:p>
        </p:txBody>
      </p:sp>
      <p:sp>
        <p:nvSpPr>
          <p:cNvPr id="1586178" name="Rectangle 2"/>
          <p:cNvSpPr>
            <a:spLocks noGrp="1" noRot="1" noChangeAspect="1" noChangeArrowheads="1" noTextEdit="1"/>
          </p:cNvSpPr>
          <p:nvPr>
            <p:ph type="sldImg"/>
          </p:nvPr>
        </p:nvSpPr>
        <p:spPr>
          <a:ln/>
        </p:spPr>
      </p:sp>
      <p:sp>
        <p:nvSpPr>
          <p:cNvPr id="1586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508D26-0B02-49F7-9824-AECBA7E593F9}" type="slidenum">
              <a:rPr lang="en-US"/>
              <a:pPr/>
              <a:t>140</a:t>
            </a:fld>
            <a:endParaRPr lang="en-US"/>
          </a:p>
        </p:txBody>
      </p:sp>
      <p:sp>
        <p:nvSpPr>
          <p:cNvPr id="1588226" name="Rectangle 2"/>
          <p:cNvSpPr>
            <a:spLocks noGrp="1" noRot="1" noChangeAspect="1" noChangeArrowheads="1" noTextEdit="1"/>
          </p:cNvSpPr>
          <p:nvPr>
            <p:ph type="sldImg"/>
          </p:nvPr>
        </p:nvSpPr>
        <p:spPr>
          <a:ln/>
        </p:spPr>
      </p:sp>
      <p:sp>
        <p:nvSpPr>
          <p:cNvPr id="15882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4BB2AE-5B9D-4D72-805F-2A796ED5E25C}" type="slidenum">
              <a:rPr lang="en-US"/>
              <a:pPr/>
              <a:t>141</a:t>
            </a:fld>
            <a:endParaRPr lang="en-US"/>
          </a:p>
        </p:txBody>
      </p:sp>
      <p:sp>
        <p:nvSpPr>
          <p:cNvPr id="1590274" name="Rectangle 2"/>
          <p:cNvSpPr>
            <a:spLocks noGrp="1" noRot="1" noChangeAspect="1" noChangeArrowheads="1" noTextEdit="1"/>
          </p:cNvSpPr>
          <p:nvPr>
            <p:ph type="sldImg"/>
          </p:nvPr>
        </p:nvSpPr>
        <p:spPr>
          <a:ln/>
        </p:spPr>
      </p:sp>
      <p:sp>
        <p:nvSpPr>
          <p:cNvPr id="1590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A2CE2E-16A6-457D-9748-E274C683B483}" type="slidenum">
              <a:rPr lang="en-US"/>
              <a:pPr/>
              <a:t>142</a:t>
            </a:fld>
            <a:endParaRPr lang="en-US"/>
          </a:p>
        </p:txBody>
      </p:sp>
      <p:sp>
        <p:nvSpPr>
          <p:cNvPr id="1592322" name="Rectangle 2"/>
          <p:cNvSpPr>
            <a:spLocks noGrp="1" noRot="1" noChangeAspect="1" noChangeArrowheads="1" noTextEdit="1"/>
          </p:cNvSpPr>
          <p:nvPr>
            <p:ph type="sldImg"/>
          </p:nvPr>
        </p:nvSpPr>
        <p:spPr>
          <a:ln/>
        </p:spPr>
      </p:sp>
      <p:sp>
        <p:nvSpPr>
          <p:cNvPr id="1592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FD19F4-C9E7-4061-BE2F-A19F823BE6F1}" type="slidenum">
              <a:rPr lang="en-US"/>
              <a:pPr/>
              <a:t>38</a:t>
            </a:fld>
            <a:endParaRPr lang="en-US"/>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r>
              <a:rPr lang="en-US"/>
              <a:t>Generating a solution may mean moving in the state space, or perhaps constructing a path through the state space. The path may end at a goal state, in which case we are done.</a:t>
            </a:r>
          </a:p>
          <a:p>
            <a:endParaRPr lang="en-US"/>
          </a:p>
          <a:p>
            <a:r>
              <a:rPr lang="en-US"/>
              <a:t>If a </a:t>
            </a:r>
            <a:r>
              <a:rPr lang="en-US" i="1"/>
              <a:t>systematic</a:t>
            </a:r>
            <a:r>
              <a:rPr lang="en-US"/>
              <a:t> mechanism for generation is used the algorithm can always find the best solution. </a:t>
            </a:r>
          </a:p>
          <a:p>
            <a:endParaRPr lang="en-US"/>
          </a:p>
          <a:p>
            <a:r>
              <a:rPr lang="en-US"/>
              <a:t>Random generation may work in some domains.</a:t>
            </a:r>
          </a:p>
          <a:p>
            <a:endParaRPr lang="en-US"/>
          </a:p>
          <a:p>
            <a:r>
              <a:rPr lang="en-US"/>
              <a:t>Depth first search since complete solutions are generated before they can be tested.</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8ADAFB-36ED-4F4D-A197-FB339F57783E}" type="slidenum">
              <a:rPr lang="en-US"/>
              <a:pPr/>
              <a:t>143</a:t>
            </a:fld>
            <a:endParaRPr lang="en-US"/>
          </a:p>
        </p:txBody>
      </p:sp>
      <p:sp>
        <p:nvSpPr>
          <p:cNvPr id="1594370" name="Rectangle 2"/>
          <p:cNvSpPr>
            <a:spLocks noGrp="1" noRot="1" noChangeAspect="1" noChangeArrowheads="1" noTextEdit="1"/>
          </p:cNvSpPr>
          <p:nvPr>
            <p:ph type="sldImg"/>
          </p:nvPr>
        </p:nvSpPr>
        <p:spPr>
          <a:ln/>
        </p:spPr>
      </p:sp>
      <p:sp>
        <p:nvSpPr>
          <p:cNvPr id="159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F914C5-93A3-42FF-B4CE-797713A9897F}" type="slidenum">
              <a:rPr lang="en-US"/>
              <a:pPr/>
              <a:t>146</a:t>
            </a:fld>
            <a:endParaRPr lang="en-US"/>
          </a:p>
        </p:txBody>
      </p:sp>
      <p:sp>
        <p:nvSpPr>
          <p:cNvPr id="1596418" name="Rectangle 2"/>
          <p:cNvSpPr>
            <a:spLocks noGrp="1" noRot="1" noChangeAspect="1" noChangeArrowheads="1" noTextEdit="1"/>
          </p:cNvSpPr>
          <p:nvPr>
            <p:ph type="sldImg"/>
          </p:nvPr>
        </p:nvSpPr>
        <p:spPr>
          <a:ln/>
        </p:spPr>
      </p:sp>
      <p:sp>
        <p:nvSpPr>
          <p:cNvPr id="159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46BB5D-1EB1-4DCB-96DD-715EA2ECCD58}" type="slidenum">
              <a:rPr lang="en-US"/>
              <a:pPr/>
              <a:t>147</a:t>
            </a:fld>
            <a:endParaRPr lang="en-US"/>
          </a:p>
        </p:txBody>
      </p:sp>
      <p:sp>
        <p:nvSpPr>
          <p:cNvPr id="1598466" name="Rectangle 2"/>
          <p:cNvSpPr>
            <a:spLocks noGrp="1" noRot="1" noChangeAspect="1" noChangeArrowheads="1" noTextEdit="1"/>
          </p:cNvSpPr>
          <p:nvPr>
            <p:ph type="sldImg"/>
          </p:nvPr>
        </p:nvSpPr>
        <p:spPr>
          <a:ln/>
        </p:spPr>
      </p:sp>
      <p:sp>
        <p:nvSpPr>
          <p:cNvPr id="1598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18EEC3-832C-427B-888A-E646DDFEF7A5}" type="slidenum">
              <a:rPr lang="en-US"/>
              <a:pPr/>
              <a:t>149</a:t>
            </a:fld>
            <a:endParaRPr lang="en-US"/>
          </a:p>
        </p:txBody>
      </p:sp>
      <p:sp>
        <p:nvSpPr>
          <p:cNvPr id="1630210" name="Rectangle 2"/>
          <p:cNvSpPr>
            <a:spLocks noGrp="1" noRot="1" noChangeAspect="1" noChangeArrowheads="1" noTextEdit="1"/>
          </p:cNvSpPr>
          <p:nvPr>
            <p:ph type="sldImg"/>
          </p:nvPr>
        </p:nvSpPr>
        <p:spPr>
          <a:ln/>
        </p:spPr>
      </p:sp>
      <p:sp>
        <p:nvSpPr>
          <p:cNvPr id="1630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3886200" y="0"/>
            <a:ext cx="2971800" cy="457200"/>
          </a:xfrm>
          <a:prstGeom prst="rect">
            <a:avLst/>
          </a:prstGeom>
          <a:noFill/>
          <a:ln w="12700">
            <a:noFill/>
            <a:miter lim="800000"/>
            <a:headEnd/>
            <a:tailEnd/>
          </a:ln>
        </p:spPr>
        <p:txBody>
          <a:bodyPr wrap="none" anchor="ctr"/>
          <a:lstStyle/>
          <a:p>
            <a:endParaRPr lang="en-US"/>
          </a:p>
        </p:txBody>
      </p:sp>
      <p:sp>
        <p:nvSpPr>
          <p:cNvPr id="38915" name="Rectangle 3"/>
          <p:cNvSpPr>
            <a:spLocks noChangeArrowheads="1"/>
          </p:cNvSpPr>
          <p:nvPr/>
        </p:nvSpPr>
        <p:spPr bwMode="auto">
          <a:xfrm>
            <a:off x="3886200" y="8686800"/>
            <a:ext cx="2971800" cy="457200"/>
          </a:xfrm>
          <a:prstGeom prst="rect">
            <a:avLst/>
          </a:prstGeom>
          <a:noFill/>
          <a:ln w="12700">
            <a:noFill/>
            <a:miter lim="800000"/>
            <a:headEnd/>
            <a:tailEnd/>
          </a:ln>
        </p:spPr>
        <p:txBody>
          <a:bodyPr lIns="19050" tIns="0" rIns="19050" bIns="0" anchor="b"/>
          <a:lstStyle/>
          <a:p>
            <a:pPr algn="r"/>
            <a:r>
              <a:rPr lang="en-US" sz="1000" i="1"/>
              <a:t>4</a:t>
            </a:r>
          </a:p>
        </p:txBody>
      </p:sp>
      <p:sp>
        <p:nvSpPr>
          <p:cNvPr id="38916" name="Rectangle 4"/>
          <p:cNvSpPr>
            <a:spLocks noChangeArrowheads="1"/>
          </p:cNvSpPr>
          <p:nvPr/>
        </p:nvSpPr>
        <p:spPr bwMode="auto">
          <a:xfrm>
            <a:off x="0" y="8686800"/>
            <a:ext cx="2971800" cy="457200"/>
          </a:xfrm>
          <a:prstGeom prst="rect">
            <a:avLst/>
          </a:prstGeom>
          <a:noFill/>
          <a:ln w="12700">
            <a:noFill/>
            <a:miter lim="800000"/>
            <a:headEnd/>
            <a:tailEnd/>
          </a:ln>
        </p:spPr>
        <p:txBody>
          <a:bodyPr wrap="none" anchor="ctr"/>
          <a:lstStyle/>
          <a:p>
            <a:endParaRPr lang="en-US"/>
          </a:p>
        </p:txBody>
      </p:sp>
      <p:sp>
        <p:nvSpPr>
          <p:cNvPr id="38917" name="Rectangle 5"/>
          <p:cNvSpPr>
            <a:spLocks noChangeArrowheads="1"/>
          </p:cNvSpPr>
          <p:nvPr/>
        </p:nvSpPr>
        <p:spPr bwMode="auto">
          <a:xfrm>
            <a:off x="0" y="0"/>
            <a:ext cx="2971800" cy="457200"/>
          </a:xfrm>
          <a:prstGeom prst="rect">
            <a:avLst/>
          </a:prstGeom>
          <a:noFill/>
          <a:ln w="12700">
            <a:noFill/>
            <a:miter lim="800000"/>
            <a:headEnd/>
            <a:tailEnd/>
          </a:ln>
        </p:spPr>
        <p:txBody>
          <a:bodyPr wrap="none" anchor="ctr"/>
          <a:lstStyle/>
          <a:p>
            <a:endParaRPr lang="en-US"/>
          </a:p>
        </p:txBody>
      </p:sp>
      <p:sp>
        <p:nvSpPr>
          <p:cNvPr id="38918" name="Rectangle 6"/>
          <p:cNvSpPr>
            <a:spLocks noGrp="1" noRot="1" noChangeAspect="1" noChangeArrowheads="1" noTextEdit="1"/>
          </p:cNvSpPr>
          <p:nvPr>
            <p:ph type="sldImg"/>
          </p:nvPr>
        </p:nvSpPr>
        <p:spPr>
          <a:xfrm>
            <a:off x="1150938" y="692150"/>
            <a:ext cx="4556125" cy="3416300"/>
          </a:xfrm>
          <a:ln cap="flat"/>
        </p:spPr>
      </p:sp>
      <p:sp>
        <p:nvSpPr>
          <p:cNvPr id="38919" name="Rectangle 7"/>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p:spPr>
        <p:txBody>
          <a:bodyPr wrap="none" anchor="ctr"/>
          <a:lstStyle/>
          <a:p>
            <a:endParaRPr lang="en-US"/>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p:spPr>
        <p:txBody>
          <a:bodyPr lIns="19050" tIns="0" rIns="19050" bIns="0" anchor="b"/>
          <a:lstStyle/>
          <a:p>
            <a:pPr algn="r"/>
            <a:r>
              <a:rPr lang="en-US" sz="1000" i="1"/>
              <a:t>3</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p:spPr>
        <p:txBody>
          <a:bodyPr wrap="none" anchor="ctr"/>
          <a:lstStyle/>
          <a:p>
            <a:endParaRPr lang="en-US"/>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p:spPr>
        <p:txBody>
          <a:bodyPr wrap="none" anchor="ctr"/>
          <a:lstStyle/>
          <a:p>
            <a:endParaRPr lang="en-US"/>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886200" y="0"/>
            <a:ext cx="2971800" cy="457200"/>
          </a:xfrm>
          <a:prstGeom prst="rect">
            <a:avLst/>
          </a:prstGeom>
          <a:noFill/>
          <a:ln w="12700">
            <a:noFill/>
            <a:miter lim="800000"/>
            <a:headEnd/>
            <a:tailEnd/>
          </a:ln>
        </p:spPr>
        <p:txBody>
          <a:bodyPr wrap="none" anchor="ctr"/>
          <a:lstStyle/>
          <a:p>
            <a:endParaRPr lang="en-US"/>
          </a:p>
        </p:txBody>
      </p:sp>
      <p:sp>
        <p:nvSpPr>
          <p:cNvPr id="40963" name="Rectangle 3"/>
          <p:cNvSpPr>
            <a:spLocks noChangeArrowheads="1"/>
          </p:cNvSpPr>
          <p:nvPr/>
        </p:nvSpPr>
        <p:spPr bwMode="auto">
          <a:xfrm>
            <a:off x="3886200" y="8686800"/>
            <a:ext cx="2971800" cy="457200"/>
          </a:xfrm>
          <a:prstGeom prst="rect">
            <a:avLst/>
          </a:prstGeom>
          <a:noFill/>
          <a:ln w="12700">
            <a:noFill/>
            <a:miter lim="800000"/>
            <a:headEnd/>
            <a:tailEnd/>
          </a:ln>
        </p:spPr>
        <p:txBody>
          <a:bodyPr lIns="19050" tIns="0" rIns="19050" bIns="0" anchor="b"/>
          <a:lstStyle/>
          <a:p>
            <a:pPr algn="r"/>
            <a:r>
              <a:rPr lang="en-US" sz="1000" i="1"/>
              <a:t>4</a:t>
            </a:r>
          </a:p>
        </p:txBody>
      </p:sp>
      <p:sp>
        <p:nvSpPr>
          <p:cNvPr id="40964" name="Rectangle 4"/>
          <p:cNvSpPr>
            <a:spLocks noChangeArrowheads="1"/>
          </p:cNvSpPr>
          <p:nvPr/>
        </p:nvSpPr>
        <p:spPr bwMode="auto">
          <a:xfrm>
            <a:off x="0" y="8686800"/>
            <a:ext cx="2971800" cy="457200"/>
          </a:xfrm>
          <a:prstGeom prst="rect">
            <a:avLst/>
          </a:prstGeom>
          <a:noFill/>
          <a:ln w="12700">
            <a:noFill/>
            <a:miter lim="800000"/>
            <a:headEnd/>
            <a:tailEnd/>
          </a:ln>
        </p:spPr>
        <p:txBody>
          <a:bodyPr wrap="none" anchor="ctr"/>
          <a:lstStyle/>
          <a:p>
            <a:endParaRPr lang="en-US"/>
          </a:p>
        </p:txBody>
      </p:sp>
      <p:sp>
        <p:nvSpPr>
          <p:cNvPr id="40965" name="Rectangle 5"/>
          <p:cNvSpPr>
            <a:spLocks noChangeArrowheads="1"/>
          </p:cNvSpPr>
          <p:nvPr/>
        </p:nvSpPr>
        <p:spPr bwMode="auto">
          <a:xfrm>
            <a:off x="0" y="0"/>
            <a:ext cx="2971800" cy="457200"/>
          </a:xfrm>
          <a:prstGeom prst="rect">
            <a:avLst/>
          </a:prstGeom>
          <a:noFill/>
          <a:ln w="12700">
            <a:noFill/>
            <a:miter lim="800000"/>
            <a:headEnd/>
            <a:tailEnd/>
          </a:ln>
        </p:spPr>
        <p:txBody>
          <a:bodyPr wrap="none" anchor="ctr"/>
          <a:lstStyle/>
          <a:p>
            <a:endParaRPr lang="en-US"/>
          </a:p>
        </p:txBody>
      </p:sp>
      <p:sp>
        <p:nvSpPr>
          <p:cNvPr id="40966" name="Rectangle 6"/>
          <p:cNvSpPr>
            <a:spLocks noGrp="1" noRot="1" noChangeAspect="1" noChangeArrowheads="1" noTextEdit="1"/>
          </p:cNvSpPr>
          <p:nvPr>
            <p:ph type="sldImg"/>
          </p:nvPr>
        </p:nvSpPr>
        <p:spPr>
          <a:xfrm>
            <a:off x="1150938" y="692150"/>
            <a:ext cx="4556125" cy="3416300"/>
          </a:xfrm>
          <a:ln cap="flat"/>
        </p:spPr>
      </p:sp>
      <p:sp>
        <p:nvSpPr>
          <p:cNvPr id="40967" name="Rectangle 7"/>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886200" y="0"/>
            <a:ext cx="2971800" cy="457200"/>
          </a:xfrm>
          <a:prstGeom prst="rect">
            <a:avLst/>
          </a:prstGeom>
          <a:noFill/>
          <a:ln w="12700">
            <a:noFill/>
            <a:miter lim="800000"/>
            <a:headEnd/>
            <a:tailEnd/>
          </a:ln>
        </p:spPr>
        <p:txBody>
          <a:bodyPr wrap="none" anchor="ctr"/>
          <a:lstStyle/>
          <a:p>
            <a:endParaRPr lang="en-US"/>
          </a:p>
        </p:txBody>
      </p:sp>
      <p:sp>
        <p:nvSpPr>
          <p:cNvPr id="41987" name="Rectangle 3"/>
          <p:cNvSpPr>
            <a:spLocks noChangeArrowheads="1"/>
          </p:cNvSpPr>
          <p:nvPr/>
        </p:nvSpPr>
        <p:spPr bwMode="auto">
          <a:xfrm>
            <a:off x="3886200" y="8686800"/>
            <a:ext cx="2971800" cy="457200"/>
          </a:xfrm>
          <a:prstGeom prst="rect">
            <a:avLst/>
          </a:prstGeom>
          <a:noFill/>
          <a:ln w="12700">
            <a:noFill/>
            <a:miter lim="800000"/>
            <a:headEnd/>
            <a:tailEnd/>
          </a:ln>
        </p:spPr>
        <p:txBody>
          <a:bodyPr lIns="19050" tIns="0" rIns="19050" bIns="0" anchor="b"/>
          <a:lstStyle/>
          <a:p>
            <a:pPr algn="r"/>
            <a:r>
              <a:rPr lang="en-US" sz="1000" i="1"/>
              <a:t>4</a:t>
            </a:r>
          </a:p>
        </p:txBody>
      </p:sp>
      <p:sp>
        <p:nvSpPr>
          <p:cNvPr id="41988" name="Rectangle 4"/>
          <p:cNvSpPr>
            <a:spLocks noChangeArrowheads="1"/>
          </p:cNvSpPr>
          <p:nvPr/>
        </p:nvSpPr>
        <p:spPr bwMode="auto">
          <a:xfrm>
            <a:off x="0" y="8686800"/>
            <a:ext cx="2971800" cy="457200"/>
          </a:xfrm>
          <a:prstGeom prst="rect">
            <a:avLst/>
          </a:prstGeom>
          <a:noFill/>
          <a:ln w="12700">
            <a:noFill/>
            <a:miter lim="800000"/>
            <a:headEnd/>
            <a:tailEnd/>
          </a:ln>
        </p:spPr>
        <p:txBody>
          <a:bodyPr wrap="none" anchor="ctr"/>
          <a:lstStyle/>
          <a:p>
            <a:endParaRPr lang="en-US"/>
          </a:p>
        </p:txBody>
      </p:sp>
      <p:sp>
        <p:nvSpPr>
          <p:cNvPr id="41989" name="Rectangle 5"/>
          <p:cNvSpPr>
            <a:spLocks noChangeArrowheads="1"/>
          </p:cNvSpPr>
          <p:nvPr/>
        </p:nvSpPr>
        <p:spPr bwMode="auto">
          <a:xfrm>
            <a:off x="0" y="0"/>
            <a:ext cx="2971800" cy="457200"/>
          </a:xfrm>
          <a:prstGeom prst="rect">
            <a:avLst/>
          </a:prstGeom>
          <a:noFill/>
          <a:ln w="12700">
            <a:noFill/>
            <a:miter lim="800000"/>
            <a:headEnd/>
            <a:tailEnd/>
          </a:ln>
        </p:spPr>
        <p:txBody>
          <a:bodyPr wrap="none" anchor="ctr"/>
          <a:lstStyle/>
          <a:p>
            <a:endParaRPr lang="en-US"/>
          </a:p>
        </p:txBody>
      </p:sp>
      <p:sp>
        <p:nvSpPr>
          <p:cNvPr id="41990" name="Rectangle 6"/>
          <p:cNvSpPr>
            <a:spLocks noGrp="1" noRot="1" noChangeAspect="1" noChangeArrowheads="1" noTextEdit="1"/>
          </p:cNvSpPr>
          <p:nvPr>
            <p:ph type="sldImg"/>
          </p:nvPr>
        </p:nvSpPr>
        <p:spPr>
          <a:xfrm>
            <a:off x="1150938" y="692150"/>
            <a:ext cx="4556125" cy="3416300"/>
          </a:xfrm>
          <a:ln cap="flat"/>
        </p:spPr>
      </p:sp>
      <p:sp>
        <p:nvSpPr>
          <p:cNvPr id="41991" name="Rectangle 7"/>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886200" y="0"/>
            <a:ext cx="2971800" cy="457200"/>
          </a:xfrm>
          <a:prstGeom prst="rect">
            <a:avLst/>
          </a:prstGeom>
          <a:noFill/>
          <a:ln w="12700">
            <a:noFill/>
            <a:miter lim="800000"/>
            <a:headEnd/>
            <a:tailEnd/>
          </a:ln>
        </p:spPr>
        <p:txBody>
          <a:bodyPr wrap="none" anchor="ctr"/>
          <a:lstStyle/>
          <a:p>
            <a:endParaRPr lang="en-US"/>
          </a:p>
        </p:txBody>
      </p:sp>
      <p:sp>
        <p:nvSpPr>
          <p:cNvPr id="43011" name="Rectangle 3"/>
          <p:cNvSpPr>
            <a:spLocks noChangeArrowheads="1"/>
          </p:cNvSpPr>
          <p:nvPr/>
        </p:nvSpPr>
        <p:spPr bwMode="auto">
          <a:xfrm>
            <a:off x="3886200" y="8686800"/>
            <a:ext cx="2971800" cy="457200"/>
          </a:xfrm>
          <a:prstGeom prst="rect">
            <a:avLst/>
          </a:prstGeom>
          <a:noFill/>
          <a:ln w="12700">
            <a:noFill/>
            <a:miter lim="800000"/>
            <a:headEnd/>
            <a:tailEnd/>
          </a:ln>
        </p:spPr>
        <p:txBody>
          <a:bodyPr lIns="19050" tIns="0" rIns="19050" bIns="0" anchor="b"/>
          <a:lstStyle/>
          <a:p>
            <a:pPr algn="r"/>
            <a:r>
              <a:rPr lang="en-US" sz="1000" i="1"/>
              <a:t>4</a:t>
            </a:r>
          </a:p>
        </p:txBody>
      </p:sp>
      <p:sp>
        <p:nvSpPr>
          <p:cNvPr id="43012" name="Rectangle 4"/>
          <p:cNvSpPr>
            <a:spLocks noChangeArrowheads="1"/>
          </p:cNvSpPr>
          <p:nvPr/>
        </p:nvSpPr>
        <p:spPr bwMode="auto">
          <a:xfrm>
            <a:off x="0" y="8686800"/>
            <a:ext cx="2971800" cy="457200"/>
          </a:xfrm>
          <a:prstGeom prst="rect">
            <a:avLst/>
          </a:prstGeom>
          <a:noFill/>
          <a:ln w="12700">
            <a:noFill/>
            <a:miter lim="800000"/>
            <a:headEnd/>
            <a:tailEnd/>
          </a:ln>
        </p:spPr>
        <p:txBody>
          <a:bodyPr wrap="none" anchor="ctr"/>
          <a:lstStyle/>
          <a:p>
            <a:endParaRPr lang="en-US"/>
          </a:p>
        </p:txBody>
      </p:sp>
      <p:sp>
        <p:nvSpPr>
          <p:cNvPr id="43013" name="Rectangle 5"/>
          <p:cNvSpPr>
            <a:spLocks noChangeArrowheads="1"/>
          </p:cNvSpPr>
          <p:nvPr/>
        </p:nvSpPr>
        <p:spPr bwMode="auto">
          <a:xfrm>
            <a:off x="0" y="0"/>
            <a:ext cx="2971800" cy="457200"/>
          </a:xfrm>
          <a:prstGeom prst="rect">
            <a:avLst/>
          </a:prstGeom>
          <a:noFill/>
          <a:ln w="12700">
            <a:noFill/>
            <a:miter lim="800000"/>
            <a:headEnd/>
            <a:tailEnd/>
          </a:ln>
        </p:spPr>
        <p:txBody>
          <a:bodyPr wrap="none" anchor="ctr"/>
          <a:lstStyle/>
          <a:p>
            <a:endParaRPr lang="en-US"/>
          </a:p>
        </p:txBody>
      </p:sp>
      <p:sp>
        <p:nvSpPr>
          <p:cNvPr id="43014" name="Rectangle 6"/>
          <p:cNvSpPr>
            <a:spLocks noGrp="1" noRot="1" noChangeAspect="1" noChangeArrowheads="1" noTextEdit="1"/>
          </p:cNvSpPr>
          <p:nvPr>
            <p:ph type="sldImg"/>
          </p:nvPr>
        </p:nvSpPr>
        <p:spPr>
          <a:xfrm>
            <a:off x="1150938" y="692150"/>
            <a:ext cx="4556125" cy="3416300"/>
          </a:xfrm>
          <a:ln cap="flat"/>
        </p:spPr>
      </p:sp>
      <p:sp>
        <p:nvSpPr>
          <p:cNvPr id="43015" name="Rectangle 7"/>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886200" y="0"/>
            <a:ext cx="2971800" cy="457200"/>
          </a:xfrm>
          <a:prstGeom prst="rect">
            <a:avLst/>
          </a:prstGeom>
          <a:noFill/>
          <a:ln w="12700">
            <a:noFill/>
            <a:miter lim="800000"/>
            <a:headEnd/>
            <a:tailEnd/>
          </a:ln>
        </p:spPr>
        <p:txBody>
          <a:bodyPr wrap="none" anchor="ctr"/>
          <a:lstStyle/>
          <a:p>
            <a:endParaRPr lang="en-US"/>
          </a:p>
        </p:txBody>
      </p:sp>
      <p:sp>
        <p:nvSpPr>
          <p:cNvPr id="44035" name="Rectangle 3"/>
          <p:cNvSpPr>
            <a:spLocks noChangeArrowheads="1"/>
          </p:cNvSpPr>
          <p:nvPr/>
        </p:nvSpPr>
        <p:spPr bwMode="auto">
          <a:xfrm>
            <a:off x="3886200" y="8686800"/>
            <a:ext cx="2971800" cy="457200"/>
          </a:xfrm>
          <a:prstGeom prst="rect">
            <a:avLst/>
          </a:prstGeom>
          <a:noFill/>
          <a:ln w="12700">
            <a:noFill/>
            <a:miter lim="800000"/>
            <a:headEnd/>
            <a:tailEnd/>
          </a:ln>
        </p:spPr>
        <p:txBody>
          <a:bodyPr lIns="19050" tIns="0" rIns="19050" bIns="0" anchor="b"/>
          <a:lstStyle/>
          <a:p>
            <a:pPr algn="r"/>
            <a:r>
              <a:rPr lang="en-US" sz="1000" i="1"/>
              <a:t>4</a:t>
            </a:r>
          </a:p>
        </p:txBody>
      </p:sp>
      <p:sp>
        <p:nvSpPr>
          <p:cNvPr id="44036" name="Rectangle 4"/>
          <p:cNvSpPr>
            <a:spLocks noChangeArrowheads="1"/>
          </p:cNvSpPr>
          <p:nvPr/>
        </p:nvSpPr>
        <p:spPr bwMode="auto">
          <a:xfrm>
            <a:off x="0" y="8686800"/>
            <a:ext cx="2971800" cy="457200"/>
          </a:xfrm>
          <a:prstGeom prst="rect">
            <a:avLst/>
          </a:prstGeom>
          <a:noFill/>
          <a:ln w="12700">
            <a:noFill/>
            <a:miter lim="800000"/>
            <a:headEnd/>
            <a:tailEnd/>
          </a:ln>
        </p:spPr>
        <p:txBody>
          <a:bodyPr wrap="none" anchor="ctr"/>
          <a:lstStyle/>
          <a:p>
            <a:endParaRPr lang="en-US"/>
          </a:p>
        </p:txBody>
      </p:sp>
      <p:sp>
        <p:nvSpPr>
          <p:cNvPr id="44037" name="Rectangle 5"/>
          <p:cNvSpPr>
            <a:spLocks noChangeArrowheads="1"/>
          </p:cNvSpPr>
          <p:nvPr/>
        </p:nvSpPr>
        <p:spPr bwMode="auto">
          <a:xfrm>
            <a:off x="0" y="0"/>
            <a:ext cx="2971800" cy="457200"/>
          </a:xfrm>
          <a:prstGeom prst="rect">
            <a:avLst/>
          </a:prstGeom>
          <a:noFill/>
          <a:ln w="12700">
            <a:noFill/>
            <a:miter lim="800000"/>
            <a:headEnd/>
            <a:tailEnd/>
          </a:ln>
        </p:spPr>
        <p:txBody>
          <a:bodyPr wrap="none" anchor="ctr"/>
          <a:lstStyle/>
          <a:p>
            <a:endParaRPr lang="en-US"/>
          </a:p>
        </p:txBody>
      </p:sp>
      <p:sp>
        <p:nvSpPr>
          <p:cNvPr id="44038" name="Rectangle 6"/>
          <p:cNvSpPr>
            <a:spLocks noGrp="1" noRot="1" noChangeAspect="1" noChangeArrowheads="1" noTextEdit="1"/>
          </p:cNvSpPr>
          <p:nvPr>
            <p:ph type="sldImg"/>
          </p:nvPr>
        </p:nvSpPr>
        <p:spPr>
          <a:xfrm>
            <a:off x="1150938" y="692150"/>
            <a:ext cx="4556125" cy="3416300"/>
          </a:xfrm>
          <a:ln cap="flat"/>
        </p:spPr>
      </p:sp>
      <p:sp>
        <p:nvSpPr>
          <p:cNvPr id="44039" name="Rectangle 7"/>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8D517-81F1-43C3-8041-7DECB4114B44}" type="slidenum">
              <a:rPr lang="en-US"/>
              <a:pPr/>
              <a:t>40</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r>
              <a:rPr lang="en-US"/>
              <a:t>ABCD = 18</a:t>
            </a:r>
          </a:p>
          <a:p>
            <a:r>
              <a:rPr lang="en-US"/>
              <a:t>  BACD = 13 - take it</a:t>
            </a:r>
          </a:p>
          <a:p>
            <a:r>
              <a:rPr lang="en-US"/>
              <a:t>  ABCD = 18 - nope</a:t>
            </a:r>
          </a:p>
          <a:p>
            <a:r>
              <a:rPr lang="en-US"/>
              <a:t>  BCAD - 11 - take it (is the optimum)</a:t>
            </a:r>
          </a:p>
          <a:p>
            <a:r>
              <a:rPr lang="en-US"/>
              <a:t>     CBAD - 18</a:t>
            </a:r>
          </a:p>
          <a:p>
            <a:r>
              <a:rPr lang="en-US"/>
              <a:t>     BACD - 13</a:t>
            </a:r>
          </a:p>
          <a:p>
            <a:r>
              <a:rPr lang="en-US"/>
              <a:t>     BCDA - 18</a:t>
            </a:r>
          </a:p>
          <a:p>
            <a:r>
              <a:rPr lang="en-US"/>
              <a:t>     DCAB - 13 nope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3886200" y="0"/>
            <a:ext cx="2971800" cy="457200"/>
          </a:xfrm>
          <a:prstGeom prst="rect">
            <a:avLst/>
          </a:prstGeom>
          <a:noFill/>
          <a:ln w="12700">
            <a:noFill/>
            <a:miter lim="800000"/>
            <a:headEnd/>
            <a:tailEnd/>
          </a:ln>
        </p:spPr>
        <p:txBody>
          <a:bodyPr wrap="none" anchor="ctr"/>
          <a:lstStyle/>
          <a:p>
            <a:endParaRPr lang="en-US"/>
          </a:p>
        </p:txBody>
      </p:sp>
      <p:sp>
        <p:nvSpPr>
          <p:cNvPr id="45059" name="Rectangle 3"/>
          <p:cNvSpPr>
            <a:spLocks noChangeArrowheads="1"/>
          </p:cNvSpPr>
          <p:nvPr/>
        </p:nvSpPr>
        <p:spPr bwMode="auto">
          <a:xfrm>
            <a:off x="3886200" y="8686800"/>
            <a:ext cx="2971800" cy="457200"/>
          </a:xfrm>
          <a:prstGeom prst="rect">
            <a:avLst/>
          </a:prstGeom>
          <a:noFill/>
          <a:ln w="12700">
            <a:noFill/>
            <a:miter lim="800000"/>
            <a:headEnd/>
            <a:tailEnd/>
          </a:ln>
        </p:spPr>
        <p:txBody>
          <a:bodyPr lIns="19050" tIns="0" rIns="19050" bIns="0" anchor="b"/>
          <a:lstStyle/>
          <a:p>
            <a:pPr algn="r"/>
            <a:r>
              <a:rPr lang="en-US" sz="1000" i="1"/>
              <a:t>4</a:t>
            </a:r>
          </a:p>
        </p:txBody>
      </p:sp>
      <p:sp>
        <p:nvSpPr>
          <p:cNvPr id="45060" name="Rectangle 4"/>
          <p:cNvSpPr>
            <a:spLocks noChangeArrowheads="1"/>
          </p:cNvSpPr>
          <p:nvPr/>
        </p:nvSpPr>
        <p:spPr bwMode="auto">
          <a:xfrm>
            <a:off x="0" y="8686800"/>
            <a:ext cx="2971800" cy="457200"/>
          </a:xfrm>
          <a:prstGeom prst="rect">
            <a:avLst/>
          </a:prstGeom>
          <a:noFill/>
          <a:ln w="12700">
            <a:noFill/>
            <a:miter lim="800000"/>
            <a:headEnd/>
            <a:tailEnd/>
          </a:ln>
        </p:spPr>
        <p:txBody>
          <a:bodyPr wrap="none" anchor="ctr"/>
          <a:lstStyle/>
          <a:p>
            <a:endParaRPr lang="en-US"/>
          </a:p>
        </p:txBody>
      </p:sp>
      <p:sp>
        <p:nvSpPr>
          <p:cNvPr id="45061" name="Rectangle 5"/>
          <p:cNvSpPr>
            <a:spLocks noChangeArrowheads="1"/>
          </p:cNvSpPr>
          <p:nvPr/>
        </p:nvSpPr>
        <p:spPr bwMode="auto">
          <a:xfrm>
            <a:off x="0" y="0"/>
            <a:ext cx="2971800" cy="457200"/>
          </a:xfrm>
          <a:prstGeom prst="rect">
            <a:avLst/>
          </a:prstGeom>
          <a:noFill/>
          <a:ln w="12700">
            <a:noFill/>
            <a:miter lim="800000"/>
            <a:headEnd/>
            <a:tailEnd/>
          </a:ln>
        </p:spPr>
        <p:txBody>
          <a:bodyPr wrap="none" anchor="ctr"/>
          <a:lstStyle/>
          <a:p>
            <a:endParaRPr lang="en-US"/>
          </a:p>
        </p:txBody>
      </p:sp>
      <p:sp>
        <p:nvSpPr>
          <p:cNvPr id="45062" name="Rectangle 6"/>
          <p:cNvSpPr>
            <a:spLocks noGrp="1" noRot="1" noChangeAspect="1" noChangeArrowheads="1" noTextEdit="1"/>
          </p:cNvSpPr>
          <p:nvPr>
            <p:ph type="sldImg"/>
          </p:nvPr>
        </p:nvSpPr>
        <p:spPr>
          <a:xfrm>
            <a:off x="1150938" y="692150"/>
            <a:ext cx="4556125" cy="3416300"/>
          </a:xfrm>
          <a:ln cap="flat"/>
        </p:spPr>
      </p:sp>
      <p:sp>
        <p:nvSpPr>
          <p:cNvPr id="45063" name="Rectangle 7"/>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433CBB-A5CF-4ACF-B09B-74A70CBDE8B5}" type="slidenum">
              <a:rPr lang="en-US"/>
              <a:pPr/>
              <a:t>183</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sv-SE"/>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D486F6-8FF3-4C9A-898D-4F437EA50C4B}" type="slidenum">
              <a:rPr lang="en-US"/>
              <a:pPr/>
              <a:t>184</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endParaRPr lang="sv-SE"/>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CE916C-A3B5-4359-8A2F-BBAA00C4DE06}" type="slidenum">
              <a:rPr lang="en-US"/>
              <a:pPr/>
              <a:t>185</a:t>
            </a:fld>
            <a:endParaRPr lang="en-US"/>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endParaRPr lang="sv-SE"/>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D768C5-8C7F-4618-8856-94AE30688DB7}" type="slidenum">
              <a:rPr lang="en-US"/>
              <a:pPr/>
              <a:t>186</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sv-SE"/>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A597F3-E3C4-473E-AAF9-5671C1B886D8}" type="slidenum">
              <a:rPr lang="en-US"/>
              <a:pPr/>
              <a:t>187</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sv-SE"/>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3746D0-C568-4FD9-A609-7CBCB9C9F25A}" type="slidenum">
              <a:rPr lang="en-US"/>
              <a:pPr/>
              <a:t>188</a:t>
            </a:fld>
            <a:endParaRPr 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sv-SE"/>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FDAEC2-7F3A-48DB-976A-8345A12FB541}" type="slidenum">
              <a:rPr lang="en-US"/>
              <a:pPr/>
              <a:t>189</a:t>
            </a:fld>
            <a:endParaRPr lang="en-US"/>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sv-SE"/>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4F17A9-7218-40E9-98C6-B5A80E9F83EB}" type="slidenum">
              <a:rPr lang="en-US"/>
              <a:pPr/>
              <a:t>190</a:t>
            </a:fld>
            <a:endParaRPr lang="en-US"/>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sv-SE"/>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3A06EA-0842-4D75-9C90-B4553CD113B0}" type="slidenum">
              <a:rPr lang="en-US"/>
              <a:pPr/>
              <a:t>191</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sv-S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809AE5-ED86-4BB0-A113-1C94FFC70C91}" type="slidenum">
              <a:rPr lang="en-US"/>
              <a:pPr/>
              <a:t>41</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lang="en-US"/>
              <a:t>Characteristics with generate-and-test:</a:t>
            </a:r>
          </a:p>
          <a:p>
            <a:r>
              <a:rPr lang="en-US"/>
              <a:t>   Requires that an entire possible solution is generated at each step, which may </a:t>
            </a:r>
          </a:p>
          <a:p>
            <a:r>
              <a:rPr lang="en-US"/>
              <a:t>       be expensive</a:t>
            </a:r>
          </a:p>
          <a:p>
            <a:r>
              <a:rPr lang="en-US"/>
              <a:t>    It may be difficult to develop a generation scheme that provides a</a:t>
            </a:r>
          </a:p>
          <a:p>
            <a:r>
              <a:rPr lang="en-US"/>
              <a:t>   good order.</a:t>
            </a:r>
          </a:p>
          <a:p>
            <a:endParaRPr lang="en-US"/>
          </a:p>
          <a:p>
            <a:r>
              <a:rPr lang="en-US"/>
              <a:t>The big problem is that the algorithm is blind - it does not make use of any</a:t>
            </a:r>
          </a:p>
          <a:p>
            <a:r>
              <a:rPr lang="en-US"/>
              <a:t>knowledge that becomes available during the search.</a:t>
            </a:r>
          </a:p>
          <a:p>
            <a:endParaRPr lang="en-US"/>
          </a:p>
          <a:p>
            <a:r>
              <a:rPr lang="en-US"/>
              <a:t>    1. Can modify to use brand-and-bound techniques to skip some solutions.</a:t>
            </a:r>
          </a:p>
          <a:p>
            <a:endParaRPr lang="en-US"/>
          </a:p>
          <a:p>
            <a:r>
              <a:rPr lang="en-US"/>
              <a:t>    2. Perhaps we can use information about the likelyhood of success to change</a:t>
            </a:r>
          </a:p>
          <a:p>
            <a:r>
              <a:rPr lang="en-US"/>
              <a:t>       the generated possible solutions. </a:t>
            </a:r>
          </a:p>
          <a:p>
            <a:endParaRPr lang="en-US"/>
          </a:p>
          <a:p>
            <a:r>
              <a:rPr lang="en-US"/>
              <a:t>IMPORTANT: TSP is a bad example because it is hard to see the state space. Consider a problem like the water jug problem and describe how this algorithm would work in that domain.</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526F24-156C-486D-AA64-B4BB574263DF}" type="slidenum">
              <a:rPr lang="en-US"/>
              <a:pPr/>
              <a:t>192</a:t>
            </a:fld>
            <a:endParaRPr lang="en-US"/>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endParaRPr lang="sv-SE"/>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E71545-E666-4FF9-84F3-9F90C0795E49}" type="slidenum">
              <a:rPr lang="en-US"/>
              <a:pPr/>
              <a:t>193</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sv-SE"/>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4" name="Google Shape;1674;p1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5" name="Google Shape;1675;p1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C5FAADC5-D07B-4773-98B2-35B7EBF110A4}" type="slidenum">
              <a:rPr lang="en-US"/>
              <a:pPr/>
              <a:t>42</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34"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287DB0A-0465-4A9D-85B5-4EC46053D85B}" type="datetime1">
              <a:rPr lang="en-US" smtClean="0"/>
              <a:pPr/>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555027-C5F8-453D-8644-F1FD21F89C2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25DC30-FAA6-4408-B0F5-6257077CA3BE}" type="datetime1">
              <a:rPr lang="en-US" smtClean="0"/>
              <a:pPr/>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555027-C5F8-453D-8644-F1FD21F89C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B2BC59-6330-49A6-BC65-10B025EB27E5}" type="datetime1">
              <a:rPr lang="en-US" smtClean="0"/>
              <a:pPr/>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555027-C5F8-453D-8644-F1FD21F89C2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9906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530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72032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015287" cy="914400"/>
          </a:xfrm>
        </p:spPr>
        <p:txBody>
          <a:bodyPr/>
          <a:lstStyle/>
          <a:p>
            <a:r>
              <a:rPr lang="en-US"/>
              <a:t>Click to edit Master title style</a:t>
            </a:r>
          </a:p>
        </p:txBody>
      </p:sp>
      <p:sp>
        <p:nvSpPr>
          <p:cNvPr id="3" name="Table Placeholder 2"/>
          <p:cNvSpPr>
            <a:spLocks noGrp="1"/>
          </p:cNvSpPr>
          <p:nvPr>
            <p:ph type="tbl" idx="1"/>
          </p:nvPr>
        </p:nvSpPr>
        <p:spPr>
          <a:xfrm>
            <a:off x="609600" y="1600200"/>
            <a:ext cx="7924800" cy="4419600"/>
          </a:xfrm>
        </p:spPr>
        <p:txBody>
          <a:bodyPr/>
          <a:lstStyle/>
          <a:p>
            <a:endParaRPr lang="en-US"/>
          </a:p>
        </p:txBody>
      </p:sp>
      <p:sp>
        <p:nvSpPr>
          <p:cNvPr id="4" name="Date Placeholder 3"/>
          <p:cNvSpPr>
            <a:spLocks noGrp="1"/>
          </p:cNvSpPr>
          <p:nvPr>
            <p:ph type="dt" sz="half" idx="10"/>
          </p:nvPr>
        </p:nvSpPr>
        <p:spPr>
          <a:xfrm>
            <a:off x="457200" y="6248400"/>
            <a:ext cx="21336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47D55BEC-B540-4C12-B9B7-81B18195B52C}" type="slidenum">
              <a:rPr lang="en-US"/>
              <a:pPr/>
              <a:t>‹#›</a:t>
            </a:fld>
            <a:endParaRPr lang="en-US"/>
          </a:p>
        </p:txBody>
      </p:sp>
    </p:spTree>
    <p:extLst>
      <p:ext uri="{BB962C8B-B14F-4D97-AF65-F5344CB8AC3E}">
        <p14:creationId xmlns:p14="http://schemas.microsoft.com/office/powerpoint/2010/main" val="3448028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5"/>
          <p:cNvSpPr>
            <a:spLocks noGrp="1" noChangeArrowheads="1"/>
          </p:cNvSpPr>
          <p:nvPr>
            <p:ph type="ftr" sz="quarter" idx="10"/>
          </p:nvPr>
        </p:nvSpPr>
        <p:spPr>
          <a:ln/>
        </p:spPr>
        <p:txBody>
          <a:bodyPr/>
          <a:lstStyle>
            <a:lvl1pPr>
              <a:defRPr/>
            </a:lvl1pPr>
          </a:lstStyle>
          <a:p>
            <a:pPr>
              <a:defRPr/>
            </a:pPr>
            <a:r>
              <a:rPr lang="en-US"/>
              <a:t>E-Commerce  Lab, CSA, IISc</a:t>
            </a:r>
          </a:p>
        </p:txBody>
      </p:sp>
      <p:sp>
        <p:nvSpPr>
          <p:cNvPr id="7" name="Rectangle 23"/>
          <p:cNvSpPr>
            <a:spLocks noGrp="1" noChangeArrowheads="1"/>
          </p:cNvSpPr>
          <p:nvPr>
            <p:ph type="sldNum" sz="quarter" idx="11"/>
          </p:nvPr>
        </p:nvSpPr>
        <p:spPr>
          <a:ln/>
        </p:spPr>
        <p:txBody>
          <a:bodyPr/>
          <a:lstStyle>
            <a:lvl1pPr>
              <a:defRPr/>
            </a:lvl1pPr>
          </a:lstStyle>
          <a:p>
            <a:pPr>
              <a:defRPr/>
            </a:pPr>
            <a:fld id="{9BAAECF5-2249-4403-B473-CDB0053542C4}" type="slidenum">
              <a:rPr lang="en-US"/>
              <a:pPr>
                <a:defRPr/>
              </a:pPr>
              <a:t>‹#›</a:t>
            </a:fld>
            <a:endParaRPr lang="en-US"/>
          </a:p>
        </p:txBody>
      </p:sp>
    </p:spTree>
    <p:extLst>
      <p:ext uri="{BB962C8B-B14F-4D97-AF65-F5344CB8AC3E}">
        <p14:creationId xmlns:p14="http://schemas.microsoft.com/office/powerpoint/2010/main" val="281356018"/>
      </p:ext>
    </p:extLst>
  </p:cSld>
  <p:clrMapOvr>
    <a:masterClrMapping/>
  </p:clrMapOvr>
  <p:transition spd="med">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05ACF43-BB5E-40B2-ABB2-ACB8C2C6C84B}" type="datetimeFigureOut">
              <a:rPr lang="en-IN" smtClean="0"/>
              <a:pPr/>
              <a:t>21-02-2021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69C82C-F3D0-407A-B229-BECF4AF66640}" type="slidenum">
              <a:rPr lang="en-IN" smtClean="0"/>
              <a:pPr/>
              <a:t>‹#›</a:t>
            </a:fld>
            <a:endParaRPr lang="en-IN"/>
          </a:p>
        </p:txBody>
      </p:sp>
    </p:spTree>
    <p:extLst>
      <p:ext uri="{BB962C8B-B14F-4D97-AF65-F5344CB8AC3E}">
        <p14:creationId xmlns:p14="http://schemas.microsoft.com/office/powerpoint/2010/main" val="3812284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5ACF43-BB5E-40B2-ABB2-ACB8C2C6C84B}" type="datetimeFigureOut">
              <a:rPr lang="en-IN" smtClean="0"/>
              <a:pPr/>
              <a:t>21-02-2021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69C82C-F3D0-407A-B229-BECF4AF66640}" type="slidenum">
              <a:rPr lang="en-IN" smtClean="0"/>
              <a:pPr/>
              <a:t>‹#›</a:t>
            </a:fld>
            <a:endParaRPr lang="en-IN"/>
          </a:p>
        </p:txBody>
      </p:sp>
    </p:spTree>
    <p:extLst>
      <p:ext uri="{BB962C8B-B14F-4D97-AF65-F5344CB8AC3E}">
        <p14:creationId xmlns:p14="http://schemas.microsoft.com/office/powerpoint/2010/main" val="2249693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5ACF43-BB5E-40B2-ABB2-ACB8C2C6C84B}" type="datetimeFigureOut">
              <a:rPr lang="en-IN" smtClean="0"/>
              <a:pPr/>
              <a:t>21-02-2021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69C82C-F3D0-407A-B229-BECF4AF66640}" type="slidenum">
              <a:rPr lang="en-IN" smtClean="0"/>
              <a:pPr/>
              <a:t>‹#›</a:t>
            </a:fld>
            <a:endParaRPr lang="en-IN"/>
          </a:p>
        </p:txBody>
      </p:sp>
    </p:spTree>
    <p:extLst>
      <p:ext uri="{BB962C8B-B14F-4D97-AF65-F5344CB8AC3E}">
        <p14:creationId xmlns:p14="http://schemas.microsoft.com/office/powerpoint/2010/main" val="3807624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05ACF43-BB5E-40B2-ABB2-ACB8C2C6C84B}" type="datetimeFigureOut">
              <a:rPr lang="en-IN" smtClean="0"/>
              <a:pPr/>
              <a:t>21-02-2021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69C82C-F3D0-407A-B229-BECF4AF66640}" type="slidenum">
              <a:rPr lang="en-IN" smtClean="0"/>
              <a:pPr/>
              <a:t>‹#›</a:t>
            </a:fld>
            <a:endParaRPr lang="en-IN"/>
          </a:p>
        </p:txBody>
      </p:sp>
    </p:spTree>
    <p:extLst>
      <p:ext uri="{BB962C8B-B14F-4D97-AF65-F5344CB8AC3E}">
        <p14:creationId xmlns:p14="http://schemas.microsoft.com/office/powerpoint/2010/main" val="3480968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05ACF43-BB5E-40B2-ABB2-ACB8C2C6C84B}" type="datetimeFigureOut">
              <a:rPr lang="en-IN" smtClean="0"/>
              <a:pPr/>
              <a:t>21-02-2021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69C82C-F3D0-407A-B229-BECF4AF66640}" type="slidenum">
              <a:rPr lang="en-IN" smtClean="0"/>
              <a:pPr/>
              <a:t>‹#›</a:t>
            </a:fld>
            <a:endParaRPr lang="en-IN"/>
          </a:p>
        </p:txBody>
      </p:sp>
    </p:spTree>
    <p:extLst>
      <p:ext uri="{BB962C8B-B14F-4D97-AF65-F5344CB8AC3E}">
        <p14:creationId xmlns:p14="http://schemas.microsoft.com/office/powerpoint/2010/main" val="4076062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D1B3ED-A90E-4E78-AFAD-E401BDD80BCE}" type="datetime1">
              <a:rPr lang="en-US" smtClean="0"/>
              <a:pPr/>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555027-C5F8-453D-8644-F1FD21F89C23}"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05ACF43-BB5E-40B2-ABB2-ACB8C2C6C84B}" type="datetimeFigureOut">
              <a:rPr lang="en-IN" smtClean="0"/>
              <a:pPr/>
              <a:t>21-02-2021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69C82C-F3D0-407A-B229-BECF4AF66640}" type="slidenum">
              <a:rPr lang="en-IN" smtClean="0"/>
              <a:pPr/>
              <a:t>‹#›</a:t>
            </a:fld>
            <a:endParaRPr lang="en-IN"/>
          </a:p>
        </p:txBody>
      </p:sp>
    </p:spTree>
    <p:extLst>
      <p:ext uri="{BB962C8B-B14F-4D97-AF65-F5344CB8AC3E}">
        <p14:creationId xmlns:p14="http://schemas.microsoft.com/office/powerpoint/2010/main" val="2764020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5ACF43-BB5E-40B2-ABB2-ACB8C2C6C84B}" type="datetimeFigureOut">
              <a:rPr lang="en-IN" smtClean="0"/>
              <a:pPr/>
              <a:t>21-02-2021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069C82C-F3D0-407A-B229-BECF4AF66640}" type="slidenum">
              <a:rPr lang="en-IN" smtClean="0"/>
              <a:pPr/>
              <a:t>‹#›</a:t>
            </a:fld>
            <a:endParaRPr lang="en-IN"/>
          </a:p>
        </p:txBody>
      </p:sp>
    </p:spTree>
    <p:extLst>
      <p:ext uri="{BB962C8B-B14F-4D97-AF65-F5344CB8AC3E}">
        <p14:creationId xmlns:p14="http://schemas.microsoft.com/office/powerpoint/2010/main" val="1705336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5ACF43-BB5E-40B2-ABB2-ACB8C2C6C84B}" type="datetimeFigureOut">
              <a:rPr lang="en-IN" smtClean="0"/>
              <a:pPr/>
              <a:t>21-02-2021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69C82C-F3D0-407A-B229-BECF4AF66640}" type="slidenum">
              <a:rPr lang="en-IN" smtClean="0"/>
              <a:pPr/>
              <a:t>‹#›</a:t>
            </a:fld>
            <a:endParaRPr lang="en-IN"/>
          </a:p>
        </p:txBody>
      </p:sp>
    </p:spTree>
    <p:extLst>
      <p:ext uri="{BB962C8B-B14F-4D97-AF65-F5344CB8AC3E}">
        <p14:creationId xmlns:p14="http://schemas.microsoft.com/office/powerpoint/2010/main" val="1777284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5ACF43-BB5E-40B2-ABB2-ACB8C2C6C84B}" type="datetimeFigureOut">
              <a:rPr lang="en-IN" smtClean="0"/>
              <a:pPr/>
              <a:t>21-02-2021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69C82C-F3D0-407A-B229-BECF4AF66640}" type="slidenum">
              <a:rPr lang="en-IN" smtClean="0"/>
              <a:pPr/>
              <a:t>‹#›</a:t>
            </a:fld>
            <a:endParaRPr lang="en-IN"/>
          </a:p>
        </p:txBody>
      </p:sp>
    </p:spTree>
    <p:extLst>
      <p:ext uri="{BB962C8B-B14F-4D97-AF65-F5344CB8AC3E}">
        <p14:creationId xmlns:p14="http://schemas.microsoft.com/office/powerpoint/2010/main" val="93737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5ACF43-BB5E-40B2-ABB2-ACB8C2C6C84B}" type="datetimeFigureOut">
              <a:rPr lang="en-IN" smtClean="0"/>
              <a:pPr/>
              <a:t>21-02-2021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69C82C-F3D0-407A-B229-BECF4AF66640}" type="slidenum">
              <a:rPr lang="en-IN" smtClean="0"/>
              <a:pPr/>
              <a:t>‹#›</a:t>
            </a:fld>
            <a:endParaRPr lang="en-IN"/>
          </a:p>
        </p:txBody>
      </p:sp>
    </p:spTree>
    <p:extLst>
      <p:ext uri="{BB962C8B-B14F-4D97-AF65-F5344CB8AC3E}">
        <p14:creationId xmlns:p14="http://schemas.microsoft.com/office/powerpoint/2010/main" val="28974834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5ACF43-BB5E-40B2-ABB2-ACB8C2C6C84B}" type="datetimeFigureOut">
              <a:rPr lang="en-IN" smtClean="0"/>
              <a:pPr/>
              <a:t>21-02-2021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69C82C-F3D0-407A-B229-BECF4AF66640}" type="slidenum">
              <a:rPr lang="en-IN" smtClean="0"/>
              <a:pPr/>
              <a:t>‹#›</a:t>
            </a:fld>
            <a:endParaRPr lang="en-IN"/>
          </a:p>
        </p:txBody>
      </p:sp>
    </p:spTree>
    <p:extLst>
      <p:ext uri="{BB962C8B-B14F-4D97-AF65-F5344CB8AC3E}">
        <p14:creationId xmlns:p14="http://schemas.microsoft.com/office/powerpoint/2010/main" val="1469248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January 11, 2006</a:t>
            </a:r>
            <a:endParaRPr/>
          </a:p>
        </p:txBody>
      </p:sp>
      <p:sp>
        <p:nvSpPr>
          <p:cNvPr id="17" name="Google Shape;17;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5351054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January 11, 2006</a:t>
            </a:r>
            <a:endParaRPr/>
          </a:p>
        </p:txBody>
      </p:sp>
      <p:sp>
        <p:nvSpPr>
          <p:cNvPr id="23" name="Google Shape;23;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930554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8" name="Google Shape;2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January 11, 2006</a:t>
            </a:r>
            <a:endParaRPr/>
          </a:p>
        </p:txBody>
      </p:sp>
      <p:sp>
        <p:nvSpPr>
          <p:cNvPr id="29" name="Google Shape;2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759596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January 11, 2006</a:t>
            </a:r>
            <a:endParaRPr/>
          </a:p>
        </p:txBody>
      </p:sp>
      <p:sp>
        <p:nvSpPr>
          <p:cNvPr id="35" name="Google Shape;3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2164493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710AF-0580-4312-A479-E6F06E199FAA}" type="datetime1">
              <a:rPr lang="en-US" smtClean="0"/>
              <a:pPr/>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555027-C5F8-453D-8644-F1FD21F89C23}"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January 11, 2006</a:t>
            </a:r>
            <a:endParaRPr/>
          </a:p>
        </p:txBody>
      </p:sp>
      <p:sp>
        <p:nvSpPr>
          <p:cNvPr id="42" name="Google Shape;42;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138199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January 11, 2006</a:t>
            </a:r>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0519863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January 11, 2006</a:t>
            </a:r>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017947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January 11, 2006</a:t>
            </a:r>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2662736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January 11, 2006</a:t>
            </a:r>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6829438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January 11, 2006</a:t>
            </a:r>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278788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January 11, 2006</a:t>
            </a:r>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1249090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5F1111-C473-49F9-99A7-62DF3791579D}" type="datetime1">
              <a:rPr lang="en-US" smtClean="0"/>
              <a:pPr/>
              <a:t>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555027-C5F8-453D-8644-F1FD21F89C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44BC70-2600-48FA-A199-BD77AD0A4F5A}" type="datetime1">
              <a:rPr lang="en-US" smtClean="0"/>
              <a:pPr/>
              <a:t>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555027-C5F8-453D-8644-F1FD21F89C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BF28A4-B17D-4FB3-AB08-2F028F705C22}" type="datetime1">
              <a:rPr lang="en-US" smtClean="0"/>
              <a:pPr/>
              <a:t>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555027-C5F8-453D-8644-F1FD21F89C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FC7576-6D5E-4355-9A93-0940A7A130D9}" type="datetime1">
              <a:rPr lang="en-US" smtClean="0"/>
              <a:pPr/>
              <a:t>2/21/2021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555027-C5F8-453D-8644-F1FD21F89C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2F11FD-CFF2-4FCF-9DA5-4BDCE1455EF7}" type="datetime1">
              <a:rPr lang="en-US" smtClean="0"/>
              <a:pPr/>
              <a:t>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555027-C5F8-453D-8644-F1FD21F89C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B76A54-93C3-4002-8A13-3668DF61BF2D}" type="datetime1">
              <a:rPr lang="en-US" smtClean="0"/>
              <a:pPr/>
              <a:t>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555027-C5F8-453D-8644-F1FD21F89C2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96C8E-3CFA-46A6-8EB8-500C5EE67995}" type="datetime1">
              <a:rPr lang="en-US" smtClean="0"/>
              <a:pPr/>
              <a:t>2/21/2021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555027-C5F8-453D-8644-F1FD21F89C2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75" r:id="rId13"/>
    <p:sldLayoutId id="2147483676"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ACF43-BB5E-40B2-ABB2-ACB8C2C6C84B}" type="datetimeFigureOut">
              <a:rPr lang="en-IN" smtClean="0"/>
              <a:pPr/>
              <a:t>21-02-2021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9C82C-F3D0-407A-B229-BECF4AF66640}" type="slidenum">
              <a:rPr lang="en-IN" smtClean="0"/>
              <a:pPr/>
              <a:t>‹#›</a:t>
            </a:fld>
            <a:endParaRPr lang="en-IN"/>
          </a:p>
        </p:txBody>
      </p:sp>
      <p:pic>
        <p:nvPicPr>
          <p:cNvPr id="7" name="Picture 6" descr="pngfind.com-kingpin-png-4152286 (1).png"/>
          <p:cNvPicPr>
            <a:picLocks noChangeAspect="1"/>
          </p:cNvPicPr>
          <p:nvPr userDrawn="1"/>
        </p:nvPicPr>
        <p:blipFill>
          <a:blip r:embed="rId13" cstate="print"/>
          <a:stretch>
            <a:fillRect/>
          </a:stretch>
        </p:blipFill>
        <p:spPr>
          <a:xfrm>
            <a:off x="7812360" y="44624"/>
            <a:ext cx="1219200" cy="533400"/>
          </a:xfrm>
          <a:prstGeom prst="rect">
            <a:avLst/>
          </a:prstGeom>
        </p:spPr>
      </p:pic>
    </p:spTree>
    <p:extLst>
      <p:ext uri="{BB962C8B-B14F-4D97-AF65-F5344CB8AC3E}">
        <p14:creationId xmlns:p14="http://schemas.microsoft.com/office/powerpoint/2010/main" val="384974899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January 11, 2006</a:t>
            </a:r>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943092355"/>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8.xml"/><Relationship Id="rId4" Type="http://schemas.openxmlformats.org/officeDocument/2006/relationships/image" Target="../media/image92.png"/></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8.xml"/><Relationship Id="rId5" Type="http://schemas.openxmlformats.org/officeDocument/2006/relationships/image" Target="../media/image96.png"/><Relationship Id="rId4" Type="http://schemas.openxmlformats.org/officeDocument/2006/relationships/image" Target="../media/image9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7.png"/></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3.jpeg"/></Relationships>
</file>

<file path=ppt/slides/_rels/slide19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6.jpeg"/></Relationships>
</file>

<file path=ppt/slides/_rels/slide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7.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2.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79.png"/><Relationship Id="rId5" Type="http://schemas.openxmlformats.org/officeDocument/2006/relationships/image" Target="../media/image74.png"/><Relationship Id="rId10"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77.png"/><Relationship Id="rId14" Type="http://schemas.openxmlformats.org/officeDocument/2006/relationships/image" Target="../media/image2.png"/></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8600" y="1868488"/>
            <a:ext cx="8531225" cy="33476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lumMod val="95000"/>
                    <a:lumOff val="5000"/>
                  </a:schemeClr>
                </a:solidFill>
              </a:rPr>
              <a:t>18CSC305J– Artificial Intelligence</a:t>
            </a:r>
          </a:p>
          <a:p>
            <a:pPr algn="ctr"/>
            <a:r>
              <a:rPr lang="en-US" sz="3600" b="1" dirty="0">
                <a:solidFill>
                  <a:schemeClr val="tx1">
                    <a:lumMod val="95000"/>
                    <a:lumOff val="5000"/>
                  </a:schemeClr>
                </a:solidFill>
              </a:rPr>
              <a:t>UNIT – 2</a:t>
            </a:r>
          </a:p>
        </p:txBody>
      </p:sp>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7743825" y="52741"/>
            <a:ext cx="1276350" cy="1247775"/>
          </a:xfrm>
          <a:prstGeom prst="rect">
            <a:avLst/>
          </a:prstGeom>
        </p:spPr>
      </p:pic>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79364845"/>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solidFill>
                  <a:srgbClr val="FF0000"/>
                </a:solidFill>
              </a:rPr>
              <a:t>Uniformed search Methods- Iterative Deepening search</a:t>
            </a:r>
          </a:p>
          <a:p>
            <a:pPr algn="l"/>
            <a:r>
              <a:rPr lang="en-IN" sz="1400" b="0" i="1" u="none" strike="noStrike" baseline="0" dirty="0">
                <a:solidFill>
                  <a:srgbClr val="FF0000"/>
                </a:solidFill>
              </a:rPr>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research</a:t>
            </a:r>
          </a:p>
          <a:p>
            <a:r>
              <a:rPr lang="en-IN" sz="1400" i="1" dirty="0"/>
              <a:t>Local search Algorithms-Hill Climbing, 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5"/>
          <p:cNvSpPr>
            <a:spLocks noGrp="1"/>
          </p:cNvSpPr>
          <p:nvPr>
            <p:ph type="sldNum" sz="quarter" idx="12"/>
          </p:nvPr>
        </p:nvSpPr>
        <p:spPr>
          <a:noFill/>
        </p:spPr>
        <p:txBody>
          <a:bodyPr/>
          <a:lstStyle/>
          <a:p>
            <a:fld id="{9F7083F0-A076-48A9-9156-5FED50B71F6E}" type="slidenum">
              <a:rPr lang="en-US"/>
              <a:pPr/>
              <a:t>100</a:t>
            </a:fld>
            <a:endParaRPr lang="en-US"/>
          </a:p>
        </p:txBody>
      </p:sp>
      <p:sp>
        <p:nvSpPr>
          <p:cNvPr id="43011" name="Rectangle 3"/>
          <p:cNvSpPr>
            <a:spLocks noGrp="1" noChangeArrowheads="1"/>
          </p:cNvSpPr>
          <p:nvPr>
            <p:ph type="body" idx="1"/>
          </p:nvPr>
        </p:nvSpPr>
        <p:spPr/>
        <p:txBody>
          <a:bodyPr/>
          <a:lstStyle/>
          <a:p>
            <a:pPr eaLnBrk="1" hangingPunct="1"/>
            <a:r>
              <a:rPr lang="en-US" sz="2400"/>
              <a:t>Successors can become concentrated in a small part of state space</a:t>
            </a:r>
          </a:p>
          <a:p>
            <a:pPr eaLnBrk="1" hangingPunct="1"/>
            <a:r>
              <a:rPr lang="en-US" sz="2400">
                <a:solidFill>
                  <a:srgbClr val="A50021"/>
                </a:solidFill>
              </a:rPr>
              <a:t>Stochastic beam search:  choose k successors, with probability of choosing a given successor increasing with value</a:t>
            </a:r>
          </a:p>
          <a:p>
            <a:pPr eaLnBrk="1" hangingPunct="1"/>
            <a:r>
              <a:rPr lang="en-US" sz="2400"/>
              <a:t>Like natural selection:  successors </a:t>
            </a:r>
            <a:r>
              <a:rPr lang="en-US" sz="2400">
                <a:solidFill>
                  <a:schemeClr val="accent2"/>
                </a:solidFill>
              </a:rPr>
              <a:t>(offspring)</a:t>
            </a:r>
            <a:r>
              <a:rPr lang="en-US" sz="2400"/>
              <a:t> of a state </a:t>
            </a:r>
            <a:r>
              <a:rPr lang="en-US" sz="2400">
                <a:solidFill>
                  <a:schemeClr val="accent2"/>
                </a:solidFill>
              </a:rPr>
              <a:t>(organism)</a:t>
            </a:r>
            <a:r>
              <a:rPr lang="en-US" sz="2400"/>
              <a:t> populate the next generation according to its value </a:t>
            </a:r>
            <a:r>
              <a:rPr lang="en-US" sz="2400">
                <a:solidFill>
                  <a:schemeClr val="accent2"/>
                </a:solidFill>
              </a:rPr>
              <a:t>(fitness)</a:t>
            </a:r>
          </a:p>
        </p:txBody>
      </p:sp>
      <p:sp>
        <p:nvSpPr>
          <p:cNvPr id="7" name="Rounded Rectangle 2">
            <a:extLst>
              <a:ext uri="{FF2B5EF4-FFF2-40B4-BE49-F238E27FC236}">
                <a16:creationId xmlns:a16="http://schemas.microsoft.com/office/drawing/2014/main" id="{07A4402D-6853-4589-B663-6B0EEF20159E}"/>
              </a:ext>
            </a:extLst>
          </p:cNvPr>
          <p:cNvSpPr>
            <a:spLocks noGrp="1"/>
          </p:cNvSpPr>
          <p:nvPr>
            <p:ph type="title"/>
          </p:nvPr>
        </p:nvSpPr>
        <p:spPr>
          <a:xfrm>
            <a:off x="304800" y="123208"/>
            <a:ext cx="7391400" cy="80894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r>
              <a:rPr lang="en-IN" dirty="0"/>
              <a:t>Local Beam Search</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search</a:t>
            </a:r>
          </a:p>
          <a:p>
            <a:r>
              <a:rPr lang="en-IN" sz="1400" i="1" dirty="0"/>
              <a:t>Local search Algorithms-Hill Climbing, Simulated Annealing</a:t>
            </a:r>
          </a:p>
          <a:p>
            <a:endParaRPr lang="en-IN" sz="1400" i="1" dirty="0"/>
          </a:p>
          <a:p>
            <a:r>
              <a:rPr lang="en-IN" sz="1400" i="1" dirty="0"/>
              <a:t>Local Beam Search</a:t>
            </a:r>
          </a:p>
          <a:p>
            <a:r>
              <a:rPr lang="en-IN" sz="1400" i="1" dirty="0">
                <a:solidFill>
                  <a:srgbClr val="FF0000"/>
                </a:solidFill>
              </a:rPr>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fontScale="77500" lnSpcReduction="20000"/>
          </a:bodyPr>
          <a:lstStyle/>
          <a:p>
            <a:r>
              <a:rPr lang="en-IN" dirty="0"/>
              <a:t>Genetic Algorithms(GAs) are adaptive heuristic search algorithms that belong to the larger part of evolutionary algorithms. Genetic algorithms are based on the ideas of natural selection and genetics. </a:t>
            </a:r>
          </a:p>
          <a:p>
            <a:r>
              <a:rPr lang="en-IN" b="1" dirty="0"/>
              <a:t>They are commonly used to generate high-quality solutions for optimization problems and search problems.</a:t>
            </a:r>
          </a:p>
          <a:p>
            <a:r>
              <a:rPr lang="en-IN" dirty="0"/>
              <a:t>n simple words, they simulate “survival of the fittest” among individual of consecutive generation for solving a problem. </a:t>
            </a:r>
            <a:r>
              <a:rPr lang="en-IN" b="1" dirty="0"/>
              <a:t>Each generation consist of a population of individuals</a:t>
            </a:r>
            <a:r>
              <a:rPr lang="en-IN" dirty="0"/>
              <a:t> and each individual represents a point in search space and possible solution. Each individual is represented as a string of character/integer/float/bits. This string is analogous to the Chromosome.</a:t>
            </a:r>
          </a:p>
        </p:txBody>
      </p:sp>
      <p:sp>
        <p:nvSpPr>
          <p:cNvPr id="4" name="Rounded Rectangle 2">
            <a:extLst>
              <a:ext uri="{FF2B5EF4-FFF2-40B4-BE49-F238E27FC236}">
                <a16:creationId xmlns:a16="http://schemas.microsoft.com/office/drawing/2014/main" id="{103E8CEF-9987-4DD3-B3DF-4D551BE1A30C}"/>
              </a:ext>
            </a:extLst>
          </p:cNvPr>
          <p:cNvSpPr txBox="1">
            <a:spLocks/>
          </p:cNvSpPr>
          <p:nvPr/>
        </p:nvSpPr>
        <p:spPr>
          <a:xfrm>
            <a:off x="304800" y="123208"/>
            <a:ext cx="7391400" cy="80894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dirty="0"/>
              <a:t>Genetic Algorithms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3196951"/>
          </a:xfrm>
        </p:spPr>
        <p:txBody>
          <a:bodyPr>
            <a:normAutofit fontScale="70000" lnSpcReduction="20000"/>
          </a:bodyPr>
          <a:lstStyle/>
          <a:p>
            <a:r>
              <a:rPr lang="en-IN" dirty="0"/>
              <a:t>Search Space</a:t>
            </a:r>
          </a:p>
          <a:p>
            <a:endParaRPr lang="en-IN" dirty="0"/>
          </a:p>
          <a:p>
            <a:pPr lvl="1"/>
            <a:r>
              <a:rPr lang="en-IN" dirty="0"/>
              <a:t>The population of individuals are maintained within search space. Each individual represent a solution in search space for given problem. Each individual is coded as a finite length vector (analogous to chromosome) of components. These variable components are analogous to Genes. Thus a chromosome (individual) is composed of several genes (variable components).</a:t>
            </a:r>
          </a:p>
          <a:p>
            <a:pPr lvl="1"/>
            <a:r>
              <a:rPr lang="en-IN" dirty="0"/>
              <a:t>A Fitness Score is given to each individual which </a:t>
            </a:r>
            <a:r>
              <a:rPr lang="en-IN" b="1" dirty="0"/>
              <a:t>shows the ability of an individual to “compete”</a:t>
            </a:r>
            <a:r>
              <a:rPr lang="en-IN" dirty="0"/>
              <a:t>. The individual having optimal fitness score (or near optimal) are sought.</a:t>
            </a:r>
          </a:p>
          <a:p>
            <a:pPr lvl="1"/>
            <a:endParaRPr lang="en-IN" dirty="0"/>
          </a:p>
        </p:txBody>
      </p:sp>
      <p:pic>
        <p:nvPicPr>
          <p:cNvPr id="36867" name="Picture 3"/>
          <p:cNvPicPr>
            <a:picLocks noChangeAspect="1" noChangeArrowheads="1"/>
          </p:cNvPicPr>
          <p:nvPr/>
        </p:nvPicPr>
        <p:blipFill>
          <a:blip r:embed="rId2" cstate="print"/>
          <a:srcRect/>
          <a:stretch>
            <a:fillRect/>
          </a:stretch>
        </p:blipFill>
        <p:spPr bwMode="auto">
          <a:xfrm>
            <a:off x="395536" y="4797152"/>
            <a:ext cx="8280919" cy="1714500"/>
          </a:xfrm>
          <a:prstGeom prst="rect">
            <a:avLst/>
          </a:prstGeom>
          <a:noFill/>
          <a:ln w="9525">
            <a:noFill/>
            <a:miter lim="800000"/>
            <a:headEnd/>
            <a:tailEnd/>
          </a:ln>
        </p:spPr>
      </p:pic>
      <p:sp>
        <p:nvSpPr>
          <p:cNvPr id="7" name="Rounded Rectangle 2">
            <a:extLst>
              <a:ext uri="{FF2B5EF4-FFF2-40B4-BE49-F238E27FC236}">
                <a16:creationId xmlns:a16="http://schemas.microsoft.com/office/drawing/2014/main" id="{E7C6ADE2-E911-491C-819D-4F911DA76D9D}"/>
              </a:ext>
            </a:extLst>
          </p:cNvPr>
          <p:cNvSpPr txBox="1">
            <a:spLocks/>
          </p:cNvSpPr>
          <p:nvPr/>
        </p:nvSpPr>
        <p:spPr>
          <a:xfrm>
            <a:off x="304800" y="123208"/>
            <a:ext cx="7391400" cy="80894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dirty="0"/>
              <a:t>Genetic Algorithms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Grp="1" noChangeAspect="1" noChangeArrowheads="1"/>
          </p:cNvPicPr>
          <p:nvPr>
            <p:ph sz="half" idx="1"/>
          </p:nvPr>
        </p:nvPicPr>
        <p:blipFill>
          <a:blip r:embed="rId2" cstate="print"/>
          <a:stretch>
            <a:fillRect/>
          </a:stretch>
        </p:blipFill>
        <p:spPr bwMode="auto">
          <a:xfrm>
            <a:off x="233908" y="2152092"/>
            <a:ext cx="4800600" cy="3925416"/>
          </a:xfrm>
          <a:prstGeom prst="rect">
            <a:avLst/>
          </a:prstGeom>
          <a:noFill/>
          <a:ln w="9525">
            <a:noFill/>
            <a:miter lim="800000"/>
            <a:headEnd/>
            <a:tailEnd/>
          </a:ln>
        </p:spPr>
      </p:pic>
      <p:pic>
        <p:nvPicPr>
          <p:cNvPr id="20482" name="Picture 2"/>
          <p:cNvPicPr>
            <a:picLocks noChangeAspect="1" noChangeArrowheads="1"/>
          </p:cNvPicPr>
          <p:nvPr/>
        </p:nvPicPr>
        <p:blipFill>
          <a:blip r:embed="rId3" cstate="print"/>
          <a:srcRect/>
          <a:stretch>
            <a:fillRect/>
          </a:stretch>
        </p:blipFill>
        <p:spPr bwMode="auto">
          <a:xfrm>
            <a:off x="5165676" y="1752600"/>
            <a:ext cx="3744416" cy="2144539"/>
          </a:xfrm>
          <a:prstGeom prst="rect">
            <a:avLst/>
          </a:prstGeom>
          <a:noFill/>
          <a:ln w="9525">
            <a:noFill/>
            <a:miter lim="800000"/>
            <a:headEnd/>
            <a:tailEnd/>
          </a:ln>
        </p:spPr>
      </p:pic>
      <p:pic>
        <p:nvPicPr>
          <p:cNvPr id="20483" name="Picture 3"/>
          <p:cNvPicPr>
            <a:picLocks noGrp="1" noChangeAspect="1" noChangeArrowheads="1"/>
          </p:cNvPicPr>
          <p:nvPr>
            <p:ph sz="half" idx="2"/>
          </p:nvPr>
        </p:nvPicPr>
        <p:blipFill>
          <a:blip r:embed="rId4" cstate="print"/>
          <a:srcRect/>
          <a:stretch>
            <a:fillRect/>
          </a:stretch>
        </p:blipFill>
        <p:spPr bwMode="auto">
          <a:xfrm>
            <a:off x="5034508" y="4114800"/>
            <a:ext cx="4038600" cy="2395699"/>
          </a:xfrm>
          <a:prstGeom prst="rect">
            <a:avLst/>
          </a:prstGeom>
          <a:noFill/>
          <a:ln w="9525">
            <a:noFill/>
            <a:miter lim="800000"/>
            <a:headEnd/>
            <a:tailEnd/>
          </a:ln>
        </p:spPr>
      </p:pic>
      <p:sp>
        <p:nvSpPr>
          <p:cNvPr id="8" name="Rounded Rectangle 2">
            <a:extLst>
              <a:ext uri="{FF2B5EF4-FFF2-40B4-BE49-F238E27FC236}">
                <a16:creationId xmlns:a16="http://schemas.microsoft.com/office/drawing/2014/main" id="{E5F4BB8A-D78D-45F4-99E9-0C9FFFBBA873}"/>
              </a:ext>
            </a:extLst>
          </p:cNvPr>
          <p:cNvSpPr txBox="1">
            <a:spLocks/>
          </p:cNvSpPr>
          <p:nvPr/>
        </p:nvSpPr>
        <p:spPr>
          <a:xfrm>
            <a:off x="304800" y="123208"/>
            <a:ext cx="7391400" cy="80894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dirty="0"/>
              <a:t>Genetic Algorithms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Grp="1" noChangeAspect="1" noChangeArrowheads="1"/>
          </p:cNvPicPr>
          <p:nvPr>
            <p:ph sz="half" idx="1"/>
          </p:nvPr>
        </p:nvPicPr>
        <p:blipFill>
          <a:blip r:embed="rId2" cstate="print"/>
          <a:stretch>
            <a:fillRect/>
          </a:stretch>
        </p:blipFill>
        <p:spPr bwMode="auto">
          <a:xfrm>
            <a:off x="457200" y="1556792"/>
            <a:ext cx="4038600" cy="2529875"/>
          </a:xfrm>
          <a:prstGeom prst="rect">
            <a:avLst/>
          </a:prstGeom>
          <a:noFill/>
          <a:ln w="9525">
            <a:noFill/>
            <a:miter lim="800000"/>
            <a:headEnd/>
            <a:tailEnd/>
          </a:ln>
        </p:spPr>
      </p:pic>
      <p:sp>
        <p:nvSpPr>
          <p:cNvPr id="12" name="Content Placeholder 11"/>
          <p:cNvSpPr>
            <a:spLocks noGrp="1"/>
          </p:cNvSpPr>
          <p:nvPr>
            <p:ph sz="half" idx="2"/>
          </p:nvPr>
        </p:nvSpPr>
        <p:spPr>
          <a:xfrm>
            <a:off x="4648200" y="1600200"/>
            <a:ext cx="4038600" cy="4781127"/>
          </a:xfrm>
        </p:spPr>
        <p:txBody>
          <a:bodyPr/>
          <a:lstStyle/>
          <a:p>
            <a:r>
              <a:rPr lang="en-IN" dirty="0"/>
              <a:t>Cross Over</a:t>
            </a:r>
          </a:p>
          <a:p>
            <a:endParaRPr lang="en-IN" dirty="0"/>
          </a:p>
          <a:p>
            <a:endParaRPr lang="en-IN" dirty="0"/>
          </a:p>
          <a:p>
            <a:endParaRPr lang="en-IN" dirty="0"/>
          </a:p>
          <a:p>
            <a:endParaRPr lang="en-IN" dirty="0"/>
          </a:p>
          <a:p>
            <a:r>
              <a:rPr lang="en-IN" dirty="0"/>
              <a:t>Mutation</a:t>
            </a:r>
          </a:p>
          <a:p>
            <a:endParaRPr lang="en-IN" dirty="0"/>
          </a:p>
          <a:p>
            <a:pPr>
              <a:buNone/>
            </a:pPr>
            <a:endParaRPr lang="en-IN" dirty="0"/>
          </a:p>
        </p:txBody>
      </p:sp>
      <p:pic>
        <p:nvPicPr>
          <p:cNvPr id="20485" name="Picture 5"/>
          <p:cNvPicPr>
            <a:picLocks noChangeAspect="1" noChangeArrowheads="1"/>
          </p:cNvPicPr>
          <p:nvPr/>
        </p:nvPicPr>
        <p:blipFill>
          <a:blip r:embed="rId3" cstate="print"/>
          <a:srcRect/>
          <a:stretch>
            <a:fillRect/>
          </a:stretch>
        </p:blipFill>
        <p:spPr bwMode="auto">
          <a:xfrm>
            <a:off x="611560" y="4077072"/>
            <a:ext cx="3763465" cy="1512168"/>
          </a:xfrm>
          <a:prstGeom prst="rect">
            <a:avLst/>
          </a:prstGeom>
          <a:noFill/>
          <a:ln w="9525">
            <a:noFill/>
            <a:miter lim="800000"/>
            <a:headEnd/>
            <a:tailEnd/>
          </a:ln>
        </p:spPr>
      </p:pic>
      <p:pic>
        <p:nvPicPr>
          <p:cNvPr id="20487" name="Picture 7"/>
          <p:cNvPicPr>
            <a:picLocks noChangeAspect="1" noChangeArrowheads="1"/>
          </p:cNvPicPr>
          <p:nvPr/>
        </p:nvPicPr>
        <p:blipFill>
          <a:blip r:embed="rId4" cstate="print"/>
          <a:srcRect/>
          <a:stretch>
            <a:fillRect/>
          </a:stretch>
        </p:blipFill>
        <p:spPr bwMode="auto">
          <a:xfrm>
            <a:off x="5076056" y="2132856"/>
            <a:ext cx="3272235" cy="2019300"/>
          </a:xfrm>
          <a:prstGeom prst="rect">
            <a:avLst/>
          </a:prstGeom>
          <a:noFill/>
          <a:ln w="9525">
            <a:noFill/>
            <a:miter lim="800000"/>
            <a:headEnd/>
            <a:tailEnd/>
          </a:ln>
        </p:spPr>
      </p:pic>
      <p:pic>
        <p:nvPicPr>
          <p:cNvPr id="20488" name="Picture 8"/>
          <p:cNvPicPr>
            <a:picLocks noChangeAspect="1" noChangeArrowheads="1"/>
          </p:cNvPicPr>
          <p:nvPr/>
        </p:nvPicPr>
        <p:blipFill>
          <a:blip r:embed="rId5" cstate="print"/>
          <a:srcRect/>
          <a:stretch>
            <a:fillRect/>
          </a:stretch>
        </p:blipFill>
        <p:spPr bwMode="auto">
          <a:xfrm>
            <a:off x="4499992" y="4729311"/>
            <a:ext cx="3943524" cy="1724025"/>
          </a:xfrm>
          <a:prstGeom prst="rect">
            <a:avLst/>
          </a:prstGeom>
          <a:noFill/>
          <a:ln w="9525">
            <a:noFill/>
            <a:miter lim="800000"/>
            <a:headEnd/>
            <a:tailEnd/>
          </a:ln>
        </p:spPr>
      </p:pic>
      <p:sp>
        <p:nvSpPr>
          <p:cNvPr id="10" name="Rounded Rectangle 2">
            <a:extLst>
              <a:ext uri="{FF2B5EF4-FFF2-40B4-BE49-F238E27FC236}">
                <a16:creationId xmlns:a16="http://schemas.microsoft.com/office/drawing/2014/main" id="{D86D5C51-85DD-4EE4-B00E-1F095127C173}"/>
              </a:ext>
            </a:extLst>
          </p:cNvPr>
          <p:cNvSpPr txBox="1">
            <a:spLocks/>
          </p:cNvSpPr>
          <p:nvPr/>
        </p:nvSpPr>
        <p:spPr>
          <a:xfrm>
            <a:off x="304800" y="123208"/>
            <a:ext cx="7391400" cy="80894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dirty="0"/>
              <a:t>Genetic Algorithms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dirty="0"/>
              <a:t>1) Randomly initialize populations p </a:t>
            </a:r>
          </a:p>
          <a:p>
            <a:r>
              <a:rPr lang="en-IN" dirty="0"/>
              <a:t>2) Determine fitness of population </a:t>
            </a:r>
          </a:p>
          <a:p>
            <a:r>
              <a:rPr lang="en-IN" dirty="0"/>
              <a:t>3) Until convergence repeat: </a:t>
            </a:r>
          </a:p>
          <a:p>
            <a:pPr lvl="1"/>
            <a:r>
              <a:rPr lang="en-IN" dirty="0"/>
              <a:t>a) Select parents from population </a:t>
            </a:r>
          </a:p>
          <a:p>
            <a:pPr lvl="1"/>
            <a:r>
              <a:rPr lang="en-IN" dirty="0"/>
              <a:t>b) Crossover and generate new population </a:t>
            </a:r>
          </a:p>
          <a:p>
            <a:pPr lvl="1"/>
            <a:r>
              <a:rPr lang="en-IN" dirty="0"/>
              <a:t>c) Perform mutation on new population </a:t>
            </a:r>
          </a:p>
          <a:p>
            <a:pPr lvl="1"/>
            <a:r>
              <a:rPr lang="en-IN" dirty="0"/>
              <a:t>d) Calculate fitness for new population</a:t>
            </a:r>
          </a:p>
        </p:txBody>
      </p:sp>
      <p:sp>
        <p:nvSpPr>
          <p:cNvPr id="6" name="Footer Placeholder 5"/>
          <p:cNvSpPr>
            <a:spLocks noGrp="1"/>
          </p:cNvSpPr>
          <p:nvPr>
            <p:ph type="ftr" sz="quarter" idx="11"/>
          </p:nvPr>
        </p:nvSpPr>
        <p:spPr>
          <a:xfrm>
            <a:off x="1187624" y="6356350"/>
            <a:ext cx="756084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Calibri"/>
                <a:ea typeface="+mn-ea"/>
                <a:cs typeface="+mn-cs"/>
              </a:rPr>
              <a:t>https://www.geeksforgeeks.org/genetic-algorithms/</a:t>
            </a:r>
          </a:p>
        </p:txBody>
      </p:sp>
      <p:sp>
        <p:nvSpPr>
          <p:cNvPr id="5" name="Rounded Rectangle 2">
            <a:extLst>
              <a:ext uri="{FF2B5EF4-FFF2-40B4-BE49-F238E27FC236}">
                <a16:creationId xmlns:a16="http://schemas.microsoft.com/office/drawing/2014/main" id="{3510363C-410E-443A-A449-A760F0E10C88}"/>
              </a:ext>
            </a:extLst>
          </p:cNvPr>
          <p:cNvSpPr txBox="1">
            <a:spLocks/>
          </p:cNvSpPr>
          <p:nvPr/>
        </p:nvSpPr>
        <p:spPr>
          <a:xfrm>
            <a:off x="304800" y="123208"/>
            <a:ext cx="7391400" cy="80894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dirty="0"/>
              <a:t>GA can be summarized as: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3" name="Picture 7" descr="Image result for random no table"/>
          <p:cNvPicPr>
            <a:picLocks noChangeAspect="1" noChangeArrowheads="1"/>
          </p:cNvPicPr>
          <p:nvPr/>
        </p:nvPicPr>
        <p:blipFill>
          <a:blip r:embed="rId2" cstate="print"/>
          <a:srcRect t="26667"/>
          <a:stretch>
            <a:fillRect/>
          </a:stretch>
        </p:blipFill>
        <p:spPr bwMode="auto">
          <a:xfrm>
            <a:off x="609600" y="1981200"/>
            <a:ext cx="7391400" cy="4267200"/>
          </a:xfrm>
          <a:prstGeom prst="rect">
            <a:avLst/>
          </a:prstGeom>
          <a:ln w="228600" cap="sq" cmpd="thickThin">
            <a:solidFill>
              <a:srgbClr val="000000"/>
            </a:solidFill>
            <a:prstDash val="solid"/>
            <a:miter lim="800000"/>
          </a:ln>
          <a:effectLst>
            <a:innerShdw blurRad="76200">
              <a:srgbClr val="000000"/>
            </a:innerShdw>
          </a:effectLst>
        </p:spPr>
      </p:pic>
      <p:sp>
        <p:nvSpPr>
          <p:cNvPr id="7" name="Rounded Rectangle 2">
            <a:extLst>
              <a:ext uri="{FF2B5EF4-FFF2-40B4-BE49-F238E27FC236}">
                <a16:creationId xmlns:a16="http://schemas.microsoft.com/office/drawing/2014/main" id="{153DD2D0-3959-432E-A7C6-2A19AAD88FC6}"/>
              </a:ext>
            </a:extLst>
          </p:cNvPr>
          <p:cNvSpPr txBox="1">
            <a:spLocks/>
          </p:cNvSpPr>
          <p:nvPr/>
        </p:nvSpPr>
        <p:spPr>
          <a:xfrm>
            <a:off x="152400" y="76201"/>
            <a:ext cx="7391400" cy="92783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3200" dirty="0"/>
              <a:t>Random Number Table for Solving </a:t>
            </a:r>
          </a:p>
          <a:p>
            <a:r>
              <a:rPr lang="en-IN" sz="3200" dirty="0"/>
              <a:t>GA Problem</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386834577"/>
              </p:ext>
            </p:extLst>
          </p:nvPr>
        </p:nvGraphicFramePr>
        <p:xfrm>
          <a:off x="685800" y="1905000"/>
          <a:ext cx="8153400" cy="1564640"/>
        </p:xfrm>
        <a:graphic>
          <a:graphicData uri="http://schemas.openxmlformats.org/drawingml/2006/table">
            <a:tbl>
              <a:tblPr firstRow="1" bandRow="1">
                <a:tableStyleId>{5C22544A-7EE6-4342-B048-85BDC9FD1C3A}</a:tableStyleId>
              </a:tblPr>
              <a:tblGrid>
                <a:gridCol w="1019175">
                  <a:extLst>
                    <a:ext uri="{9D8B030D-6E8A-4147-A177-3AD203B41FA5}">
                      <a16:colId xmlns:a16="http://schemas.microsoft.com/office/drawing/2014/main" val="20000"/>
                    </a:ext>
                  </a:extLst>
                </a:gridCol>
                <a:gridCol w="1019175">
                  <a:extLst>
                    <a:ext uri="{9D8B030D-6E8A-4147-A177-3AD203B41FA5}">
                      <a16:colId xmlns:a16="http://schemas.microsoft.com/office/drawing/2014/main" val="20001"/>
                    </a:ext>
                  </a:extLst>
                </a:gridCol>
                <a:gridCol w="1019175">
                  <a:extLst>
                    <a:ext uri="{9D8B030D-6E8A-4147-A177-3AD203B41FA5}">
                      <a16:colId xmlns:a16="http://schemas.microsoft.com/office/drawing/2014/main" val="20002"/>
                    </a:ext>
                  </a:extLst>
                </a:gridCol>
                <a:gridCol w="1019175">
                  <a:extLst>
                    <a:ext uri="{9D8B030D-6E8A-4147-A177-3AD203B41FA5}">
                      <a16:colId xmlns:a16="http://schemas.microsoft.com/office/drawing/2014/main" val="20003"/>
                    </a:ext>
                  </a:extLst>
                </a:gridCol>
                <a:gridCol w="752013">
                  <a:extLst>
                    <a:ext uri="{9D8B030D-6E8A-4147-A177-3AD203B41FA5}">
                      <a16:colId xmlns:a16="http://schemas.microsoft.com/office/drawing/2014/main" val="20004"/>
                    </a:ext>
                  </a:extLst>
                </a:gridCol>
                <a:gridCol w="1029070">
                  <a:extLst>
                    <a:ext uri="{9D8B030D-6E8A-4147-A177-3AD203B41FA5}">
                      <a16:colId xmlns:a16="http://schemas.microsoft.com/office/drawing/2014/main" val="20005"/>
                    </a:ext>
                  </a:extLst>
                </a:gridCol>
                <a:gridCol w="1108229">
                  <a:extLst>
                    <a:ext uri="{9D8B030D-6E8A-4147-A177-3AD203B41FA5}">
                      <a16:colId xmlns:a16="http://schemas.microsoft.com/office/drawing/2014/main" val="20006"/>
                    </a:ext>
                  </a:extLst>
                </a:gridCol>
                <a:gridCol w="1187388">
                  <a:extLst>
                    <a:ext uri="{9D8B030D-6E8A-4147-A177-3AD203B41FA5}">
                      <a16:colId xmlns:a16="http://schemas.microsoft.com/office/drawing/2014/main" val="20007"/>
                    </a:ext>
                  </a:extLst>
                </a:gridCol>
              </a:tblGrid>
              <a:tr h="370840">
                <a:tc>
                  <a:txBody>
                    <a:bodyPr/>
                    <a:lstStyle/>
                    <a:p>
                      <a:r>
                        <a:rPr lang="en-US" sz="1600" dirty="0">
                          <a:solidFill>
                            <a:srgbClr val="CC3300"/>
                          </a:solidFill>
                        </a:rPr>
                        <a:t>Initial</a:t>
                      </a:r>
                      <a:r>
                        <a:rPr lang="en-US" sz="1600" baseline="0" dirty="0">
                          <a:solidFill>
                            <a:srgbClr val="CC3300"/>
                          </a:solidFill>
                        </a:rPr>
                        <a:t> Pop</a:t>
                      </a:r>
                      <a:endParaRPr lang="en-US" sz="1600" dirty="0">
                        <a:solidFill>
                          <a:srgbClr val="CC3300"/>
                        </a:solidFill>
                      </a:endParaRPr>
                    </a:p>
                  </a:txBody>
                  <a:tcPr>
                    <a:solidFill>
                      <a:srgbClr val="82A5D0"/>
                    </a:solidFill>
                  </a:tcPr>
                </a:tc>
                <a:tc>
                  <a:txBody>
                    <a:bodyPr/>
                    <a:lstStyle/>
                    <a:p>
                      <a:r>
                        <a:rPr lang="en-US" sz="1600" dirty="0">
                          <a:solidFill>
                            <a:srgbClr val="CC3300"/>
                          </a:solidFill>
                        </a:rPr>
                        <a:t>Decimal</a:t>
                      </a:r>
                    </a:p>
                  </a:txBody>
                  <a:tcPr>
                    <a:solidFill>
                      <a:srgbClr val="82A5D0"/>
                    </a:solidFill>
                  </a:tcPr>
                </a:tc>
                <a:tc>
                  <a:txBody>
                    <a:bodyPr/>
                    <a:lstStyle/>
                    <a:p>
                      <a:r>
                        <a:rPr lang="en-US" sz="1600" dirty="0">
                          <a:solidFill>
                            <a:srgbClr val="CC3300"/>
                          </a:solidFill>
                        </a:rPr>
                        <a:t>Fitness</a:t>
                      </a:r>
                    </a:p>
                  </a:txBody>
                  <a:tcPr>
                    <a:solidFill>
                      <a:srgbClr val="82A5D0"/>
                    </a:solidFill>
                  </a:tcPr>
                </a:tc>
                <a:tc>
                  <a:txBody>
                    <a:bodyPr/>
                    <a:lstStyle/>
                    <a:p>
                      <a:r>
                        <a:rPr lang="en-US" sz="1600" dirty="0">
                          <a:solidFill>
                            <a:srgbClr val="CC3300"/>
                          </a:solidFill>
                        </a:rPr>
                        <a:t>Pi</a:t>
                      </a:r>
                    </a:p>
                  </a:txBody>
                  <a:tcPr>
                    <a:solidFill>
                      <a:srgbClr val="82A5D0"/>
                    </a:solidFill>
                  </a:tcPr>
                </a:tc>
                <a:tc>
                  <a:txBody>
                    <a:bodyPr/>
                    <a:lstStyle/>
                    <a:p>
                      <a:r>
                        <a:rPr lang="en-US" sz="1600" dirty="0" err="1">
                          <a:solidFill>
                            <a:srgbClr val="CC3300"/>
                          </a:solidFill>
                        </a:rPr>
                        <a:t>Ei</a:t>
                      </a:r>
                      <a:endParaRPr lang="en-US" sz="1600" dirty="0">
                        <a:solidFill>
                          <a:srgbClr val="CC3300"/>
                        </a:solidFill>
                      </a:endParaRPr>
                    </a:p>
                  </a:txBody>
                  <a:tcPr>
                    <a:solidFill>
                      <a:srgbClr val="82A5D0"/>
                    </a:solidFill>
                  </a:tcPr>
                </a:tc>
                <a:tc>
                  <a:txBody>
                    <a:bodyPr/>
                    <a:lstStyle/>
                    <a:p>
                      <a:r>
                        <a:rPr lang="en-US" sz="1600" dirty="0">
                          <a:solidFill>
                            <a:srgbClr val="CC3300"/>
                          </a:solidFill>
                        </a:rPr>
                        <a:t>Actual Count</a:t>
                      </a:r>
                    </a:p>
                  </a:txBody>
                  <a:tcPr>
                    <a:solidFill>
                      <a:srgbClr val="82A5D0"/>
                    </a:solidFill>
                  </a:tcPr>
                </a:tc>
                <a:tc>
                  <a:txBody>
                    <a:bodyPr/>
                    <a:lstStyle/>
                    <a:p>
                      <a:r>
                        <a:rPr lang="en-US" sz="1600" dirty="0">
                          <a:solidFill>
                            <a:srgbClr val="CC3300"/>
                          </a:solidFill>
                        </a:rPr>
                        <a:t>New Population</a:t>
                      </a:r>
                    </a:p>
                  </a:txBody>
                  <a:tcPr>
                    <a:solidFill>
                      <a:srgbClr val="82A5D0"/>
                    </a:solidFill>
                  </a:tcPr>
                </a:tc>
                <a:tc>
                  <a:txBody>
                    <a:bodyPr/>
                    <a:lstStyle/>
                    <a:p>
                      <a:r>
                        <a:rPr lang="en-US" sz="1600" dirty="0">
                          <a:solidFill>
                            <a:srgbClr val="CC3300"/>
                          </a:solidFill>
                        </a:rPr>
                        <a:t>Crossover and Mutation</a:t>
                      </a:r>
                    </a:p>
                  </a:txBody>
                  <a:tcPr>
                    <a:solidFill>
                      <a:srgbClr val="82A5D0"/>
                    </a:solidFill>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
        <p:nvSpPr>
          <p:cNvPr id="41002" name="AutoShape 7" descr="Image result for genetic algorithm example"/>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41003" name="AutoShape 9" descr="https://media.geeksforgeeks.org/wp-content/uploads/20190620121338/twopointCrossover1-2.pn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pic>
        <p:nvPicPr>
          <p:cNvPr id="41004" name="Picture 10"/>
          <p:cNvPicPr>
            <a:picLocks noChangeAspect="1" noChangeArrowheads="1"/>
          </p:cNvPicPr>
          <p:nvPr/>
        </p:nvPicPr>
        <p:blipFill>
          <a:blip r:embed="rId2"/>
          <a:srcRect l="26939" t="30208" r="36749" b="25000"/>
          <a:stretch>
            <a:fillRect/>
          </a:stretch>
        </p:blipFill>
        <p:spPr bwMode="auto">
          <a:xfrm>
            <a:off x="5181600" y="3657600"/>
            <a:ext cx="3429000" cy="2378075"/>
          </a:xfrm>
          <a:prstGeom prst="rect">
            <a:avLst/>
          </a:prstGeom>
          <a:noFill/>
          <a:ln w="9525">
            <a:noFill/>
            <a:miter lim="800000"/>
            <a:headEnd/>
            <a:tailEnd/>
          </a:ln>
        </p:spPr>
      </p:pic>
      <p:pic>
        <p:nvPicPr>
          <p:cNvPr id="41005" name="Picture 11"/>
          <p:cNvPicPr>
            <a:picLocks noChangeAspect="1" noChangeArrowheads="1"/>
          </p:cNvPicPr>
          <p:nvPr/>
        </p:nvPicPr>
        <p:blipFill>
          <a:blip r:embed="rId3"/>
          <a:srcRect l="27159" t="27083" r="37115" b="32292"/>
          <a:stretch>
            <a:fillRect/>
          </a:stretch>
        </p:blipFill>
        <p:spPr bwMode="auto">
          <a:xfrm>
            <a:off x="838200" y="3581400"/>
            <a:ext cx="3933825" cy="2514600"/>
          </a:xfrm>
          <a:prstGeom prst="rect">
            <a:avLst/>
          </a:prstGeom>
          <a:noFill/>
          <a:ln w="9525">
            <a:noFill/>
            <a:miter lim="800000"/>
            <a:headEnd/>
            <a:tailEnd/>
          </a:ln>
        </p:spPr>
      </p:pic>
      <p:sp>
        <p:nvSpPr>
          <p:cNvPr id="8" name="Rounded Rectangle 2">
            <a:extLst>
              <a:ext uri="{FF2B5EF4-FFF2-40B4-BE49-F238E27FC236}">
                <a16:creationId xmlns:a16="http://schemas.microsoft.com/office/drawing/2014/main" id="{07E419CB-5CB5-4A65-9BB3-2F2A7EA375B4}"/>
              </a:ext>
            </a:extLst>
          </p:cNvPr>
          <p:cNvSpPr txBox="1">
            <a:spLocks/>
          </p:cNvSpPr>
          <p:nvPr/>
        </p:nvSpPr>
        <p:spPr>
          <a:xfrm>
            <a:off x="76200" y="123208"/>
            <a:ext cx="7620000" cy="80894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dirty="0"/>
              <a:t>GA Calculation</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960278961"/>
              </p:ext>
            </p:extLst>
          </p:nvPr>
        </p:nvGraphicFramePr>
        <p:xfrm>
          <a:off x="228600" y="1524000"/>
          <a:ext cx="8762997" cy="3251200"/>
        </p:xfrm>
        <a:graphic>
          <a:graphicData uri="http://schemas.openxmlformats.org/drawingml/2006/table">
            <a:tbl>
              <a:tblPr firstRow="1" bandRow="1">
                <a:tableStyleId>{5C22544A-7EE6-4342-B048-85BDC9FD1C3A}</a:tableStyleId>
              </a:tblPr>
              <a:tblGrid>
                <a:gridCol w="697938">
                  <a:extLst>
                    <a:ext uri="{9D8B030D-6E8A-4147-A177-3AD203B41FA5}">
                      <a16:colId xmlns:a16="http://schemas.microsoft.com/office/drawing/2014/main" val="20000"/>
                    </a:ext>
                  </a:extLst>
                </a:gridCol>
                <a:gridCol w="853035">
                  <a:extLst>
                    <a:ext uri="{9D8B030D-6E8A-4147-A177-3AD203B41FA5}">
                      <a16:colId xmlns:a16="http://schemas.microsoft.com/office/drawing/2014/main" val="20001"/>
                    </a:ext>
                  </a:extLst>
                </a:gridCol>
                <a:gridCol w="735027">
                  <a:extLst>
                    <a:ext uri="{9D8B030D-6E8A-4147-A177-3AD203B41FA5}">
                      <a16:colId xmlns:a16="http://schemas.microsoft.com/office/drawing/2014/main" val="20002"/>
                    </a:ext>
                  </a:extLst>
                </a:gridCol>
                <a:gridCol w="872092">
                  <a:extLst>
                    <a:ext uri="{9D8B030D-6E8A-4147-A177-3AD203B41FA5}">
                      <a16:colId xmlns:a16="http://schemas.microsoft.com/office/drawing/2014/main" val="20003"/>
                    </a:ext>
                  </a:extLst>
                </a:gridCol>
                <a:gridCol w="910443">
                  <a:extLst>
                    <a:ext uri="{9D8B030D-6E8A-4147-A177-3AD203B41FA5}">
                      <a16:colId xmlns:a16="http://schemas.microsoft.com/office/drawing/2014/main" val="20004"/>
                    </a:ext>
                  </a:extLst>
                </a:gridCol>
                <a:gridCol w="704169">
                  <a:extLst>
                    <a:ext uri="{9D8B030D-6E8A-4147-A177-3AD203B41FA5}">
                      <a16:colId xmlns:a16="http://schemas.microsoft.com/office/drawing/2014/main" val="20005"/>
                    </a:ext>
                  </a:extLst>
                </a:gridCol>
                <a:gridCol w="753957">
                  <a:extLst>
                    <a:ext uri="{9D8B030D-6E8A-4147-A177-3AD203B41FA5}">
                      <a16:colId xmlns:a16="http://schemas.microsoft.com/office/drawing/2014/main" val="20006"/>
                    </a:ext>
                  </a:extLst>
                </a:gridCol>
                <a:gridCol w="789523">
                  <a:extLst>
                    <a:ext uri="{9D8B030D-6E8A-4147-A177-3AD203B41FA5}">
                      <a16:colId xmlns:a16="http://schemas.microsoft.com/office/drawing/2014/main" val="20007"/>
                    </a:ext>
                  </a:extLst>
                </a:gridCol>
                <a:gridCol w="647269">
                  <a:extLst>
                    <a:ext uri="{9D8B030D-6E8A-4147-A177-3AD203B41FA5}">
                      <a16:colId xmlns:a16="http://schemas.microsoft.com/office/drawing/2014/main" val="20008"/>
                    </a:ext>
                  </a:extLst>
                </a:gridCol>
                <a:gridCol w="946511">
                  <a:extLst>
                    <a:ext uri="{9D8B030D-6E8A-4147-A177-3AD203B41FA5}">
                      <a16:colId xmlns:a16="http://schemas.microsoft.com/office/drawing/2014/main" val="20009"/>
                    </a:ext>
                  </a:extLst>
                </a:gridCol>
                <a:gridCol w="853033">
                  <a:extLst>
                    <a:ext uri="{9D8B030D-6E8A-4147-A177-3AD203B41FA5}">
                      <a16:colId xmlns:a16="http://schemas.microsoft.com/office/drawing/2014/main" val="20010"/>
                    </a:ext>
                  </a:extLst>
                </a:gridCol>
              </a:tblGrid>
              <a:tr h="370840">
                <a:tc>
                  <a:txBody>
                    <a:bodyPr/>
                    <a:lstStyle/>
                    <a:p>
                      <a:r>
                        <a:rPr lang="en-IN" sz="1400" b="1" dirty="0"/>
                        <a:t>Initial Pop</a:t>
                      </a:r>
                    </a:p>
                  </a:txBody>
                  <a:tcPr/>
                </a:tc>
                <a:tc>
                  <a:txBody>
                    <a:bodyPr/>
                    <a:lstStyle/>
                    <a:p>
                      <a:r>
                        <a:rPr lang="en-IN" sz="1400" b="1" dirty="0"/>
                        <a:t>Decimal</a:t>
                      </a:r>
                    </a:p>
                  </a:txBody>
                  <a:tcPr/>
                </a:tc>
                <a:tc>
                  <a:txBody>
                    <a:bodyPr/>
                    <a:lstStyle/>
                    <a:p>
                      <a:r>
                        <a:rPr lang="en-IN" sz="1400" b="1" dirty="0"/>
                        <a:t>F(Z)</a:t>
                      </a:r>
                    </a:p>
                  </a:txBody>
                  <a:tcPr/>
                </a:tc>
                <a:tc>
                  <a:txBody>
                    <a:bodyPr/>
                    <a:lstStyle/>
                    <a:p>
                      <a:r>
                        <a:rPr lang="en-IN" sz="1400" b="1" dirty="0"/>
                        <a:t>Pi = F(z)/Sum</a:t>
                      </a:r>
                      <a:r>
                        <a:rPr lang="en-IN" sz="1400" b="1" baseline="0" dirty="0"/>
                        <a:t> F(z)</a:t>
                      </a:r>
                      <a:endParaRPr lang="en-IN" sz="1400" b="1" dirty="0"/>
                    </a:p>
                  </a:txBody>
                  <a:tcPr/>
                </a:tc>
                <a:tc>
                  <a:txBody>
                    <a:bodyPr/>
                    <a:lstStyle/>
                    <a:p>
                      <a:r>
                        <a:rPr lang="en-IN" sz="1400" b="1" dirty="0" err="1"/>
                        <a:t>Ei</a:t>
                      </a:r>
                      <a:r>
                        <a:rPr lang="en-IN" sz="1400" b="1" dirty="0"/>
                        <a:t> = F(z)/ </a:t>
                      </a:r>
                      <a:r>
                        <a:rPr lang="en-IN" sz="1400" b="1" dirty="0" err="1"/>
                        <a:t>Avg</a:t>
                      </a:r>
                      <a:r>
                        <a:rPr lang="en-IN" sz="1400" b="1" dirty="0"/>
                        <a:t>(F(z))</a:t>
                      </a:r>
                    </a:p>
                  </a:txBody>
                  <a:tcPr/>
                </a:tc>
                <a:tc>
                  <a:txBody>
                    <a:bodyPr/>
                    <a:lstStyle/>
                    <a:p>
                      <a:r>
                        <a:rPr lang="en-IN" sz="1400" b="1" dirty="0"/>
                        <a:t>Actual</a:t>
                      </a:r>
                      <a:r>
                        <a:rPr lang="en-IN" sz="1400" b="1" baseline="0" dirty="0"/>
                        <a:t> Count</a:t>
                      </a:r>
                      <a:endParaRPr lang="en-IN" sz="1400" b="1" dirty="0"/>
                    </a:p>
                  </a:txBody>
                  <a:tcPr/>
                </a:tc>
                <a:tc>
                  <a:txBody>
                    <a:bodyPr/>
                    <a:lstStyle/>
                    <a:p>
                      <a:r>
                        <a:rPr lang="en-IN" sz="1400" b="1" dirty="0"/>
                        <a:t>NEW POP</a:t>
                      </a:r>
                    </a:p>
                  </a:txBody>
                  <a:tcPr/>
                </a:tc>
                <a:tc>
                  <a:txBody>
                    <a:bodyPr/>
                    <a:lstStyle/>
                    <a:p>
                      <a:r>
                        <a:rPr lang="en-IN" sz="1400" b="1" dirty="0"/>
                        <a:t>Crossover</a:t>
                      </a:r>
                    </a:p>
                  </a:txBody>
                  <a:tcPr/>
                </a:tc>
                <a:tc>
                  <a:txBody>
                    <a:bodyPr/>
                    <a:lstStyle/>
                    <a:p>
                      <a:r>
                        <a:rPr lang="en-IN" sz="1400" b="1" dirty="0"/>
                        <a:t>Mutation</a:t>
                      </a:r>
                    </a:p>
                  </a:txBody>
                  <a:tcPr/>
                </a:tc>
                <a:tc>
                  <a:txBody>
                    <a:bodyPr/>
                    <a:lstStyle/>
                    <a:p>
                      <a:r>
                        <a:rPr lang="en-IN" sz="1400" b="1" dirty="0" err="1"/>
                        <a:t>Offsprings</a:t>
                      </a:r>
                      <a:endParaRPr lang="en-IN" sz="1400" b="1" dirty="0"/>
                    </a:p>
                  </a:txBody>
                  <a:tcPr/>
                </a:tc>
                <a:tc>
                  <a:txBody>
                    <a:bodyPr/>
                    <a:lstStyle/>
                    <a:p>
                      <a:r>
                        <a:rPr lang="en-IN" sz="1400" b="1" dirty="0"/>
                        <a:t>Decimal</a:t>
                      </a:r>
                    </a:p>
                  </a:txBody>
                  <a:tcPr/>
                </a:tc>
                <a:extLst>
                  <a:ext uri="{0D108BD9-81ED-4DB2-BD59-A6C34878D82A}">
                    <a16:rowId xmlns:a16="http://schemas.microsoft.com/office/drawing/2014/main" val="10000"/>
                  </a:ext>
                </a:extLst>
              </a:tr>
              <a:tr h="370840">
                <a:tc>
                  <a:txBody>
                    <a:bodyPr/>
                    <a:lstStyle/>
                    <a:p>
                      <a:r>
                        <a:rPr lang="en-IN" sz="1400" b="1" dirty="0"/>
                        <a:t>00010</a:t>
                      </a:r>
                    </a:p>
                  </a:txBody>
                  <a:tcPr/>
                </a:tc>
                <a:tc>
                  <a:txBody>
                    <a:bodyPr/>
                    <a:lstStyle/>
                    <a:p>
                      <a:r>
                        <a:rPr lang="en-IN" sz="1400" b="1" dirty="0"/>
                        <a:t>2</a:t>
                      </a:r>
                    </a:p>
                  </a:txBody>
                  <a:tcPr/>
                </a:tc>
                <a:tc>
                  <a:txBody>
                    <a:bodyPr/>
                    <a:lstStyle/>
                    <a:p>
                      <a:r>
                        <a:rPr lang="en-IN" sz="1400" b="1" dirty="0"/>
                        <a:t>4</a:t>
                      </a:r>
                    </a:p>
                  </a:txBody>
                  <a:tcPr/>
                </a:tc>
                <a:tc>
                  <a:txBody>
                    <a:bodyPr/>
                    <a:lstStyle/>
                    <a:p>
                      <a:r>
                        <a:rPr lang="en-IN" sz="1400" b="1" dirty="0"/>
                        <a:t>0.004</a:t>
                      </a:r>
                    </a:p>
                  </a:txBody>
                  <a:tcPr/>
                </a:tc>
                <a:tc>
                  <a:txBody>
                    <a:bodyPr/>
                    <a:lstStyle/>
                    <a:p>
                      <a:r>
                        <a:rPr lang="en-IN" sz="1400" b="1" dirty="0"/>
                        <a:t>0.016</a:t>
                      </a:r>
                    </a:p>
                  </a:txBody>
                  <a:tcPr/>
                </a:tc>
                <a:tc>
                  <a:txBody>
                    <a:bodyPr/>
                    <a:lstStyle/>
                    <a:p>
                      <a:r>
                        <a:rPr lang="en-IN" sz="1400" b="1"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dirty="0">
                          <a:solidFill>
                            <a:srgbClr val="0000FF"/>
                          </a:solidFill>
                        </a:rPr>
                        <a:t>1|1010</a:t>
                      </a:r>
                    </a:p>
                    <a:p>
                      <a:endParaRPr lang="en-IN" sz="1400" b="1" dirty="0"/>
                    </a:p>
                  </a:txBody>
                  <a:tcPr/>
                </a:tc>
                <a:tc>
                  <a:txBody>
                    <a:bodyPr/>
                    <a:lstStyle/>
                    <a:p>
                      <a:r>
                        <a:rPr lang="en-IN" sz="1400" b="1" dirty="0">
                          <a:solidFill>
                            <a:srgbClr val="0000FF"/>
                          </a:solidFill>
                        </a:rPr>
                        <a:t>11110</a:t>
                      </a:r>
                    </a:p>
                  </a:txBody>
                  <a:tcPr/>
                </a:tc>
                <a:tc>
                  <a:txBody>
                    <a:bodyPr/>
                    <a:lstStyle/>
                    <a:p>
                      <a:endParaRPr lang="en-IN" sz="1400" b="1" dirty="0"/>
                    </a:p>
                  </a:txBody>
                  <a:tcPr/>
                </a:tc>
                <a:tc>
                  <a:txBody>
                    <a:bodyPr/>
                    <a:lstStyle/>
                    <a:p>
                      <a:r>
                        <a:rPr lang="en-IN" sz="1400" b="1" dirty="0">
                          <a:solidFill>
                            <a:srgbClr val="0000FF"/>
                          </a:solidFill>
                        </a:rPr>
                        <a:t>11110</a:t>
                      </a:r>
                      <a:endParaRPr lang="en-IN" sz="1400" b="1" dirty="0"/>
                    </a:p>
                  </a:txBody>
                  <a:tcPr/>
                </a:tc>
                <a:tc>
                  <a:txBody>
                    <a:bodyPr/>
                    <a:lstStyle/>
                    <a:p>
                      <a:r>
                        <a:rPr lang="en-IN" sz="1400" b="1" dirty="0"/>
                        <a:t>30</a:t>
                      </a:r>
                    </a:p>
                  </a:txBody>
                  <a:tcPr/>
                </a:tc>
                <a:extLst>
                  <a:ext uri="{0D108BD9-81ED-4DB2-BD59-A6C34878D82A}">
                    <a16:rowId xmlns:a16="http://schemas.microsoft.com/office/drawing/2014/main" val="10001"/>
                  </a:ext>
                </a:extLst>
              </a:tr>
              <a:tr h="370840">
                <a:tc>
                  <a:txBody>
                    <a:bodyPr/>
                    <a:lstStyle/>
                    <a:p>
                      <a:r>
                        <a:rPr lang="en-IN" sz="1400" b="1" dirty="0"/>
                        <a:t>01001</a:t>
                      </a:r>
                    </a:p>
                  </a:txBody>
                  <a:tcPr/>
                </a:tc>
                <a:tc>
                  <a:txBody>
                    <a:bodyPr/>
                    <a:lstStyle/>
                    <a:p>
                      <a:r>
                        <a:rPr lang="en-IN" sz="1400" b="1" dirty="0"/>
                        <a:t>9</a:t>
                      </a:r>
                    </a:p>
                  </a:txBody>
                  <a:tcPr/>
                </a:tc>
                <a:tc>
                  <a:txBody>
                    <a:bodyPr/>
                    <a:lstStyle/>
                    <a:p>
                      <a:r>
                        <a:rPr lang="en-IN" sz="1400" b="1" dirty="0"/>
                        <a:t>81</a:t>
                      </a:r>
                    </a:p>
                  </a:txBody>
                  <a:tcPr/>
                </a:tc>
                <a:tc>
                  <a:txBody>
                    <a:bodyPr/>
                    <a:lstStyle/>
                    <a:p>
                      <a:r>
                        <a:rPr lang="en-IN" sz="1400" b="1" dirty="0"/>
                        <a:t>0.084</a:t>
                      </a:r>
                    </a:p>
                  </a:txBody>
                  <a:tcPr/>
                </a:tc>
                <a:tc>
                  <a:txBody>
                    <a:bodyPr/>
                    <a:lstStyle/>
                    <a:p>
                      <a:r>
                        <a:rPr lang="en-IN" sz="1400" b="1" dirty="0"/>
                        <a:t>0.338</a:t>
                      </a:r>
                    </a:p>
                  </a:txBody>
                  <a:tcPr/>
                </a:tc>
                <a:tc>
                  <a:txBody>
                    <a:bodyPr/>
                    <a:lstStyle/>
                    <a:p>
                      <a:r>
                        <a:rPr lang="en-IN" sz="1400" b="1"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dirty="0">
                          <a:solidFill>
                            <a:srgbClr val="00B050"/>
                          </a:solidFill>
                        </a:rPr>
                        <a:t>11</a:t>
                      </a:r>
                      <a:r>
                        <a:rPr lang="en-IN" sz="1400" b="1" dirty="0">
                          <a:solidFill>
                            <a:srgbClr val="FF0000"/>
                          </a:solidFill>
                        </a:rPr>
                        <a:t>0</a:t>
                      </a:r>
                      <a:r>
                        <a:rPr lang="en-IN" sz="1400" b="1" dirty="0">
                          <a:solidFill>
                            <a:srgbClr val="00B050"/>
                          </a:solidFill>
                        </a:rPr>
                        <a:t>10</a:t>
                      </a:r>
                    </a:p>
                    <a:p>
                      <a:endParaRPr lang="en-IN" sz="1400" b="1" dirty="0"/>
                    </a:p>
                  </a:txBody>
                  <a:tcPr/>
                </a:tc>
                <a:tc>
                  <a:txBody>
                    <a:bodyPr/>
                    <a:lstStyle/>
                    <a:p>
                      <a:r>
                        <a:rPr lang="en-IN" sz="1400" b="1" dirty="0"/>
                        <a:t>-</a:t>
                      </a:r>
                    </a:p>
                  </a:txBody>
                  <a:tcPr/>
                </a:tc>
                <a:tc>
                  <a:txBody>
                    <a:bodyPr/>
                    <a:lstStyle/>
                    <a:p>
                      <a:r>
                        <a:rPr lang="en-IN" sz="1400" b="1" dirty="0"/>
                        <a:t>11</a:t>
                      </a:r>
                      <a:r>
                        <a:rPr lang="en-IN" sz="1400" b="1" dirty="0">
                          <a:solidFill>
                            <a:srgbClr val="FF0000"/>
                          </a:solidFill>
                        </a:rPr>
                        <a:t>1</a:t>
                      </a:r>
                      <a:r>
                        <a:rPr lang="en-IN" sz="1400" b="1" dirty="0"/>
                        <a:t>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dirty="0"/>
                        <a:t>11</a:t>
                      </a:r>
                      <a:r>
                        <a:rPr lang="en-IN" sz="1400" b="1" dirty="0">
                          <a:solidFill>
                            <a:srgbClr val="FF0000"/>
                          </a:solidFill>
                        </a:rPr>
                        <a:t>1</a:t>
                      </a:r>
                      <a:r>
                        <a:rPr lang="en-IN" sz="1400" b="1" dirty="0"/>
                        <a:t>10</a:t>
                      </a:r>
                    </a:p>
                    <a:p>
                      <a:endParaRPr lang="en-IN" sz="1400" b="1" dirty="0"/>
                    </a:p>
                  </a:txBody>
                  <a:tcPr/>
                </a:tc>
                <a:tc>
                  <a:txBody>
                    <a:bodyPr/>
                    <a:lstStyle/>
                    <a:p>
                      <a:r>
                        <a:rPr lang="en-IN" sz="1400" b="1" dirty="0"/>
                        <a:t>30</a:t>
                      </a:r>
                    </a:p>
                  </a:txBody>
                  <a:tcPr/>
                </a:tc>
                <a:extLst>
                  <a:ext uri="{0D108BD9-81ED-4DB2-BD59-A6C34878D82A}">
                    <a16:rowId xmlns:a16="http://schemas.microsoft.com/office/drawing/2014/main" val="10002"/>
                  </a:ext>
                </a:extLst>
              </a:tr>
              <a:tr h="370840">
                <a:tc>
                  <a:txBody>
                    <a:bodyPr/>
                    <a:lstStyle/>
                    <a:p>
                      <a:r>
                        <a:rPr lang="en-IN" sz="1400" b="1" dirty="0"/>
                        <a:t>11010</a:t>
                      </a:r>
                    </a:p>
                  </a:txBody>
                  <a:tcPr/>
                </a:tc>
                <a:tc>
                  <a:txBody>
                    <a:bodyPr/>
                    <a:lstStyle/>
                    <a:p>
                      <a:r>
                        <a:rPr lang="en-IN" sz="1400" b="1" dirty="0"/>
                        <a:t>26</a:t>
                      </a:r>
                    </a:p>
                  </a:txBody>
                  <a:tcPr/>
                </a:tc>
                <a:tc>
                  <a:txBody>
                    <a:bodyPr/>
                    <a:lstStyle/>
                    <a:p>
                      <a:r>
                        <a:rPr lang="en-IN" sz="1400" b="1" dirty="0"/>
                        <a:t>676</a:t>
                      </a:r>
                    </a:p>
                  </a:txBody>
                  <a:tcPr/>
                </a:tc>
                <a:tc>
                  <a:txBody>
                    <a:bodyPr/>
                    <a:lstStyle/>
                    <a:p>
                      <a:r>
                        <a:rPr lang="en-IN" sz="1400" b="1" dirty="0"/>
                        <a:t>0.706</a:t>
                      </a:r>
                    </a:p>
                  </a:txBody>
                  <a:tcPr/>
                </a:tc>
                <a:tc>
                  <a:txBody>
                    <a:bodyPr/>
                    <a:lstStyle/>
                    <a:p>
                      <a:r>
                        <a:rPr lang="en-IN" sz="1400" b="1" dirty="0"/>
                        <a:t>2.825</a:t>
                      </a:r>
                    </a:p>
                  </a:txBody>
                  <a:tcPr/>
                </a:tc>
                <a:tc>
                  <a:txBody>
                    <a:bodyPr/>
                    <a:lstStyle/>
                    <a:p>
                      <a:r>
                        <a:rPr lang="en-IN" sz="1400" b="1"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dirty="0">
                          <a:solidFill>
                            <a:srgbClr val="CC0000"/>
                          </a:solidFill>
                        </a:rPr>
                        <a:t>11010</a:t>
                      </a:r>
                    </a:p>
                  </a:txBody>
                  <a:tcPr/>
                </a:tc>
                <a:tc>
                  <a:txBody>
                    <a:bodyPr/>
                    <a:lstStyle/>
                    <a:p>
                      <a:endParaRPr lang="en-IN" sz="1400" b="1" dirty="0">
                        <a:solidFill>
                          <a:srgbClr val="0000FF"/>
                        </a:solidFill>
                      </a:endParaRPr>
                    </a:p>
                  </a:txBody>
                  <a:tcPr/>
                </a:tc>
                <a:tc>
                  <a:txBody>
                    <a:bodyPr/>
                    <a:lstStyle/>
                    <a:p>
                      <a:endParaRPr lang="en-IN" sz="1400" b="1" dirty="0"/>
                    </a:p>
                  </a:txBody>
                  <a:tcPr/>
                </a:tc>
                <a:tc>
                  <a:txBody>
                    <a:bodyPr/>
                    <a:lstStyle/>
                    <a:p>
                      <a:r>
                        <a:rPr lang="en-IN" sz="1400" b="1" dirty="0"/>
                        <a:t>11010</a:t>
                      </a:r>
                    </a:p>
                  </a:txBody>
                  <a:tcPr/>
                </a:tc>
                <a:tc>
                  <a:txBody>
                    <a:bodyPr/>
                    <a:lstStyle/>
                    <a:p>
                      <a:r>
                        <a:rPr lang="en-IN" sz="1400" b="1" dirty="0"/>
                        <a:t>26</a:t>
                      </a:r>
                    </a:p>
                  </a:txBody>
                  <a:tcPr/>
                </a:tc>
                <a:extLst>
                  <a:ext uri="{0D108BD9-81ED-4DB2-BD59-A6C34878D82A}">
                    <a16:rowId xmlns:a16="http://schemas.microsoft.com/office/drawing/2014/main" val="10003"/>
                  </a:ext>
                </a:extLst>
              </a:tr>
              <a:tr h="370840">
                <a:tc>
                  <a:txBody>
                    <a:bodyPr/>
                    <a:lstStyle/>
                    <a:p>
                      <a:r>
                        <a:rPr lang="en-IN" sz="1400" b="1" dirty="0"/>
                        <a:t>01110</a:t>
                      </a:r>
                    </a:p>
                  </a:txBody>
                  <a:tcPr/>
                </a:tc>
                <a:tc>
                  <a:txBody>
                    <a:bodyPr/>
                    <a:lstStyle/>
                    <a:p>
                      <a:r>
                        <a:rPr lang="en-IN" sz="1400" b="1" dirty="0"/>
                        <a:t>14</a:t>
                      </a:r>
                    </a:p>
                  </a:txBody>
                  <a:tcPr/>
                </a:tc>
                <a:tc>
                  <a:txBody>
                    <a:bodyPr/>
                    <a:lstStyle/>
                    <a:p>
                      <a:r>
                        <a:rPr lang="en-IN" sz="1400" b="1" dirty="0"/>
                        <a:t>196</a:t>
                      </a:r>
                    </a:p>
                  </a:txBody>
                  <a:tcPr/>
                </a:tc>
                <a:tc>
                  <a:txBody>
                    <a:bodyPr/>
                    <a:lstStyle/>
                    <a:p>
                      <a:r>
                        <a:rPr lang="en-IN" sz="1400" b="1" dirty="0"/>
                        <a:t>0.206</a:t>
                      </a:r>
                    </a:p>
                  </a:txBody>
                  <a:tcPr/>
                </a:tc>
                <a:tc>
                  <a:txBody>
                    <a:bodyPr/>
                    <a:lstStyle/>
                    <a:p>
                      <a:r>
                        <a:rPr lang="en-IN" sz="1400" b="1" dirty="0"/>
                        <a:t>0.81</a:t>
                      </a:r>
                    </a:p>
                  </a:txBody>
                  <a:tcPr/>
                </a:tc>
                <a:tc>
                  <a:txBody>
                    <a:bodyPr/>
                    <a:lstStyle/>
                    <a:p>
                      <a:r>
                        <a:rPr lang="en-IN" sz="1400" b="1"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dirty="0">
                          <a:solidFill>
                            <a:srgbClr val="0000FF"/>
                          </a:solidFill>
                        </a:rPr>
                        <a:t>0|1110</a:t>
                      </a:r>
                    </a:p>
                  </a:txBody>
                  <a:tcPr/>
                </a:tc>
                <a:tc>
                  <a:txBody>
                    <a:bodyPr/>
                    <a:lstStyle/>
                    <a:p>
                      <a:r>
                        <a:rPr lang="en-IN" sz="1400" b="1" dirty="0"/>
                        <a:t>01010</a:t>
                      </a:r>
                    </a:p>
                  </a:txBody>
                  <a:tcPr/>
                </a:tc>
                <a:tc>
                  <a:txBody>
                    <a:bodyPr/>
                    <a:lstStyle/>
                    <a:p>
                      <a:endParaRPr lang="en-IN" sz="1400" b="1" dirty="0"/>
                    </a:p>
                  </a:txBody>
                  <a:tcPr/>
                </a:tc>
                <a:tc>
                  <a:txBody>
                    <a:bodyPr/>
                    <a:lstStyle/>
                    <a:p>
                      <a:r>
                        <a:rPr lang="en-IN" sz="1400" b="1" dirty="0"/>
                        <a:t>01010</a:t>
                      </a:r>
                    </a:p>
                  </a:txBody>
                  <a:tcPr/>
                </a:tc>
                <a:tc>
                  <a:txBody>
                    <a:bodyPr/>
                    <a:lstStyle/>
                    <a:p>
                      <a:r>
                        <a:rPr lang="en-IN" sz="1400" b="1" dirty="0"/>
                        <a:t>10</a:t>
                      </a:r>
                    </a:p>
                  </a:txBody>
                  <a:tcPr/>
                </a:tc>
                <a:extLst>
                  <a:ext uri="{0D108BD9-81ED-4DB2-BD59-A6C34878D82A}">
                    <a16:rowId xmlns:a16="http://schemas.microsoft.com/office/drawing/2014/main" val="10004"/>
                  </a:ext>
                </a:extLst>
              </a:tr>
              <a:tr h="370840">
                <a:tc>
                  <a:txBody>
                    <a:bodyPr/>
                    <a:lstStyle/>
                    <a:p>
                      <a:endParaRPr lang="en-IN" sz="1400" b="1" dirty="0"/>
                    </a:p>
                  </a:txBody>
                  <a:tcPr/>
                </a:tc>
                <a:tc>
                  <a:txBody>
                    <a:bodyPr/>
                    <a:lstStyle/>
                    <a:p>
                      <a:r>
                        <a:rPr lang="en-IN" sz="1400" b="1" dirty="0"/>
                        <a:t>Sum F(z)</a:t>
                      </a:r>
                    </a:p>
                  </a:txBody>
                  <a:tcPr/>
                </a:tc>
                <a:tc>
                  <a:txBody>
                    <a:bodyPr/>
                    <a:lstStyle/>
                    <a:p>
                      <a:r>
                        <a:rPr lang="en-IN" sz="1400" b="1" dirty="0"/>
                        <a:t>937</a:t>
                      </a:r>
                    </a:p>
                  </a:txBody>
                  <a:tcPr/>
                </a:tc>
                <a:tc>
                  <a:txBody>
                    <a:bodyPr/>
                    <a:lstStyle/>
                    <a:p>
                      <a:endParaRPr lang="en-IN" sz="1400" b="1" dirty="0"/>
                    </a:p>
                  </a:txBody>
                  <a:tcPr/>
                </a:tc>
                <a:tc>
                  <a:txBody>
                    <a:bodyPr/>
                    <a:lstStyle/>
                    <a:p>
                      <a:endParaRPr lang="en-IN" sz="1400" b="1" dirty="0"/>
                    </a:p>
                  </a:txBody>
                  <a:tcPr/>
                </a:tc>
                <a:tc>
                  <a:txBody>
                    <a:bodyPr/>
                    <a:lstStyle/>
                    <a:p>
                      <a:endParaRPr lang="en-IN"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b="1" dirty="0">
                        <a:solidFill>
                          <a:srgbClr val="0000FF"/>
                        </a:solidFill>
                      </a:endParaRPr>
                    </a:p>
                  </a:txBody>
                  <a:tcPr/>
                </a:tc>
                <a:tc>
                  <a:txBody>
                    <a:bodyPr/>
                    <a:lstStyle/>
                    <a:p>
                      <a:endParaRPr lang="en-IN" sz="1400" b="1" dirty="0"/>
                    </a:p>
                  </a:txBody>
                  <a:tcPr/>
                </a:tc>
                <a:tc>
                  <a:txBody>
                    <a:bodyPr/>
                    <a:lstStyle/>
                    <a:p>
                      <a:endParaRPr lang="en-IN" sz="1400" b="1" dirty="0"/>
                    </a:p>
                  </a:txBody>
                  <a:tcPr/>
                </a:tc>
                <a:tc>
                  <a:txBody>
                    <a:bodyPr/>
                    <a:lstStyle/>
                    <a:p>
                      <a:endParaRPr lang="en-IN" sz="1400" b="1" dirty="0"/>
                    </a:p>
                  </a:txBody>
                  <a:tcPr/>
                </a:tc>
                <a:tc>
                  <a:txBody>
                    <a:bodyPr/>
                    <a:lstStyle/>
                    <a:p>
                      <a:endParaRPr lang="en-IN" sz="1400" b="1" dirty="0"/>
                    </a:p>
                  </a:txBody>
                  <a:tcPr/>
                </a:tc>
                <a:extLst>
                  <a:ext uri="{0D108BD9-81ED-4DB2-BD59-A6C34878D82A}">
                    <a16:rowId xmlns:a16="http://schemas.microsoft.com/office/drawing/2014/main" val="10005"/>
                  </a:ext>
                </a:extLst>
              </a:tr>
              <a:tr h="370840">
                <a:tc>
                  <a:txBody>
                    <a:bodyPr/>
                    <a:lstStyle/>
                    <a:p>
                      <a:endParaRPr lang="en-IN" sz="1400" b="1" dirty="0"/>
                    </a:p>
                  </a:txBody>
                  <a:tcPr/>
                </a:tc>
                <a:tc>
                  <a:txBody>
                    <a:bodyPr/>
                    <a:lstStyle/>
                    <a:p>
                      <a:r>
                        <a:rPr lang="en-IN" sz="1400" b="1" dirty="0" err="1"/>
                        <a:t>Avg</a:t>
                      </a:r>
                      <a:r>
                        <a:rPr lang="en-IN" sz="1400" b="1" dirty="0"/>
                        <a:t> F(z)</a:t>
                      </a:r>
                    </a:p>
                  </a:txBody>
                  <a:tcPr/>
                </a:tc>
                <a:tc>
                  <a:txBody>
                    <a:bodyPr/>
                    <a:lstStyle/>
                    <a:p>
                      <a:r>
                        <a:rPr lang="en-IN" sz="1400" b="1" dirty="0"/>
                        <a:t>239.25</a:t>
                      </a:r>
                    </a:p>
                  </a:txBody>
                  <a:tcPr/>
                </a:tc>
                <a:tc>
                  <a:txBody>
                    <a:bodyPr/>
                    <a:lstStyle/>
                    <a:p>
                      <a:endParaRPr lang="en-IN" sz="1400" b="1" dirty="0"/>
                    </a:p>
                  </a:txBody>
                  <a:tcPr/>
                </a:tc>
                <a:tc>
                  <a:txBody>
                    <a:bodyPr/>
                    <a:lstStyle/>
                    <a:p>
                      <a:endParaRPr lang="en-IN" sz="1400" b="1" dirty="0"/>
                    </a:p>
                  </a:txBody>
                  <a:tcPr/>
                </a:tc>
                <a:tc>
                  <a:txBody>
                    <a:bodyPr/>
                    <a:lstStyle/>
                    <a:p>
                      <a:endParaRPr lang="en-IN"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b="1" dirty="0">
                        <a:solidFill>
                          <a:srgbClr val="0000FF"/>
                        </a:solidFill>
                      </a:endParaRPr>
                    </a:p>
                  </a:txBody>
                  <a:tcPr/>
                </a:tc>
                <a:tc>
                  <a:txBody>
                    <a:bodyPr/>
                    <a:lstStyle/>
                    <a:p>
                      <a:endParaRPr lang="en-IN" sz="1400" b="1" dirty="0"/>
                    </a:p>
                  </a:txBody>
                  <a:tcPr/>
                </a:tc>
                <a:tc>
                  <a:txBody>
                    <a:bodyPr/>
                    <a:lstStyle/>
                    <a:p>
                      <a:endParaRPr lang="en-IN" sz="1400" b="1" dirty="0"/>
                    </a:p>
                  </a:txBody>
                  <a:tcPr/>
                </a:tc>
                <a:tc>
                  <a:txBody>
                    <a:bodyPr/>
                    <a:lstStyle/>
                    <a:p>
                      <a:endParaRPr lang="en-IN" sz="1400" b="1" dirty="0"/>
                    </a:p>
                  </a:txBody>
                  <a:tcPr/>
                </a:tc>
                <a:tc>
                  <a:txBody>
                    <a:bodyPr/>
                    <a:lstStyle/>
                    <a:p>
                      <a:endParaRPr lang="en-IN" sz="1400" b="1" dirty="0"/>
                    </a:p>
                  </a:txBody>
                  <a:tcPr/>
                </a:tc>
                <a:extLst>
                  <a:ext uri="{0D108BD9-81ED-4DB2-BD59-A6C34878D82A}">
                    <a16:rowId xmlns:a16="http://schemas.microsoft.com/office/drawing/2014/main" val="10006"/>
                  </a:ext>
                </a:extLst>
              </a:tr>
            </a:tbl>
          </a:graphicData>
        </a:graphic>
      </p:graphicFrame>
      <p:sp>
        <p:nvSpPr>
          <p:cNvPr id="42086" name="TextBox 6"/>
          <p:cNvSpPr txBox="1">
            <a:spLocks noChangeArrowheads="1"/>
          </p:cNvSpPr>
          <p:nvPr/>
        </p:nvSpPr>
        <p:spPr bwMode="auto">
          <a:xfrm>
            <a:off x="1752600" y="5334000"/>
            <a:ext cx="3967163" cy="923925"/>
          </a:xfrm>
          <a:prstGeom prst="rect">
            <a:avLst/>
          </a:prstGeom>
          <a:noFill/>
          <a:ln w="9525">
            <a:noFill/>
            <a:miter lim="800000"/>
            <a:headEnd/>
            <a:tailEnd/>
          </a:ln>
        </p:spPr>
        <p:txBody>
          <a:bodyPr wrap="none">
            <a:spAutoFit/>
          </a:bodyPr>
          <a:lstStyle/>
          <a:p>
            <a:r>
              <a:rPr lang="en-IN"/>
              <a:t>F(z) = x^2, 0&lt;=x&lt;=30;</a:t>
            </a:r>
          </a:p>
          <a:p>
            <a:r>
              <a:rPr lang="en-IN"/>
              <a:t>Pc= 0.6, i.e. 0.6*4 = 2.4; i.e. 2 strings</a:t>
            </a:r>
          </a:p>
          <a:p>
            <a:r>
              <a:rPr lang="en-IN"/>
              <a:t>Pm=0.2 , i.e. 0.2*4= 0.8, i.e.1 string</a:t>
            </a:r>
          </a:p>
        </p:txBody>
      </p:sp>
      <p:sp>
        <p:nvSpPr>
          <p:cNvPr id="5" name="Rounded Rectangle 2">
            <a:extLst>
              <a:ext uri="{FF2B5EF4-FFF2-40B4-BE49-F238E27FC236}">
                <a16:creationId xmlns:a16="http://schemas.microsoft.com/office/drawing/2014/main" id="{9CFAA3D8-2DD9-47BF-9BCD-717A4C682B20}"/>
              </a:ext>
            </a:extLst>
          </p:cNvPr>
          <p:cNvSpPr txBox="1">
            <a:spLocks/>
          </p:cNvSpPr>
          <p:nvPr/>
        </p:nvSpPr>
        <p:spPr>
          <a:xfrm>
            <a:off x="304800" y="123208"/>
            <a:ext cx="7391400" cy="80894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dirty="0"/>
              <a:t>GA Example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7" name="Picture 7"/>
          <p:cNvPicPr>
            <a:picLocks noChangeAspect="1" noChangeArrowheads="1"/>
          </p:cNvPicPr>
          <p:nvPr/>
        </p:nvPicPr>
        <p:blipFill>
          <a:blip r:embed="rId2"/>
          <a:srcRect/>
          <a:stretch>
            <a:fillRect/>
          </a:stretch>
        </p:blipFill>
        <p:spPr bwMode="auto">
          <a:xfrm>
            <a:off x="304800" y="1524000"/>
            <a:ext cx="7772400" cy="1371600"/>
          </a:xfrm>
          <a:prstGeom prst="rect">
            <a:avLst/>
          </a:prstGeom>
          <a:noFill/>
          <a:ln w="9525">
            <a:noFill/>
            <a:miter lim="800000"/>
            <a:headEnd/>
            <a:tailEnd/>
          </a:ln>
        </p:spPr>
      </p:pic>
      <p:pic>
        <p:nvPicPr>
          <p:cNvPr id="71688" name="Picture 8"/>
          <p:cNvPicPr>
            <a:picLocks noChangeAspect="1" noChangeArrowheads="1"/>
          </p:cNvPicPr>
          <p:nvPr/>
        </p:nvPicPr>
        <p:blipFill>
          <a:blip r:embed="rId3"/>
          <a:srcRect/>
          <a:stretch>
            <a:fillRect/>
          </a:stretch>
        </p:blipFill>
        <p:spPr bwMode="auto">
          <a:xfrm>
            <a:off x="228600" y="2590800"/>
            <a:ext cx="7924800" cy="4162425"/>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7" name="Oval Callout 6"/>
          <p:cNvSpPr/>
          <p:nvPr/>
        </p:nvSpPr>
        <p:spPr bwMode="auto">
          <a:xfrm>
            <a:off x="8077200" y="1981200"/>
            <a:ext cx="914400" cy="609600"/>
          </a:xfrm>
          <a:prstGeom prst="wedgeEllipseCallout">
            <a:avLst>
              <a:gd name="adj1" fmla="val -84381"/>
              <a:gd name="adj2" fmla="val -19053"/>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en-IN" sz="800" b="1" dirty="0">
                <a:solidFill>
                  <a:schemeClr val="accent3"/>
                </a:solidFill>
              </a:rPr>
              <a:t>DEPTH LIMITED SEARCH</a:t>
            </a:r>
          </a:p>
        </p:txBody>
      </p:sp>
      <p:pic>
        <p:nvPicPr>
          <p:cNvPr id="6" name="Picture 5"/>
          <p:cNvPicPr>
            <a:picLocks noChangeAspect="1"/>
          </p:cNvPicPr>
          <p:nvPr/>
        </p:nvPicPr>
        <p:blipFill>
          <a:blip r:embed="rId4"/>
          <a:stretch>
            <a:fillRect/>
          </a:stretch>
        </p:blipFill>
        <p:spPr>
          <a:xfrm>
            <a:off x="7743825" y="52741"/>
            <a:ext cx="1276350" cy="1247775"/>
          </a:xfrm>
          <a:prstGeom prst="rect">
            <a:avLst/>
          </a:prstGeom>
        </p:spPr>
      </p:pic>
      <p:sp>
        <p:nvSpPr>
          <p:cNvPr id="8" name="Rounded Rectangle 7"/>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Blind Search : Iterative Deepening DFS (ID-DFS)</a:t>
            </a:r>
          </a:p>
        </p:txBody>
      </p:sp>
    </p:spTree>
    <p:extLst>
      <p:ext uri="{BB962C8B-B14F-4D97-AF65-F5344CB8AC3E}">
        <p14:creationId xmlns:p14="http://schemas.microsoft.com/office/powerpoint/2010/main" val="43301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1687"/>
                                        </p:tgtEl>
                                        <p:attrNameLst>
                                          <p:attrName>style.visibility</p:attrName>
                                        </p:attrNameLst>
                                      </p:cBhvr>
                                      <p:to>
                                        <p:strVal val="visible"/>
                                      </p:to>
                                    </p:set>
                                    <p:animEffect transition="in" filter="box(in)">
                                      <p:cBhvr>
                                        <p:cTn id="7" dur="500"/>
                                        <p:tgtEl>
                                          <p:spTgt spid="7168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1688"/>
                                        </p:tgtEl>
                                        <p:attrNameLst>
                                          <p:attrName>style.visibility</p:attrName>
                                        </p:attrNameLst>
                                      </p:cBhvr>
                                      <p:to>
                                        <p:strVal val="visible"/>
                                      </p:to>
                                    </p:set>
                                    <p:animEffect transition="in" filter="box(in)">
                                      <p:cBhvr>
                                        <p:cTn id="12" dur="5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search</a:t>
            </a:r>
          </a:p>
          <a:p>
            <a:r>
              <a:rPr lang="en-IN" sz="1400" i="1" dirty="0"/>
              <a:t>Local search Algorithms-Hill Climbing, 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solidFill>
                  <a:srgbClr val="FF0000"/>
                </a:solidFill>
              </a:rPr>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85000" lnSpcReduction="10000"/>
          </a:bodyPr>
          <a:lstStyle/>
          <a:p>
            <a:r>
              <a:rPr lang="en-IN" dirty="0"/>
              <a:t>Adversarial search: Search based on Game theory- Agents- Competitive environment</a:t>
            </a:r>
          </a:p>
          <a:p>
            <a:r>
              <a:rPr lang="en-IN" b="1" i="1" dirty="0"/>
              <a:t>According to game theory, a game is played between two players. To complete the game, one has to win the game and the other looses automatically.’</a:t>
            </a:r>
          </a:p>
          <a:p>
            <a:r>
              <a:rPr lang="en-IN" dirty="0"/>
              <a:t>Such Conflicting goal- adversarial search</a:t>
            </a:r>
          </a:p>
          <a:p>
            <a:r>
              <a:rPr lang="en-IN" dirty="0"/>
              <a:t>Game playing technique- Those games- Human Intelligence and Logic factor- Excluding other factors like Luck factor</a:t>
            </a:r>
          </a:p>
          <a:p>
            <a:pPr lvl="1"/>
            <a:r>
              <a:rPr lang="en-IN" dirty="0"/>
              <a:t>Tic-</a:t>
            </a:r>
            <a:r>
              <a:rPr lang="en-IN" dirty="0" err="1"/>
              <a:t>Tac</a:t>
            </a:r>
            <a:r>
              <a:rPr lang="en-IN" dirty="0"/>
              <a:t>-Toe, Checkers, Chess – Only mind works, no luck works</a:t>
            </a:r>
          </a:p>
        </p:txBody>
      </p:sp>
      <p:sp>
        <p:nvSpPr>
          <p:cNvPr id="7" name="Rounded Rectangle 2">
            <a:extLst>
              <a:ext uri="{FF2B5EF4-FFF2-40B4-BE49-F238E27FC236}">
                <a16:creationId xmlns:a16="http://schemas.microsoft.com/office/drawing/2014/main" id="{5A3A1387-1515-422B-B71A-93D2D492FAE1}"/>
              </a:ext>
            </a:extLst>
          </p:cNvPr>
          <p:cNvSpPr txBox="1">
            <a:spLocks/>
          </p:cNvSpPr>
          <p:nvPr/>
        </p:nvSpPr>
        <p:spPr>
          <a:xfrm>
            <a:off x="304800" y="123208"/>
            <a:ext cx="7239000" cy="1143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3200" dirty="0"/>
              <a:t>Adversarial search Methods-Game playing-Important concepts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half" idx="1"/>
          </p:nvPr>
        </p:nvPicPr>
        <p:blipFill>
          <a:blip r:embed="rId2" cstate="print"/>
          <a:stretch>
            <a:fillRect/>
          </a:stretch>
        </p:blipFill>
        <p:spPr bwMode="auto">
          <a:xfrm>
            <a:off x="683568" y="1484784"/>
            <a:ext cx="3638550" cy="1987550"/>
          </a:xfrm>
          <a:prstGeom prst="rect">
            <a:avLst/>
          </a:prstGeom>
          <a:noFill/>
          <a:ln w="9525">
            <a:noFill/>
            <a:miter lim="800000"/>
            <a:headEnd/>
            <a:tailEnd/>
          </a:ln>
        </p:spPr>
      </p:pic>
      <p:sp>
        <p:nvSpPr>
          <p:cNvPr id="7" name="Content Placeholder 6"/>
          <p:cNvSpPr>
            <a:spLocks noGrp="1"/>
          </p:cNvSpPr>
          <p:nvPr>
            <p:ph sz="half" idx="2"/>
          </p:nvPr>
        </p:nvSpPr>
        <p:spPr/>
        <p:txBody>
          <a:bodyPr>
            <a:normAutofit fontScale="92500" lnSpcReduction="20000"/>
          </a:bodyPr>
          <a:lstStyle/>
          <a:p>
            <a:pPr marL="342900" lvl="1" indent="-342900">
              <a:buFont typeface="Arial" pitchFamily="34" charset="0"/>
              <a:buChar char="•"/>
            </a:pPr>
            <a:r>
              <a:rPr lang="en-IN" b="1" dirty="0"/>
              <a:t>Techniques required to get the best optimal solution (Choose Algorithms for best optimal solution within limited time)</a:t>
            </a:r>
          </a:p>
          <a:p>
            <a:pPr lvl="1" fontAlgn="base"/>
            <a:r>
              <a:rPr lang="en-IN" b="1" dirty="0"/>
              <a:t>Pruning: </a:t>
            </a:r>
            <a:r>
              <a:rPr lang="en-IN" dirty="0"/>
              <a:t>A technique which allows ignoring the unwanted portions of a search tree which make no difference in its final result.</a:t>
            </a:r>
          </a:p>
          <a:p>
            <a:pPr lvl="1" fontAlgn="base"/>
            <a:r>
              <a:rPr lang="en-IN" b="1" dirty="0"/>
              <a:t>Heuristic Evaluation Function:</a:t>
            </a:r>
            <a:r>
              <a:rPr lang="en-IN" dirty="0"/>
              <a:t> It allows to approximate the cost value at each level of the search tree, before reaching the goal node.</a:t>
            </a:r>
          </a:p>
          <a:p>
            <a:pPr lvl="1"/>
            <a:endParaRPr lang="en-IN" b="1" dirty="0"/>
          </a:p>
        </p:txBody>
      </p:sp>
      <p:sp>
        <p:nvSpPr>
          <p:cNvPr id="5" name="Rounded Rectangle 2">
            <a:extLst>
              <a:ext uri="{FF2B5EF4-FFF2-40B4-BE49-F238E27FC236}">
                <a16:creationId xmlns:a16="http://schemas.microsoft.com/office/drawing/2014/main" id="{231946B6-1447-438C-9798-99B691D4946E}"/>
              </a:ext>
            </a:extLst>
          </p:cNvPr>
          <p:cNvSpPr txBox="1">
            <a:spLocks/>
          </p:cNvSpPr>
          <p:nvPr/>
        </p:nvSpPr>
        <p:spPr>
          <a:xfrm>
            <a:off x="304800" y="123208"/>
            <a:ext cx="7239000" cy="1143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3200" dirty="0"/>
              <a:t>Adversarial search Methods-Game playing-Important concepts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search</a:t>
            </a:r>
          </a:p>
          <a:p>
            <a:r>
              <a:rPr lang="en-IN" sz="1400" i="1" dirty="0"/>
              <a:t>Local search Algorithms-Hill Climbing, 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solidFill>
                  <a:srgbClr val="FF0000"/>
                </a:solidFill>
              </a:rPr>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457200" y="1600200"/>
            <a:ext cx="4038600" cy="4853136"/>
          </a:xfrm>
        </p:spPr>
        <p:txBody>
          <a:bodyPr>
            <a:normAutofit fontScale="55000" lnSpcReduction="20000"/>
          </a:bodyPr>
          <a:lstStyle/>
          <a:p>
            <a:pPr fontAlgn="base"/>
            <a:r>
              <a:rPr lang="en-IN" dirty="0"/>
              <a:t>To play a game, we use a game tree to know all the possible choices and to pick the best one out. There are following elements of a game-playing:</a:t>
            </a:r>
          </a:p>
          <a:p>
            <a:pPr fontAlgn="base"/>
            <a:r>
              <a:rPr lang="en-IN" b="1" dirty="0"/>
              <a:t>S</a:t>
            </a:r>
            <a:r>
              <a:rPr lang="en-IN" b="1" baseline="-25000" dirty="0"/>
              <a:t>0</a:t>
            </a:r>
            <a:r>
              <a:rPr lang="en-IN" b="1" dirty="0"/>
              <a:t>:</a:t>
            </a:r>
            <a:r>
              <a:rPr lang="en-IN" dirty="0"/>
              <a:t> It is the initial state from where a game begins.</a:t>
            </a:r>
          </a:p>
          <a:p>
            <a:pPr fontAlgn="base"/>
            <a:r>
              <a:rPr lang="en-IN" b="1" dirty="0"/>
              <a:t>PLAYER (s):</a:t>
            </a:r>
            <a:r>
              <a:rPr lang="en-IN" dirty="0"/>
              <a:t> It defines which player is having the current turn to make a move in the state.</a:t>
            </a:r>
          </a:p>
          <a:p>
            <a:pPr fontAlgn="base"/>
            <a:r>
              <a:rPr lang="en-IN" b="1" dirty="0"/>
              <a:t>ACTIONS (s):</a:t>
            </a:r>
            <a:r>
              <a:rPr lang="en-IN" dirty="0"/>
              <a:t> It defines the set of legal moves to be used in a state.</a:t>
            </a:r>
          </a:p>
          <a:p>
            <a:pPr fontAlgn="base"/>
            <a:r>
              <a:rPr lang="en-IN" b="1" dirty="0"/>
              <a:t>RESULT (s, a): </a:t>
            </a:r>
            <a:r>
              <a:rPr lang="en-IN" dirty="0"/>
              <a:t>It is a transition model which defines the result of a move.</a:t>
            </a:r>
          </a:p>
          <a:p>
            <a:pPr fontAlgn="base"/>
            <a:r>
              <a:rPr lang="en-IN" b="1" dirty="0"/>
              <a:t>TERMINAL-TEST (s)</a:t>
            </a:r>
            <a:r>
              <a:rPr lang="en-IN" dirty="0"/>
              <a:t>: It defines that the game has ended and returns true.</a:t>
            </a:r>
          </a:p>
          <a:p>
            <a:pPr fontAlgn="base"/>
            <a:r>
              <a:rPr lang="en-IN" b="1" dirty="0"/>
              <a:t>UTILITY (</a:t>
            </a:r>
            <a:r>
              <a:rPr lang="en-IN" b="1" dirty="0" err="1"/>
              <a:t>s,p</a:t>
            </a:r>
            <a:r>
              <a:rPr lang="en-IN" b="1" dirty="0"/>
              <a:t>): </a:t>
            </a:r>
            <a:r>
              <a:rPr lang="en-IN" dirty="0"/>
              <a:t>It defines the final value with which the game has ended. This function is also known as </a:t>
            </a:r>
            <a:r>
              <a:rPr lang="en-IN" b="1" dirty="0"/>
              <a:t>Objective function</a:t>
            </a:r>
            <a:r>
              <a:rPr lang="en-IN" dirty="0"/>
              <a:t> or </a:t>
            </a:r>
            <a:r>
              <a:rPr lang="en-IN" b="1" dirty="0"/>
              <a:t>Payoff function</a:t>
            </a:r>
            <a:r>
              <a:rPr lang="en-IN" dirty="0"/>
              <a:t>. The price which the winner will get i.e.</a:t>
            </a:r>
          </a:p>
          <a:p>
            <a:pPr fontAlgn="base"/>
            <a:r>
              <a:rPr lang="en-IN" b="1" dirty="0"/>
              <a:t>(-1):</a:t>
            </a:r>
            <a:r>
              <a:rPr lang="en-IN" dirty="0"/>
              <a:t> If the PLAYER loses.</a:t>
            </a:r>
          </a:p>
          <a:p>
            <a:pPr fontAlgn="base"/>
            <a:r>
              <a:rPr lang="en-IN" b="1" dirty="0"/>
              <a:t>(+1):</a:t>
            </a:r>
            <a:r>
              <a:rPr lang="en-IN" dirty="0"/>
              <a:t> If the PLAYER wins.</a:t>
            </a:r>
          </a:p>
          <a:p>
            <a:pPr fontAlgn="base"/>
            <a:r>
              <a:rPr lang="en-IN" b="1" dirty="0"/>
              <a:t>(0):</a:t>
            </a:r>
            <a:r>
              <a:rPr lang="en-IN" dirty="0"/>
              <a:t> If there is a draw between the PLAYERS.</a:t>
            </a:r>
          </a:p>
          <a:p>
            <a:endParaRPr lang="en-IN" dirty="0"/>
          </a:p>
        </p:txBody>
      </p:sp>
      <p:sp>
        <p:nvSpPr>
          <p:cNvPr id="9" name="Content Placeholder 8"/>
          <p:cNvSpPr>
            <a:spLocks noGrp="1"/>
          </p:cNvSpPr>
          <p:nvPr>
            <p:ph sz="half" idx="2"/>
          </p:nvPr>
        </p:nvSpPr>
        <p:spPr>
          <a:xfrm>
            <a:off x="4648200" y="1600201"/>
            <a:ext cx="4038600" cy="1468760"/>
          </a:xfrm>
        </p:spPr>
        <p:txBody>
          <a:bodyPr>
            <a:normAutofit fontScale="55000" lnSpcReduction="20000"/>
          </a:bodyPr>
          <a:lstStyle/>
          <a:p>
            <a:r>
              <a:rPr lang="en-IN" b="1" i="1" dirty="0"/>
              <a:t>For example</a:t>
            </a:r>
            <a:r>
              <a:rPr lang="en-IN" i="1" dirty="0"/>
              <a:t>, in </a:t>
            </a:r>
            <a:r>
              <a:rPr lang="en-IN" b="1" i="1" dirty="0"/>
              <a:t>chess, tic-tac-toe,</a:t>
            </a:r>
            <a:r>
              <a:rPr lang="en-IN" i="1" dirty="0"/>
              <a:t> we have two or three possible outcomes. Either to win, to lose, or to draw the match with values </a:t>
            </a:r>
            <a:r>
              <a:rPr lang="en-IN" b="1" i="1" dirty="0"/>
              <a:t>+1,-1 or 0.</a:t>
            </a:r>
          </a:p>
          <a:p>
            <a:r>
              <a:rPr lang="en-IN" b="1" i="1" dirty="0"/>
              <a:t>Game Tree for Tic-</a:t>
            </a:r>
            <a:r>
              <a:rPr lang="en-IN" b="1" i="1" dirty="0" err="1"/>
              <a:t>Tac</a:t>
            </a:r>
            <a:r>
              <a:rPr lang="en-IN" b="1" i="1" dirty="0"/>
              <a:t>-Toe</a:t>
            </a:r>
          </a:p>
          <a:p>
            <a:pPr lvl="1"/>
            <a:r>
              <a:rPr lang="en-IN" dirty="0"/>
              <a:t>Node: Game states, Edges: Moves taken by players</a:t>
            </a:r>
          </a:p>
          <a:p>
            <a:pPr lvl="1">
              <a:buNone/>
            </a:pPr>
            <a:endParaRPr lang="en-IN" dirty="0"/>
          </a:p>
        </p:txBody>
      </p:sp>
      <p:sp>
        <p:nvSpPr>
          <p:cNvPr id="6" name="Footer Placeholder 5"/>
          <p:cNvSpPr>
            <a:spLocks noGrp="1"/>
          </p:cNvSpPr>
          <p:nvPr>
            <p:ph type="ftr" sz="quarter" idx="11"/>
          </p:nvPr>
        </p:nvSpPr>
        <p:spPr>
          <a:xfrm>
            <a:off x="611560" y="6356350"/>
            <a:ext cx="820891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Calibri"/>
                <a:ea typeface="+mn-ea"/>
                <a:cs typeface="+mn-cs"/>
              </a:rPr>
              <a:t>https://www.tutorialandexample.com/adversarial-search-in-artificial-intelligence/#:~:text=AI%20Adversarial%20search%3A%20Adversarial%20search,order%20to%20win%20the%20game.</a:t>
            </a:r>
          </a:p>
        </p:txBody>
      </p:sp>
      <p:pic>
        <p:nvPicPr>
          <p:cNvPr id="2051" name="Picture 3"/>
          <p:cNvPicPr>
            <a:picLocks noChangeAspect="1" noChangeArrowheads="1"/>
          </p:cNvPicPr>
          <p:nvPr/>
        </p:nvPicPr>
        <p:blipFill>
          <a:blip r:embed="rId2" cstate="print"/>
          <a:srcRect/>
          <a:stretch>
            <a:fillRect/>
          </a:stretch>
        </p:blipFill>
        <p:spPr bwMode="auto">
          <a:xfrm>
            <a:off x="4737869" y="2995345"/>
            <a:ext cx="4154611" cy="3385983"/>
          </a:xfrm>
          <a:prstGeom prst="rect">
            <a:avLst/>
          </a:prstGeom>
          <a:noFill/>
          <a:ln w="9525">
            <a:noFill/>
            <a:miter lim="800000"/>
            <a:headEnd/>
            <a:tailEnd/>
          </a:ln>
        </p:spPr>
      </p:pic>
      <p:sp>
        <p:nvSpPr>
          <p:cNvPr id="10" name="Title 1"/>
          <p:cNvSpPr txBox="1">
            <a:spLocks/>
          </p:cNvSpPr>
          <p:nvPr/>
        </p:nvSpPr>
        <p:spPr>
          <a:xfrm>
            <a:off x="467544" y="260648"/>
            <a:ext cx="82296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IN" sz="4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ounded Rectangle 2">
            <a:extLst>
              <a:ext uri="{FF2B5EF4-FFF2-40B4-BE49-F238E27FC236}">
                <a16:creationId xmlns:a16="http://schemas.microsoft.com/office/drawing/2014/main" id="{E212C6D7-0CF9-412C-86F0-77F2BCCA5697}"/>
              </a:ext>
            </a:extLst>
          </p:cNvPr>
          <p:cNvSpPr txBox="1">
            <a:spLocks/>
          </p:cNvSpPr>
          <p:nvPr/>
        </p:nvSpPr>
        <p:spPr>
          <a:xfrm>
            <a:off x="304800" y="123208"/>
            <a:ext cx="7239000" cy="1143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i="0" u="none" strike="noStrike" kern="1200" cap="none" spc="0" normalizeH="0" baseline="0" noProof="0" dirty="0">
                <a:ln>
                  <a:noFill/>
                </a:ln>
                <a:solidFill>
                  <a:schemeClr val="bg1"/>
                </a:solidFill>
                <a:effectLst/>
                <a:uLnTx/>
                <a:uFillTx/>
                <a:latin typeface="Calibri"/>
                <a:ea typeface="+mn-ea"/>
                <a:cs typeface="+mn-cs"/>
              </a:rPr>
              <a:t> Game playing and knowledge structure- Elements of Game Playing search</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5257800"/>
          </a:xfrm>
        </p:spPr>
        <p:txBody>
          <a:bodyPr>
            <a:normAutofit fontScale="62500" lnSpcReduction="20000"/>
          </a:bodyPr>
          <a:lstStyle/>
          <a:p>
            <a:pPr fontAlgn="base"/>
            <a:r>
              <a:rPr lang="en-IN" b="1" dirty="0"/>
              <a:t>INITIAL STATE (S</a:t>
            </a:r>
            <a:r>
              <a:rPr lang="en-IN" b="1" baseline="-25000" dirty="0"/>
              <a:t>0</a:t>
            </a:r>
            <a:r>
              <a:rPr lang="en-IN" b="1" dirty="0"/>
              <a:t>):</a:t>
            </a:r>
            <a:r>
              <a:rPr lang="en-IN" dirty="0"/>
              <a:t> The top node in the game-tree represents the initial state in the tree and shows all the possible choice to pick out one.</a:t>
            </a:r>
          </a:p>
          <a:p>
            <a:pPr fontAlgn="base"/>
            <a:r>
              <a:rPr lang="en-IN" b="1" dirty="0"/>
              <a:t>PLAYER (s):</a:t>
            </a:r>
            <a:r>
              <a:rPr lang="en-IN" dirty="0"/>
              <a:t> There are two players, </a:t>
            </a:r>
            <a:r>
              <a:rPr lang="en-IN" b="1" dirty="0"/>
              <a:t>MAX and MIN</a:t>
            </a:r>
            <a:r>
              <a:rPr lang="en-IN" dirty="0"/>
              <a:t>. </a:t>
            </a:r>
            <a:r>
              <a:rPr lang="en-IN" b="1" dirty="0"/>
              <a:t>MAX</a:t>
            </a:r>
            <a:r>
              <a:rPr lang="en-IN" dirty="0"/>
              <a:t> begins the game by picking one best move and place </a:t>
            </a:r>
            <a:r>
              <a:rPr lang="en-IN" b="1" dirty="0"/>
              <a:t>X </a:t>
            </a:r>
            <a:r>
              <a:rPr lang="en-IN" dirty="0"/>
              <a:t>in the empty square box.  </a:t>
            </a:r>
          </a:p>
          <a:p>
            <a:pPr fontAlgn="base"/>
            <a:r>
              <a:rPr lang="en-IN" b="1" dirty="0"/>
              <a:t>ACTIONS (s):</a:t>
            </a:r>
            <a:r>
              <a:rPr lang="en-IN" dirty="0"/>
              <a:t> Both the players can make moves in the empty boxes chance by chance.</a:t>
            </a:r>
          </a:p>
          <a:p>
            <a:pPr fontAlgn="base"/>
            <a:r>
              <a:rPr lang="en-IN" b="1" dirty="0"/>
              <a:t>RESULT (s, a):</a:t>
            </a:r>
            <a:r>
              <a:rPr lang="en-IN" dirty="0"/>
              <a:t> The moves made by </a:t>
            </a:r>
            <a:r>
              <a:rPr lang="en-IN" b="1" dirty="0"/>
              <a:t>MIN </a:t>
            </a:r>
            <a:r>
              <a:rPr lang="en-IN" dirty="0"/>
              <a:t>and </a:t>
            </a:r>
            <a:r>
              <a:rPr lang="en-IN" b="1" dirty="0"/>
              <a:t>MAX</a:t>
            </a:r>
            <a:r>
              <a:rPr lang="en-IN" dirty="0"/>
              <a:t> will decide the outcome of the game.</a:t>
            </a:r>
          </a:p>
          <a:p>
            <a:pPr fontAlgn="base"/>
            <a:r>
              <a:rPr lang="en-IN" b="1" dirty="0"/>
              <a:t>TERMINAL-TEST(s):</a:t>
            </a:r>
            <a:r>
              <a:rPr lang="en-IN" dirty="0"/>
              <a:t> When all the empty boxes will be filled, it will be the terminating state of the game.</a:t>
            </a:r>
          </a:p>
          <a:p>
            <a:pPr fontAlgn="base"/>
            <a:r>
              <a:rPr lang="en-IN" b="1" dirty="0"/>
              <a:t>UTILITY:</a:t>
            </a:r>
            <a:r>
              <a:rPr lang="en-IN" dirty="0"/>
              <a:t> At the end, we will get to know who wins: </a:t>
            </a:r>
            <a:r>
              <a:rPr lang="en-IN" b="1" dirty="0"/>
              <a:t>MAX</a:t>
            </a:r>
            <a:r>
              <a:rPr lang="en-IN" dirty="0"/>
              <a:t> or </a:t>
            </a:r>
            <a:r>
              <a:rPr lang="en-IN" b="1" dirty="0"/>
              <a:t>MIN, </a:t>
            </a:r>
            <a:r>
              <a:rPr lang="en-IN" dirty="0"/>
              <a:t>and accordingly, the price will be given to them</a:t>
            </a:r>
            <a:r>
              <a:rPr lang="en-IN" b="1" dirty="0"/>
              <a:t>.</a:t>
            </a:r>
            <a:endParaRPr lang="en-IN" dirty="0"/>
          </a:p>
          <a:p>
            <a:endParaRPr lang="en-IN" dirty="0"/>
          </a:p>
        </p:txBody>
      </p:sp>
      <p:pic>
        <p:nvPicPr>
          <p:cNvPr id="6" name="Picture 3"/>
          <p:cNvPicPr>
            <a:picLocks noGrp="1" noChangeAspect="1" noChangeArrowheads="1"/>
          </p:cNvPicPr>
          <p:nvPr>
            <p:ph sz="half" idx="2"/>
          </p:nvPr>
        </p:nvPicPr>
        <p:blipFill>
          <a:blip r:embed="rId2" cstate="print"/>
          <a:srcRect/>
          <a:stretch>
            <a:fillRect/>
          </a:stretch>
        </p:blipFill>
        <p:spPr bwMode="auto">
          <a:xfrm>
            <a:off x="4648200" y="1628800"/>
            <a:ext cx="4038600" cy="4608512"/>
          </a:xfrm>
          <a:prstGeom prst="rect">
            <a:avLst/>
          </a:prstGeom>
          <a:noFill/>
          <a:ln w="9525">
            <a:noFill/>
            <a:miter lim="800000"/>
            <a:headEnd/>
            <a:tailEnd/>
          </a:ln>
        </p:spPr>
      </p:pic>
      <p:sp>
        <p:nvSpPr>
          <p:cNvPr id="7" name="Rounded Rectangle 2">
            <a:extLst>
              <a:ext uri="{FF2B5EF4-FFF2-40B4-BE49-F238E27FC236}">
                <a16:creationId xmlns:a16="http://schemas.microsoft.com/office/drawing/2014/main" id="{A9A61C6D-E81F-47B8-B0FF-4B881E2ABB22}"/>
              </a:ext>
            </a:extLst>
          </p:cNvPr>
          <p:cNvSpPr txBox="1">
            <a:spLocks/>
          </p:cNvSpPr>
          <p:nvPr/>
        </p:nvSpPr>
        <p:spPr>
          <a:xfrm>
            <a:off x="228600" y="152400"/>
            <a:ext cx="7239000" cy="1143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i="0" u="none" strike="noStrike" kern="1200" cap="none" spc="0" normalizeH="0" baseline="0" noProof="0" dirty="0">
                <a:ln>
                  <a:noFill/>
                </a:ln>
                <a:solidFill>
                  <a:schemeClr val="bg1"/>
                </a:solidFill>
                <a:effectLst/>
                <a:uLnTx/>
                <a:uFillTx/>
                <a:latin typeface="Calibri"/>
                <a:ea typeface="+mn-ea"/>
                <a:cs typeface="+mn-cs"/>
              </a:rPr>
              <a:t> Game playing and knowledge structure- Elements of Game Playing search</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search</a:t>
            </a:r>
          </a:p>
          <a:p>
            <a:r>
              <a:rPr lang="en-IN" sz="1400" i="1" dirty="0"/>
              <a:t>Local search Algorithms-Hill Climbing, 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solidFill>
                  <a:srgbClr val="FF0000"/>
                </a:solidFill>
              </a:rPr>
              <a:t>Game as a search problem</a:t>
            </a:r>
            <a:r>
              <a:rPr lang="en-US" sz="1400" b="0" i="1" u="none" strike="noStrike" baseline="0" dirty="0"/>
              <a:t>-Minimax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r>
              <a:rPr lang="en-IN" b="1" dirty="0"/>
              <a:t>Types of algorithms in Adversarial search</a:t>
            </a:r>
          </a:p>
          <a:p>
            <a:pPr lvl="1" algn="just"/>
            <a:r>
              <a:rPr lang="en-IN" dirty="0"/>
              <a:t>In a </a:t>
            </a:r>
            <a:r>
              <a:rPr lang="en-IN" b="1" dirty="0"/>
              <a:t>normal search</a:t>
            </a:r>
            <a:r>
              <a:rPr lang="en-IN" dirty="0"/>
              <a:t>, we follow a sequence of actions to reach the goal or to finish the game optimally. But in an </a:t>
            </a:r>
            <a:r>
              <a:rPr lang="en-IN" b="1" dirty="0"/>
              <a:t>adversarial search</a:t>
            </a:r>
            <a:r>
              <a:rPr lang="en-IN" dirty="0"/>
              <a:t>, the result depends on the players which will decide the result of the game. It is also obvious that the solution for the goal state will be an optimal solution because the player will try to win the game with the shortest path and under limited time.</a:t>
            </a:r>
            <a:endParaRPr lang="en-IN" b="1" dirty="0"/>
          </a:p>
          <a:p>
            <a:pPr lvl="2" algn="just" fontAlgn="base"/>
            <a:r>
              <a:rPr lang="en-IN" b="1" dirty="0" err="1"/>
              <a:t>Minmax</a:t>
            </a:r>
            <a:r>
              <a:rPr lang="en-IN" b="1" dirty="0"/>
              <a:t> Algorithm</a:t>
            </a:r>
          </a:p>
          <a:p>
            <a:pPr lvl="2" algn="just" fontAlgn="base"/>
            <a:r>
              <a:rPr lang="en-IN" b="1" dirty="0"/>
              <a:t>Alpha-beta Pruning</a:t>
            </a:r>
          </a:p>
          <a:p>
            <a:pPr lvl="1" algn="just"/>
            <a:endParaRPr lang="en-IN" b="1" dirty="0"/>
          </a:p>
          <a:p>
            <a:pPr lvl="1" algn="just"/>
            <a:endParaRPr lang="en-IN" dirty="0"/>
          </a:p>
        </p:txBody>
      </p:sp>
      <p:sp>
        <p:nvSpPr>
          <p:cNvPr id="4" name="Rounded Rectangle 2">
            <a:extLst>
              <a:ext uri="{FF2B5EF4-FFF2-40B4-BE49-F238E27FC236}">
                <a16:creationId xmlns:a16="http://schemas.microsoft.com/office/drawing/2014/main" id="{F968C6D9-0EE0-497F-8C17-96D67C4E5348}"/>
              </a:ext>
            </a:extLst>
          </p:cNvPr>
          <p:cNvSpPr txBox="1">
            <a:spLocks/>
          </p:cNvSpPr>
          <p:nvPr/>
        </p:nvSpPr>
        <p:spPr>
          <a:xfrm>
            <a:off x="228600" y="160337"/>
            <a:ext cx="7239000" cy="1143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3200" dirty="0"/>
              <a:t>Game as a search problem</a:t>
            </a:r>
            <a:endParaRPr kumimoji="0" lang="en-IN" sz="3200" i="0" u="none" strike="noStrike" kern="1200" cap="none" spc="0" normalizeH="0" baseline="0" noProof="0" dirty="0">
              <a:ln>
                <a:noFill/>
              </a:ln>
              <a:solidFill>
                <a:schemeClr val="bg1"/>
              </a:solidFill>
              <a:effectLst/>
              <a:uLnTx/>
              <a:uFillTx/>
              <a:latin typeface="Calibri"/>
              <a:ea typeface="+mn-ea"/>
              <a:cs typeface="+mn-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3" name="Rectangle 3"/>
          <p:cNvSpPr>
            <a:spLocks noGrp="1" noChangeArrowheads="1"/>
          </p:cNvSpPr>
          <p:nvPr>
            <p:ph type="body" idx="1"/>
          </p:nvPr>
        </p:nvSpPr>
        <p:spPr>
          <a:xfrm>
            <a:off x="445330" y="1977250"/>
            <a:ext cx="7772400" cy="4114800"/>
          </a:xfrm>
        </p:spPr>
        <p:txBody>
          <a:bodyPr/>
          <a:lstStyle/>
          <a:p>
            <a:pPr marL="0" indent="0">
              <a:lnSpc>
                <a:spcPct val="80000"/>
              </a:lnSpc>
              <a:buNone/>
            </a:pPr>
            <a:r>
              <a:rPr lang="en-US" sz="1800" dirty="0"/>
              <a:t> </a:t>
            </a:r>
            <a:endParaRPr lang="en-US" sz="1800" dirty="0">
              <a:cs typeface="Times New Roman" pitchFamily="18" charset="0"/>
            </a:endParaRPr>
          </a:p>
          <a:p>
            <a:pPr marL="533400" indent="-533400">
              <a:lnSpc>
                <a:spcPct val="80000"/>
              </a:lnSpc>
            </a:pPr>
            <a:r>
              <a:rPr lang="en-US" dirty="0"/>
              <a:t>Game vs. search problem</a:t>
            </a:r>
          </a:p>
          <a:p>
            <a:pPr marL="533400" indent="-533400">
              <a:lnSpc>
                <a:spcPct val="80000"/>
              </a:lnSpc>
            </a:pPr>
            <a:endParaRPr lang="en-US" dirty="0"/>
          </a:p>
          <a:p>
            <a:pPr marL="533400" indent="-533400">
              <a:lnSpc>
                <a:spcPct val="80000"/>
              </a:lnSpc>
            </a:pPr>
            <a:r>
              <a:rPr lang="en-US" dirty="0"/>
              <a:t>	"Unpredictable" opponent </a:t>
            </a:r>
            <a:r>
              <a:rPr lang="en-US" dirty="0">
                <a:sym typeface="Wingdings" pitchFamily="2" charset="2"/>
              </a:rPr>
              <a:t></a:t>
            </a:r>
            <a:r>
              <a:rPr lang="en-US" dirty="0"/>
              <a:t> specifying a move for every possible opponent reply</a:t>
            </a:r>
          </a:p>
          <a:p>
            <a:pPr marL="533400" indent="-533400">
              <a:lnSpc>
                <a:spcPct val="80000"/>
              </a:lnSpc>
            </a:pPr>
            <a:endParaRPr lang="en-US" dirty="0"/>
          </a:p>
          <a:p>
            <a:pPr marL="533400" indent="-533400">
              <a:lnSpc>
                <a:spcPct val="80000"/>
              </a:lnSpc>
            </a:pPr>
            <a:r>
              <a:rPr lang="en-US" dirty="0"/>
              <a:t>	Time limits </a:t>
            </a:r>
            <a:r>
              <a:rPr lang="en-US" dirty="0">
                <a:cs typeface="Arial" charset="0"/>
                <a:sym typeface="Wingdings" pitchFamily="2" charset="2"/>
              </a:rPr>
              <a:t></a:t>
            </a:r>
            <a:r>
              <a:rPr lang="en-US" dirty="0"/>
              <a:t> unlikely to find goal, must approximate</a:t>
            </a:r>
          </a:p>
          <a:p>
            <a:pPr marL="914400" lvl="1" indent="-457200">
              <a:lnSpc>
                <a:spcPct val="80000"/>
              </a:lnSpc>
            </a:pPr>
            <a:endParaRPr lang="en-US" dirty="0"/>
          </a:p>
        </p:txBody>
      </p:sp>
      <p:pic>
        <p:nvPicPr>
          <p:cNvPr id="2" name="Picture 1">
            <a:extLst>
              <a:ext uri="{FF2B5EF4-FFF2-40B4-BE49-F238E27FC236}">
                <a16:creationId xmlns:a16="http://schemas.microsoft.com/office/drawing/2014/main" id="{4CF00D0D-8F6F-4EC2-9815-FE6BDA1EBA31}"/>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51E09986-6A98-498B-A5E2-028614DF71CD}"/>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FA31BA75-B1D7-4959-BC9B-BD082A8D30DC}"/>
              </a:ext>
            </a:extLst>
          </p:cNvPr>
          <p:cNvSpPr/>
          <p:nvPr/>
        </p:nvSpPr>
        <p:spPr>
          <a:xfrm>
            <a:off x="228600"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Game Playing vs. Search </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3" name="Rectangle 3"/>
          <p:cNvSpPr>
            <a:spLocks noGrp="1" noChangeArrowheads="1"/>
          </p:cNvSpPr>
          <p:nvPr>
            <p:ph type="body" idx="1"/>
          </p:nvPr>
        </p:nvSpPr>
        <p:spPr>
          <a:xfrm>
            <a:off x="1066800" y="1752600"/>
            <a:ext cx="7620000" cy="4191000"/>
          </a:xfrm>
        </p:spPr>
        <p:txBody>
          <a:bodyPr>
            <a:normAutofit lnSpcReduction="10000"/>
          </a:bodyPr>
          <a:lstStyle/>
          <a:p>
            <a:pPr marL="533400" indent="-533400"/>
            <a:r>
              <a:rPr lang="en-US" dirty="0"/>
              <a:t>Formal definition of a game: </a:t>
            </a:r>
          </a:p>
          <a:p>
            <a:pPr marL="914400" lvl="1" indent="-457200"/>
            <a:r>
              <a:rPr lang="en-US" dirty="0"/>
              <a:t>Initial state</a:t>
            </a:r>
          </a:p>
          <a:p>
            <a:pPr marL="914400" lvl="1" indent="-457200"/>
            <a:r>
              <a:rPr lang="en-US" dirty="0"/>
              <a:t>Successor function: returns list of </a:t>
            </a:r>
            <a:r>
              <a:rPr lang="en-US" i="1" dirty="0"/>
              <a:t>(move, state)</a:t>
            </a:r>
            <a:r>
              <a:rPr lang="en-US" dirty="0"/>
              <a:t> pairs</a:t>
            </a:r>
          </a:p>
          <a:p>
            <a:pPr marL="914400" lvl="1" indent="-457200"/>
            <a:r>
              <a:rPr lang="en-US" dirty="0"/>
              <a:t>Terminal test: determines when game over</a:t>
            </a:r>
          </a:p>
          <a:p>
            <a:pPr marL="1295400" lvl="2" indent="-381000">
              <a:buFontTx/>
              <a:buNone/>
            </a:pPr>
            <a:r>
              <a:rPr lang="en-US" sz="2000" dirty="0"/>
              <a:t>Terminal states: states where game ends</a:t>
            </a:r>
          </a:p>
          <a:p>
            <a:pPr marL="914400" lvl="1" indent="-457200"/>
            <a:r>
              <a:rPr lang="en-US" dirty="0"/>
              <a:t>Utility function (objective function or payoff function): gives numeric value for </a:t>
            </a:r>
            <a:r>
              <a:rPr lang="en-US" dirty="0">
                <a:solidFill>
                  <a:schemeClr val="accent2"/>
                </a:solidFill>
              </a:rPr>
              <a:t>terminal states</a:t>
            </a:r>
          </a:p>
          <a:p>
            <a:pPr marL="914400" lvl="1" indent="-457200"/>
            <a:endParaRPr lang="en-US" dirty="0"/>
          </a:p>
        </p:txBody>
      </p:sp>
      <p:sp>
        <p:nvSpPr>
          <p:cNvPr id="1536004" name="Text Box 4"/>
          <p:cNvSpPr txBox="1">
            <a:spLocks noChangeArrowheads="1"/>
          </p:cNvSpPr>
          <p:nvPr/>
        </p:nvSpPr>
        <p:spPr bwMode="auto">
          <a:xfrm>
            <a:off x="1627188" y="5638800"/>
            <a:ext cx="5973762" cy="701675"/>
          </a:xfrm>
          <a:prstGeom prst="rect">
            <a:avLst/>
          </a:prstGeom>
          <a:noFill/>
          <a:ln w="9525">
            <a:noFill/>
            <a:miter lim="800000"/>
            <a:headEnd/>
            <a:tailEnd/>
          </a:ln>
          <a:effectLst/>
        </p:spPr>
        <p:txBody>
          <a:bodyPr wrap="none">
            <a:spAutoFit/>
          </a:bodyPr>
          <a:lstStyle/>
          <a:p>
            <a:pPr algn="ctr"/>
            <a:r>
              <a:rPr lang="en-US" sz="2000"/>
              <a:t>We will consider games with 2 players (</a:t>
            </a:r>
            <a:r>
              <a:rPr lang="en-US" sz="2000" b="1">
                <a:solidFill>
                  <a:srgbClr val="FF0000"/>
                </a:solidFill>
              </a:rPr>
              <a:t>Max and Min</a:t>
            </a:r>
            <a:r>
              <a:rPr lang="en-US" sz="2000"/>
              <a:t>); </a:t>
            </a:r>
          </a:p>
          <a:p>
            <a:pPr algn="ctr"/>
            <a:r>
              <a:rPr lang="en-US" sz="2000" b="1">
                <a:solidFill>
                  <a:srgbClr val="FF0000"/>
                </a:solidFill>
              </a:rPr>
              <a:t>Max moves first. </a:t>
            </a:r>
          </a:p>
        </p:txBody>
      </p:sp>
      <p:pic>
        <p:nvPicPr>
          <p:cNvPr id="2" name="Picture 1">
            <a:extLst>
              <a:ext uri="{FF2B5EF4-FFF2-40B4-BE49-F238E27FC236}">
                <a16:creationId xmlns:a16="http://schemas.microsoft.com/office/drawing/2014/main" id="{55C30E9F-A763-4292-AF9F-FE83D5D093D7}"/>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02B55620-F948-4501-A05B-1195C901B7A5}"/>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3E3AB163-AC9E-45F7-9E82-7F91D23B388D}"/>
              </a:ext>
            </a:extLst>
          </p:cNvPr>
          <p:cNvSpPr/>
          <p:nvPr/>
        </p:nvSpPr>
        <p:spPr>
          <a:xfrm>
            <a:off x="228600"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Game Playing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743825" y="52741"/>
            <a:ext cx="1276350" cy="1247775"/>
          </a:xfrm>
          <a:prstGeom prst="rect">
            <a:avLst/>
          </a:prstGeom>
        </p:spPr>
      </p:pic>
      <p:sp>
        <p:nvSpPr>
          <p:cNvPr id="8" name="Rounded Rectangle 7"/>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Blind Search : Iterative Deepening DFS (ID-DFS)</a:t>
            </a:r>
          </a:p>
        </p:txBody>
      </p:sp>
      <p:pic>
        <p:nvPicPr>
          <p:cNvPr id="8194" name="Picture 2" descr="iddfs3">
            <a:extLst>
              <a:ext uri="{FF2B5EF4-FFF2-40B4-BE49-F238E27FC236}">
                <a16:creationId xmlns:a16="http://schemas.microsoft.com/office/drawing/2014/main" id="{5ED81079-16A0-4039-8333-A4B57FE67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13" y="1524000"/>
            <a:ext cx="7731574"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4195" name="Picture 3" descr="tictactoe"/>
          <p:cNvPicPr>
            <a:picLocks noGrp="1" noChangeAspect="1" noChangeArrowheads="1"/>
          </p:cNvPicPr>
          <p:nvPr>
            <p:ph idx="1"/>
          </p:nvPr>
        </p:nvPicPr>
        <p:blipFill>
          <a:blip r:embed="rId3"/>
          <a:srcRect/>
          <a:stretch>
            <a:fillRect/>
          </a:stretch>
        </p:blipFill>
        <p:spPr>
          <a:xfrm>
            <a:off x="2514600" y="1905000"/>
            <a:ext cx="6165850" cy="4389438"/>
          </a:xfrm>
          <a:noFill/>
          <a:ln/>
        </p:spPr>
      </p:pic>
      <p:sp>
        <p:nvSpPr>
          <p:cNvPr id="1544197" name="Text Box 5"/>
          <p:cNvSpPr txBox="1">
            <a:spLocks noChangeArrowheads="1"/>
          </p:cNvSpPr>
          <p:nvPr/>
        </p:nvSpPr>
        <p:spPr bwMode="auto">
          <a:xfrm>
            <a:off x="212725" y="5222875"/>
            <a:ext cx="1570038" cy="1187450"/>
          </a:xfrm>
          <a:prstGeom prst="rect">
            <a:avLst/>
          </a:prstGeom>
          <a:noFill/>
          <a:ln w="9525">
            <a:noFill/>
            <a:miter lim="800000"/>
            <a:headEnd/>
            <a:tailEnd/>
          </a:ln>
          <a:effectLst/>
        </p:spPr>
        <p:txBody>
          <a:bodyPr wrap="none">
            <a:spAutoFit/>
          </a:bodyPr>
          <a:lstStyle/>
          <a:p>
            <a:r>
              <a:rPr lang="en-US">
                <a:solidFill>
                  <a:srgbClr val="FF0000"/>
                </a:solidFill>
              </a:rPr>
              <a:t>Tree from</a:t>
            </a:r>
          </a:p>
          <a:p>
            <a:r>
              <a:rPr lang="en-US">
                <a:solidFill>
                  <a:srgbClr val="FF0000"/>
                </a:solidFill>
              </a:rPr>
              <a:t>Max’s </a:t>
            </a:r>
          </a:p>
          <a:p>
            <a:r>
              <a:rPr lang="en-US">
                <a:solidFill>
                  <a:srgbClr val="FF0000"/>
                </a:solidFill>
              </a:rPr>
              <a:t>perspective</a:t>
            </a:r>
          </a:p>
        </p:txBody>
      </p:sp>
      <p:pic>
        <p:nvPicPr>
          <p:cNvPr id="2" name="Picture 1">
            <a:extLst>
              <a:ext uri="{FF2B5EF4-FFF2-40B4-BE49-F238E27FC236}">
                <a16:creationId xmlns:a16="http://schemas.microsoft.com/office/drawing/2014/main" id="{3B9B13FF-C61D-4CCC-8C8D-121F0170F8DE}"/>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77B838F8-A5FD-436E-97BF-4A760A4D110E}"/>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F07A8A49-C408-4F7F-B9F5-88E991FC127B}"/>
              </a:ext>
            </a:extLst>
          </p:cNvPr>
          <p:cNvSpPr/>
          <p:nvPr/>
        </p:nvSpPr>
        <p:spPr>
          <a:xfrm>
            <a:off x="200089" y="152400"/>
            <a:ext cx="7308100" cy="93998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Game Tree Example:</a:t>
            </a:r>
            <a:br>
              <a:rPr lang="en-US" sz="3200" b="1" dirty="0">
                <a:solidFill>
                  <a:schemeClr val="bg1"/>
                </a:solidFill>
              </a:rPr>
            </a:br>
            <a:r>
              <a:rPr lang="en-US" sz="3200" b="1" dirty="0">
                <a:solidFill>
                  <a:schemeClr val="bg1"/>
                </a:solidFill>
              </a:rPr>
              <a:t>Tic-Tac-Toe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4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19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43" name="Rectangle 3"/>
          <p:cNvSpPr>
            <a:spLocks noGrp="1" noChangeArrowheads="1"/>
          </p:cNvSpPr>
          <p:nvPr>
            <p:ph type="body" idx="1"/>
          </p:nvPr>
        </p:nvSpPr>
        <p:spPr/>
        <p:txBody>
          <a:bodyPr/>
          <a:lstStyle/>
          <a:p>
            <a:r>
              <a:rPr lang="en-US" dirty="0"/>
              <a:t>Minimax algorithm</a:t>
            </a:r>
          </a:p>
          <a:p>
            <a:pPr lvl="1"/>
            <a:r>
              <a:rPr lang="en-US" dirty="0"/>
              <a:t>Perfect play for deterministic, 2-player game</a:t>
            </a:r>
          </a:p>
          <a:p>
            <a:pPr lvl="1"/>
            <a:r>
              <a:rPr lang="en-US" dirty="0"/>
              <a:t>Max  tries to maximize its score  </a:t>
            </a:r>
          </a:p>
          <a:p>
            <a:pPr lvl="1"/>
            <a:r>
              <a:rPr lang="en-US" dirty="0"/>
              <a:t>Min  tries to minimize Max’s score (Min)</a:t>
            </a:r>
          </a:p>
          <a:p>
            <a:pPr lvl="1"/>
            <a:r>
              <a:rPr lang="en-US" dirty="0"/>
              <a:t>Goal: move to position of highest </a:t>
            </a:r>
            <a:r>
              <a:rPr lang="en-US" dirty="0">
                <a:solidFill>
                  <a:srgbClr val="FF0000"/>
                </a:solidFill>
              </a:rPr>
              <a:t>minimax value </a:t>
            </a:r>
          </a:p>
          <a:p>
            <a:pPr lvl="1">
              <a:buFontTx/>
              <a:buNone/>
            </a:pPr>
            <a:r>
              <a:rPr lang="en-US" dirty="0"/>
              <a:t>	</a:t>
            </a:r>
            <a:r>
              <a:rPr lang="en-US" dirty="0">
                <a:sym typeface="Wingdings" pitchFamily="2" charset="2"/>
              </a:rPr>
              <a:t> </a:t>
            </a:r>
            <a:r>
              <a:rPr lang="en-US" dirty="0"/>
              <a:t>Identify best achievable payoff against best play</a:t>
            </a:r>
          </a:p>
        </p:txBody>
      </p:sp>
      <p:pic>
        <p:nvPicPr>
          <p:cNvPr id="2" name="Picture 1">
            <a:extLst>
              <a:ext uri="{FF2B5EF4-FFF2-40B4-BE49-F238E27FC236}">
                <a16:creationId xmlns:a16="http://schemas.microsoft.com/office/drawing/2014/main" id="{F1FAFEF8-94AE-47D0-8B19-23281458B1D0}"/>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ED5F8CC8-ACC4-4E84-A05E-ABFD14F7CDCF}"/>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1850E610-A08C-4C28-ACC1-B2BB60C859F7}"/>
              </a:ext>
            </a:extLst>
          </p:cNvPr>
          <p:cNvSpPr/>
          <p:nvPr/>
        </p:nvSpPr>
        <p:spPr>
          <a:xfrm>
            <a:off x="228600"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Minimax Algorithm</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0339" name="Picture 3" descr="minimax"/>
          <p:cNvPicPr>
            <a:picLocks noGrp="1" noChangeAspect="1" noChangeArrowheads="1"/>
          </p:cNvPicPr>
          <p:nvPr>
            <p:ph idx="1"/>
          </p:nvPr>
        </p:nvPicPr>
        <p:blipFill>
          <a:blip r:embed="rId3"/>
          <a:srcRect/>
          <a:stretch>
            <a:fillRect/>
          </a:stretch>
        </p:blipFill>
        <p:spPr>
          <a:xfrm>
            <a:off x="1371600" y="1828800"/>
            <a:ext cx="7162800" cy="4495800"/>
          </a:xfrm>
          <a:noFill/>
          <a:ln/>
        </p:spPr>
      </p:pic>
      <p:grpSp>
        <p:nvGrpSpPr>
          <p:cNvPr id="2" name="Group 6"/>
          <p:cNvGrpSpPr>
            <a:grpSpLocks/>
          </p:cNvGrpSpPr>
          <p:nvPr/>
        </p:nvGrpSpPr>
        <p:grpSpPr bwMode="auto">
          <a:xfrm>
            <a:off x="457200" y="5638800"/>
            <a:ext cx="1600200" cy="519113"/>
            <a:chOff x="288" y="3552"/>
            <a:chExt cx="1008" cy="327"/>
          </a:xfrm>
        </p:grpSpPr>
        <p:sp>
          <p:nvSpPr>
            <p:cNvPr id="1550340" name="Rectangle 4"/>
            <p:cNvSpPr>
              <a:spLocks noChangeArrowheads="1"/>
            </p:cNvSpPr>
            <p:nvPr/>
          </p:nvSpPr>
          <p:spPr bwMode="auto">
            <a:xfrm>
              <a:off x="768" y="3552"/>
              <a:ext cx="528" cy="288"/>
            </a:xfrm>
            <a:prstGeom prst="rect">
              <a:avLst/>
            </a:prstGeom>
            <a:solidFill>
              <a:schemeClr val="bg1"/>
            </a:solidFill>
            <a:ln w="9525">
              <a:noFill/>
              <a:miter lim="800000"/>
              <a:headEnd/>
              <a:tailEnd/>
            </a:ln>
            <a:effectLst/>
          </p:spPr>
          <p:txBody>
            <a:bodyPr wrap="none" anchor="ctr"/>
            <a:lstStyle/>
            <a:p>
              <a:endParaRPr lang="en-US"/>
            </a:p>
          </p:txBody>
        </p:sp>
        <p:sp>
          <p:nvSpPr>
            <p:cNvPr id="1550341" name="Text Box 5"/>
            <p:cNvSpPr txBox="1">
              <a:spLocks noChangeArrowheads="1"/>
            </p:cNvSpPr>
            <p:nvPr/>
          </p:nvSpPr>
          <p:spPr bwMode="auto">
            <a:xfrm>
              <a:off x="288" y="3648"/>
              <a:ext cx="1004" cy="231"/>
            </a:xfrm>
            <a:prstGeom prst="rect">
              <a:avLst/>
            </a:prstGeom>
            <a:noFill/>
            <a:ln w="9525">
              <a:noFill/>
              <a:miter lim="800000"/>
              <a:headEnd/>
              <a:tailEnd/>
            </a:ln>
            <a:effectLst/>
          </p:spPr>
          <p:txBody>
            <a:bodyPr wrap="none">
              <a:spAutoFit/>
            </a:bodyPr>
            <a:lstStyle/>
            <a:p>
              <a:r>
                <a:rPr lang="en-US" sz="1800">
                  <a:solidFill>
                    <a:schemeClr val="accent2"/>
                  </a:solidFill>
                </a:rPr>
                <a:t>Payoff for Max</a:t>
              </a:r>
            </a:p>
          </p:txBody>
        </p:sp>
      </p:grpSp>
      <p:pic>
        <p:nvPicPr>
          <p:cNvPr id="3" name="Picture 2">
            <a:extLst>
              <a:ext uri="{FF2B5EF4-FFF2-40B4-BE49-F238E27FC236}">
                <a16:creationId xmlns:a16="http://schemas.microsoft.com/office/drawing/2014/main" id="{92F87FE9-8024-4C9B-951D-350CFF4B517D}"/>
              </a:ext>
            </a:extLst>
          </p:cNvPr>
          <p:cNvPicPr>
            <a:picLocks noChangeAspect="1"/>
          </p:cNvPicPr>
          <p:nvPr/>
        </p:nvPicPr>
        <p:blipFill>
          <a:blip r:embed="rId4"/>
          <a:stretch>
            <a:fillRect/>
          </a:stretch>
        </p:blipFill>
        <p:spPr>
          <a:xfrm>
            <a:off x="7838080" y="25021"/>
            <a:ext cx="1276350" cy="1247775"/>
          </a:xfrm>
          <a:prstGeom prst="rect">
            <a:avLst/>
          </a:prstGeom>
        </p:spPr>
      </p:pic>
      <p:sp>
        <p:nvSpPr>
          <p:cNvPr id="4" name="Rectangle 3">
            <a:extLst>
              <a:ext uri="{FF2B5EF4-FFF2-40B4-BE49-F238E27FC236}">
                <a16:creationId xmlns:a16="http://schemas.microsoft.com/office/drawing/2014/main" id="{C67D5F11-DF88-460E-80C6-047EE1556A4E}"/>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CE372138-0CAB-4B49-9B49-A5F1FDC1FF3B}"/>
              </a:ext>
            </a:extLst>
          </p:cNvPr>
          <p:cNvSpPr/>
          <p:nvPr/>
        </p:nvSpPr>
        <p:spPr>
          <a:xfrm>
            <a:off x="304800"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Minimax Algorithm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ChangeArrowheads="1"/>
          </p:cNvSpPr>
          <p:nvPr/>
        </p:nvSpPr>
        <p:spPr bwMode="auto">
          <a:xfrm>
            <a:off x="762000" y="381000"/>
            <a:ext cx="7772400" cy="533400"/>
          </a:xfrm>
          <a:prstGeom prst="rect">
            <a:avLst/>
          </a:prstGeom>
          <a:noFill/>
          <a:ln w="9525">
            <a:noFill/>
            <a:miter lim="800000"/>
            <a:headEnd/>
            <a:tailEnd/>
          </a:ln>
          <a:effectLst/>
        </p:spPr>
        <p:txBody>
          <a:bodyPr anchor="ctr"/>
          <a:lstStyle/>
          <a:p>
            <a:pPr algn="ctr"/>
            <a:endParaRPr lang="en-US" sz="3600" dirty="0">
              <a:solidFill>
                <a:schemeClr val="tx2"/>
              </a:solidFill>
            </a:endParaRPr>
          </a:p>
        </p:txBody>
      </p:sp>
      <p:sp>
        <p:nvSpPr>
          <p:cNvPr id="40963" name="Rectangle 1027"/>
          <p:cNvSpPr>
            <a:spLocks noChangeArrowheads="1"/>
          </p:cNvSpPr>
          <p:nvPr/>
        </p:nvSpPr>
        <p:spPr bwMode="auto">
          <a:xfrm>
            <a:off x="412250" y="1440699"/>
            <a:ext cx="7924800" cy="5257800"/>
          </a:xfrm>
          <a:prstGeom prst="rect">
            <a:avLst/>
          </a:prstGeom>
          <a:noFill/>
          <a:ln w="9525">
            <a:noFill/>
            <a:miter lim="800000"/>
            <a:headEnd/>
            <a:tailEnd/>
          </a:ln>
          <a:effectLst/>
        </p:spPr>
        <p:txBody>
          <a:bodyPr/>
          <a:lstStyle/>
          <a:p>
            <a:pPr marL="342900" indent="-342900">
              <a:spcBef>
                <a:spcPct val="20000"/>
              </a:spcBef>
              <a:buFontTx/>
              <a:buChar char="•"/>
            </a:pPr>
            <a:r>
              <a:rPr lang="en-US" sz="2300" dirty="0"/>
              <a:t>Goal of game tree search: to determine </a:t>
            </a:r>
            <a:r>
              <a:rPr lang="en-US" sz="2300" b="1" dirty="0"/>
              <a:t>one move</a:t>
            </a:r>
            <a:r>
              <a:rPr lang="en-US" sz="2300" dirty="0"/>
              <a:t> for Max player that </a:t>
            </a:r>
            <a:r>
              <a:rPr lang="en-US" sz="2300" b="1" dirty="0"/>
              <a:t>maximizes</a:t>
            </a:r>
            <a:r>
              <a:rPr lang="en-US" sz="2300" dirty="0"/>
              <a:t> the </a:t>
            </a:r>
            <a:r>
              <a:rPr lang="en-US" sz="2300" b="1" dirty="0"/>
              <a:t>guaranteed payoff</a:t>
            </a:r>
            <a:r>
              <a:rPr lang="en-US" sz="2300" dirty="0"/>
              <a:t> for a given game tree for MAX </a:t>
            </a:r>
          </a:p>
          <a:p>
            <a:pPr marL="742950" lvl="1" indent="-285750">
              <a:spcBef>
                <a:spcPct val="20000"/>
              </a:spcBef>
            </a:pPr>
            <a:r>
              <a:rPr lang="en-US" sz="2300" dirty="0"/>
              <a:t>Regardless of the moves the MIN will take</a:t>
            </a:r>
          </a:p>
          <a:p>
            <a:pPr marL="342900" indent="-342900">
              <a:spcBef>
                <a:spcPct val="20000"/>
              </a:spcBef>
              <a:buFontTx/>
              <a:buChar char="•"/>
            </a:pPr>
            <a:r>
              <a:rPr lang="en-US" sz="2300" dirty="0"/>
              <a:t>The value of each node (Max and MIN) is determined by (back up from) the values of its children</a:t>
            </a:r>
          </a:p>
          <a:p>
            <a:pPr marL="342900" indent="-342900">
              <a:spcBef>
                <a:spcPct val="20000"/>
              </a:spcBef>
              <a:buFontTx/>
              <a:buChar char="•"/>
            </a:pPr>
            <a:r>
              <a:rPr lang="en-US" sz="2300" dirty="0"/>
              <a:t>MAX plays the worst case scenario: </a:t>
            </a:r>
          </a:p>
          <a:p>
            <a:pPr marL="742950" lvl="1" indent="-285750">
              <a:spcBef>
                <a:spcPct val="20000"/>
              </a:spcBef>
            </a:pPr>
            <a:r>
              <a:rPr lang="en-US" sz="2300" dirty="0"/>
              <a:t>Always assume MIN to take moves to maximize his pay-off (i.e., to minimize the pay-off of MAX)</a:t>
            </a:r>
          </a:p>
          <a:p>
            <a:pPr marL="342900" indent="-342900">
              <a:spcBef>
                <a:spcPct val="20000"/>
              </a:spcBef>
              <a:buFontTx/>
              <a:buChar char="•"/>
            </a:pPr>
            <a:r>
              <a:rPr lang="en-US" sz="2300" dirty="0"/>
              <a:t>For a MAX node, the backed up value is the </a:t>
            </a:r>
            <a:r>
              <a:rPr lang="en-US" sz="2300" b="1" dirty="0"/>
              <a:t>maximum</a:t>
            </a:r>
            <a:r>
              <a:rPr lang="en-US" sz="2300" dirty="0"/>
              <a:t> of the values associated with its children</a:t>
            </a:r>
          </a:p>
          <a:p>
            <a:pPr marL="342900" indent="-342900">
              <a:spcBef>
                <a:spcPct val="20000"/>
              </a:spcBef>
              <a:buFontTx/>
              <a:buChar char="•"/>
            </a:pPr>
            <a:r>
              <a:rPr lang="en-US" sz="2300" dirty="0"/>
              <a:t>For a MIN node, the backed up value is the </a:t>
            </a:r>
            <a:r>
              <a:rPr lang="en-US" sz="2300" b="1" dirty="0"/>
              <a:t>minimum</a:t>
            </a:r>
            <a:r>
              <a:rPr lang="en-US" sz="2300" dirty="0"/>
              <a:t> of the values associated with its children</a:t>
            </a:r>
          </a:p>
        </p:txBody>
      </p:sp>
      <p:pic>
        <p:nvPicPr>
          <p:cNvPr id="2" name="Picture 1">
            <a:extLst>
              <a:ext uri="{FF2B5EF4-FFF2-40B4-BE49-F238E27FC236}">
                <a16:creationId xmlns:a16="http://schemas.microsoft.com/office/drawing/2014/main" id="{2AD9C788-0C98-4790-B806-40A648705536}"/>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24D12B46-9E84-4769-A061-9B82F6FC916D}"/>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566E0019-66D2-4099-B56E-62C9F5906823}"/>
              </a:ext>
            </a:extLst>
          </p:cNvPr>
          <p:cNvSpPr/>
          <p:nvPr/>
        </p:nvSpPr>
        <p:spPr>
          <a:xfrm>
            <a:off x="228600" y="245967"/>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Minimax Rule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26"/>
          <p:cNvSpPr>
            <a:spLocks noChangeArrowheads="1"/>
          </p:cNvSpPr>
          <p:nvPr/>
        </p:nvSpPr>
        <p:spPr bwMode="auto">
          <a:xfrm>
            <a:off x="762000" y="457200"/>
            <a:ext cx="7772400" cy="762000"/>
          </a:xfrm>
          <a:prstGeom prst="rect">
            <a:avLst/>
          </a:prstGeom>
          <a:noFill/>
          <a:ln w="9525">
            <a:noFill/>
            <a:miter lim="800000"/>
            <a:headEnd/>
            <a:tailEnd/>
          </a:ln>
          <a:effectLst/>
        </p:spPr>
        <p:txBody>
          <a:bodyPr anchor="ctr"/>
          <a:lstStyle/>
          <a:p>
            <a:pPr algn="ctr"/>
            <a:endParaRPr lang="en-US" sz="3600" dirty="0">
              <a:solidFill>
                <a:schemeClr val="tx2"/>
              </a:solidFill>
            </a:endParaRPr>
          </a:p>
        </p:txBody>
      </p:sp>
      <p:sp>
        <p:nvSpPr>
          <p:cNvPr id="41987" name="Rectangle 1027"/>
          <p:cNvSpPr>
            <a:spLocks noChangeArrowheads="1"/>
          </p:cNvSpPr>
          <p:nvPr/>
        </p:nvSpPr>
        <p:spPr bwMode="auto">
          <a:xfrm>
            <a:off x="304800" y="1752600"/>
            <a:ext cx="7924800" cy="4343400"/>
          </a:xfrm>
          <a:prstGeom prst="rect">
            <a:avLst/>
          </a:prstGeom>
          <a:noFill/>
          <a:ln w="9525">
            <a:noFill/>
            <a:miter lim="800000"/>
            <a:headEnd/>
            <a:tailEnd/>
          </a:ln>
          <a:effectLst/>
        </p:spPr>
        <p:txBody>
          <a:bodyPr/>
          <a:lstStyle/>
          <a:p>
            <a:pPr marL="342900" indent="-342900">
              <a:spcBef>
                <a:spcPct val="20000"/>
              </a:spcBef>
              <a:buFont typeface="+mj-lt"/>
              <a:buAutoNum type="arabicPeriod"/>
            </a:pPr>
            <a:r>
              <a:rPr lang="en-US" sz="2000" dirty="0"/>
              <a:t>Create start node as a MAX node with current board configuration </a:t>
            </a:r>
          </a:p>
          <a:p>
            <a:pPr marL="342900" indent="-342900">
              <a:spcBef>
                <a:spcPct val="20000"/>
              </a:spcBef>
              <a:buFont typeface="+mj-lt"/>
              <a:buAutoNum type="arabicPeriod"/>
            </a:pPr>
            <a:r>
              <a:rPr lang="en-US" sz="2000" dirty="0"/>
              <a:t>Expand nodes down to some depth (i.e., ply) of lookahead in the game.</a:t>
            </a:r>
          </a:p>
          <a:p>
            <a:pPr marL="342900" indent="-342900">
              <a:spcBef>
                <a:spcPct val="20000"/>
              </a:spcBef>
              <a:buFont typeface="+mj-lt"/>
              <a:buAutoNum type="arabicPeriod"/>
            </a:pPr>
            <a:r>
              <a:rPr lang="en-US" sz="2000" dirty="0"/>
              <a:t>Apply the evaluation function at each of the leaf nodes </a:t>
            </a:r>
          </a:p>
          <a:p>
            <a:pPr marL="342900" indent="-342900">
              <a:spcBef>
                <a:spcPct val="20000"/>
              </a:spcBef>
              <a:buFont typeface="+mj-lt"/>
              <a:buAutoNum type="arabicPeriod"/>
            </a:pPr>
            <a:r>
              <a:rPr lang="en-US" sz="2000" dirty="0"/>
              <a:t>Obtain the “back up" values for each of the non-leaf nodes from its children by Minimax rule until a value is computed for the root node. </a:t>
            </a:r>
          </a:p>
          <a:p>
            <a:pPr marL="342900" indent="-342900">
              <a:spcBef>
                <a:spcPct val="20000"/>
              </a:spcBef>
              <a:buFont typeface="+mj-lt"/>
              <a:buAutoNum type="arabicPeriod"/>
            </a:pPr>
            <a:r>
              <a:rPr lang="en-US" sz="2000" dirty="0"/>
              <a:t>Pick the operator associated with the child node whose backed up value determined the value at the root as the move for MAX</a:t>
            </a:r>
          </a:p>
        </p:txBody>
      </p:sp>
      <p:pic>
        <p:nvPicPr>
          <p:cNvPr id="2" name="Picture 1">
            <a:extLst>
              <a:ext uri="{FF2B5EF4-FFF2-40B4-BE49-F238E27FC236}">
                <a16:creationId xmlns:a16="http://schemas.microsoft.com/office/drawing/2014/main" id="{AEE9BF23-9EF2-47CB-AD31-4F9885B0D99D}"/>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074F3E6F-4479-4795-A983-5C6A90E222E2}"/>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EE88A8AB-B29A-4792-AD12-CE49B16D8969}"/>
              </a:ext>
            </a:extLst>
          </p:cNvPr>
          <p:cNvSpPr/>
          <p:nvPr/>
        </p:nvSpPr>
        <p:spPr>
          <a:xfrm>
            <a:off x="203413"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Minimax procedure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p:cNvSpPr>
            <a:spLocks noChangeArrowheads="1"/>
          </p:cNvSpPr>
          <p:nvPr/>
        </p:nvSpPr>
        <p:spPr bwMode="auto">
          <a:xfrm>
            <a:off x="609600" y="152400"/>
            <a:ext cx="7772400" cy="1143000"/>
          </a:xfrm>
          <a:prstGeom prst="rect">
            <a:avLst/>
          </a:prstGeom>
          <a:noFill/>
          <a:ln w="9525">
            <a:noFill/>
            <a:miter lim="800000"/>
            <a:headEnd/>
            <a:tailEnd/>
          </a:ln>
          <a:effectLst/>
        </p:spPr>
        <p:txBody>
          <a:bodyPr anchor="ctr"/>
          <a:lstStyle/>
          <a:p>
            <a:pPr algn="ctr"/>
            <a:endParaRPr lang="en-US" sz="4400" dirty="0">
              <a:solidFill>
                <a:schemeClr val="tx2"/>
              </a:solidFill>
            </a:endParaRPr>
          </a:p>
        </p:txBody>
      </p:sp>
      <p:grpSp>
        <p:nvGrpSpPr>
          <p:cNvPr id="2" name="Group 1027"/>
          <p:cNvGrpSpPr>
            <a:grpSpLocks/>
          </p:cNvGrpSpPr>
          <p:nvPr/>
        </p:nvGrpSpPr>
        <p:grpSpPr bwMode="auto">
          <a:xfrm>
            <a:off x="457200" y="1600200"/>
            <a:ext cx="2316163" cy="2000250"/>
            <a:chOff x="288" y="1632"/>
            <a:chExt cx="1459" cy="1260"/>
          </a:xfrm>
        </p:grpSpPr>
        <p:sp>
          <p:nvSpPr>
            <p:cNvPr id="43012" name="Line 1028"/>
            <p:cNvSpPr>
              <a:spLocks noChangeAspect="1" noChangeShapeType="1"/>
            </p:cNvSpPr>
            <p:nvPr/>
          </p:nvSpPr>
          <p:spPr bwMode="auto">
            <a:xfrm flipV="1">
              <a:off x="600" y="1701"/>
              <a:ext cx="312" cy="417"/>
            </a:xfrm>
            <a:prstGeom prst="line">
              <a:avLst/>
            </a:prstGeom>
            <a:noFill/>
            <a:ln w="57150">
              <a:solidFill>
                <a:schemeClr val="tx1"/>
              </a:solidFill>
              <a:round/>
              <a:headEnd/>
              <a:tailEnd/>
            </a:ln>
            <a:effectLst/>
          </p:spPr>
          <p:txBody>
            <a:bodyPr wrap="none" anchor="ctr"/>
            <a:lstStyle/>
            <a:p>
              <a:endParaRPr lang="en-US"/>
            </a:p>
          </p:txBody>
        </p:sp>
        <p:sp>
          <p:nvSpPr>
            <p:cNvPr id="43013" name="Line 1029"/>
            <p:cNvSpPr>
              <a:spLocks noChangeAspect="1" noChangeShapeType="1"/>
            </p:cNvSpPr>
            <p:nvPr/>
          </p:nvSpPr>
          <p:spPr bwMode="auto">
            <a:xfrm flipH="1" flipV="1">
              <a:off x="912" y="1701"/>
              <a:ext cx="346" cy="347"/>
            </a:xfrm>
            <a:prstGeom prst="line">
              <a:avLst/>
            </a:prstGeom>
            <a:noFill/>
            <a:ln w="57150">
              <a:solidFill>
                <a:schemeClr val="tx1"/>
              </a:solidFill>
              <a:round/>
              <a:headEnd/>
              <a:tailEnd/>
            </a:ln>
            <a:effectLst/>
          </p:spPr>
          <p:txBody>
            <a:bodyPr wrap="none" anchor="ctr"/>
            <a:lstStyle/>
            <a:p>
              <a:endParaRPr lang="en-US"/>
            </a:p>
          </p:txBody>
        </p:sp>
        <p:sp>
          <p:nvSpPr>
            <p:cNvPr id="43014" name="Oval 1030"/>
            <p:cNvSpPr>
              <a:spLocks noChangeAspect="1" noChangeArrowheads="1"/>
            </p:cNvSpPr>
            <p:nvPr/>
          </p:nvSpPr>
          <p:spPr bwMode="auto">
            <a:xfrm>
              <a:off x="808" y="1632"/>
              <a:ext cx="173" cy="173"/>
            </a:xfrm>
            <a:prstGeom prst="ellipse">
              <a:avLst/>
            </a:prstGeom>
            <a:solidFill>
              <a:schemeClr val="folHlink"/>
            </a:solidFill>
            <a:ln w="28575">
              <a:noFill/>
              <a:round/>
              <a:headEnd/>
              <a:tailEnd/>
            </a:ln>
            <a:effectLst/>
          </p:spPr>
          <p:txBody>
            <a:bodyPr wrap="none" anchor="ctr"/>
            <a:lstStyle/>
            <a:p>
              <a:endParaRPr lang="en-US"/>
            </a:p>
          </p:txBody>
        </p:sp>
        <p:sp>
          <p:nvSpPr>
            <p:cNvPr id="43015" name="Line 1031"/>
            <p:cNvSpPr>
              <a:spLocks noChangeAspect="1" noChangeShapeType="1"/>
            </p:cNvSpPr>
            <p:nvPr/>
          </p:nvSpPr>
          <p:spPr bwMode="auto">
            <a:xfrm flipH="1">
              <a:off x="392" y="2118"/>
              <a:ext cx="173" cy="381"/>
            </a:xfrm>
            <a:prstGeom prst="line">
              <a:avLst/>
            </a:prstGeom>
            <a:noFill/>
            <a:ln w="57150">
              <a:solidFill>
                <a:schemeClr val="tx1"/>
              </a:solidFill>
              <a:round/>
              <a:headEnd/>
              <a:tailEnd/>
            </a:ln>
            <a:effectLst/>
          </p:spPr>
          <p:txBody>
            <a:bodyPr wrap="none" anchor="ctr"/>
            <a:lstStyle/>
            <a:p>
              <a:endParaRPr lang="en-US"/>
            </a:p>
          </p:txBody>
        </p:sp>
        <p:sp>
          <p:nvSpPr>
            <p:cNvPr id="43016" name="Oval 1032"/>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a:effectLst/>
          </p:spPr>
          <p:txBody>
            <a:bodyPr wrap="none" anchor="ctr"/>
            <a:lstStyle/>
            <a:p>
              <a:endParaRPr lang="en-US"/>
            </a:p>
          </p:txBody>
        </p:sp>
        <p:sp>
          <p:nvSpPr>
            <p:cNvPr id="43017" name="Oval 1033"/>
            <p:cNvSpPr>
              <a:spLocks noChangeAspect="1" noChangeArrowheads="1"/>
            </p:cNvSpPr>
            <p:nvPr/>
          </p:nvSpPr>
          <p:spPr bwMode="auto">
            <a:xfrm>
              <a:off x="288" y="2430"/>
              <a:ext cx="173" cy="173"/>
            </a:xfrm>
            <a:prstGeom prst="ellipse">
              <a:avLst/>
            </a:prstGeom>
            <a:solidFill>
              <a:schemeClr val="folHlink"/>
            </a:solidFill>
            <a:ln w="28575">
              <a:noFill/>
              <a:round/>
              <a:headEnd/>
              <a:tailEnd/>
            </a:ln>
            <a:effectLst/>
          </p:spPr>
          <p:txBody>
            <a:bodyPr wrap="none" anchor="ctr"/>
            <a:lstStyle/>
            <a:p>
              <a:endParaRPr lang="en-US"/>
            </a:p>
          </p:txBody>
        </p:sp>
        <p:sp>
          <p:nvSpPr>
            <p:cNvPr id="43018" name="Line 1034"/>
            <p:cNvSpPr>
              <a:spLocks noChangeAspect="1" noChangeShapeType="1"/>
            </p:cNvSpPr>
            <p:nvPr/>
          </p:nvSpPr>
          <p:spPr bwMode="auto">
            <a:xfrm>
              <a:off x="600" y="2118"/>
              <a:ext cx="242" cy="416"/>
            </a:xfrm>
            <a:prstGeom prst="line">
              <a:avLst/>
            </a:prstGeom>
            <a:noFill/>
            <a:ln w="57150">
              <a:solidFill>
                <a:schemeClr val="tx1"/>
              </a:solidFill>
              <a:round/>
              <a:headEnd/>
              <a:tailEnd/>
            </a:ln>
            <a:effectLst/>
          </p:spPr>
          <p:txBody>
            <a:bodyPr wrap="none" anchor="ctr"/>
            <a:lstStyle/>
            <a:p>
              <a:endParaRPr lang="en-US"/>
            </a:p>
          </p:txBody>
        </p:sp>
        <p:sp>
          <p:nvSpPr>
            <p:cNvPr id="43019" name="Oval 1035"/>
            <p:cNvSpPr>
              <a:spLocks noChangeAspect="1" noChangeArrowheads="1"/>
            </p:cNvSpPr>
            <p:nvPr/>
          </p:nvSpPr>
          <p:spPr bwMode="auto">
            <a:xfrm>
              <a:off x="738" y="2430"/>
              <a:ext cx="174" cy="173"/>
            </a:xfrm>
            <a:prstGeom prst="ellipse">
              <a:avLst/>
            </a:prstGeom>
            <a:solidFill>
              <a:schemeClr val="folHlink"/>
            </a:solidFill>
            <a:ln w="28575">
              <a:noFill/>
              <a:round/>
              <a:headEnd/>
              <a:tailEnd/>
            </a:ln>
            <a:effectLst/>
          </p:spPr>
          <p:txBody>
            <a:bodyPr wrap="none" anchor="ctr"/>
            <a:lstStyle/>
            <a:p>
              <a:endParaRPr lang="en-US"/>
            </a:p>
          </p:txBody>
        </p:sp>
        <p:grpSp>
          <p:nvGrpSpPr>
            <p:cNvPr id="3" name="Group 1036"/>
            <p:cNvGrpSpPr>
              <a:grpSpLocks noChangeAspect="1"/>
            </p:cNvGrpSpPr>
            <p:nvPr/>
          </p:nvGrpSpPr>
          <p:grpSpPr bwMode="auto">
            <a:xfrm>
              <a:off x="1050" y="2013"/>
              <a:ext cx="624" cy="590"/>
              <a:chOff x="2016" y="2016"/>
              <a:chExt cx="864" cy="816"/>
            </a:xfrm>
          </p:grpSpPr>
          <p:sp>
            <p:nvSpPr>
              <p:cNvPr id="43021" name="Line 1037"/>
              <p:cNvSpPr>
                <a:spLocks noChangeAspect="1" noChangeShapeType="1"/>
              </p:cNvSpPr>
              <p:nvPr/>
            </p:nvSpPr>
            <p:spPr bwMode="auto">
              <a:xfrm flipH="1">
                <a:off x="2160" y="2160"/>
                <a:ext cx="240" cy="528"/>
              </a:xfrm>
              <a:prstGeom prst="line">
                <a:avLst/>
              </a:prstGeom>
              <a:noFill/>
              <a:ln w="57150">
                <a:solidFill>
                  <a:schemeClr val="tx1"/>
                </a:solidFill>
                <a:round/>
                <a:headEnd/>
                <a:tailEnd/>
              </a:ln>
              <a:effectLst/>
            </p:spPr>
            <p:txBody>
              <a:bodyPr wrap="none" anchor="ctr"/>
              <a:lstStyle/>
              <a:p>
                <a:endParaRPr lang="en-US"/>
              </a:p>
            </p:txBody>
          </p:sp>
          <p:sp>
            <p:nvSpPr>
              <p:cNvPr id="43022" name="Oval 1038"/>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a:effectLst/>
            </p:spPr>
            <p:txBody>
              <a:bodyPr wrap="none" anchor="ctr"/>
              <a:lstStyle/>
              <a:p>
                <a:endParaRPr lang="en-US"/>
              </a:p>
            </p:txBody>
          </p:sp>
          <p:sp>
            <p:nvSpPr>
              <p:cNvPr id="43023" name="Oval 1039"/>
              <p:cNvSpPr>
                <a:spLocks noChangeAspect="1" noChangeArrowheads="1"/>
              </p:cNvSpPr>
              <p:nvPr/>
            </p:nvSpPr>
            <p:spPr bwMode="auto">
              <a:xfrm>
                <a:off x="2016" y="2592"/>
                <a:ext cx="240" cy="240"/>
              </a:xfrm>
              <a:prstGeom prst="ellipse">
                <a:avLst/>
              </a:prstGeom>
              <a:solidFill>
                <a:schemeClr val="folHlink"/>
              </a:solidFill>
              <a:ln w="28575">
                <a:noFill/>
                <a:round/>
                <a:headEnd/>
                <a:tailEnd/>
              </a:ln>
              <a:effectLst/>
            </p:spPr>
            <p:txBody>
              <a:bodyPr wrap="none" anchor="ctr"/>
              <a:lstStyle/>
              <a:p>
                <a:endParaRPr lang="en-US"/>
              </a:p>
            </p:txBody>
          </p:sp>
          <p:sp>
            <p:nvSpPr>
              <p:cNvPr id="43024" name="Line 1040"/>
              <p:cNvSpPr>
                <a:spLocks noChangeAspect="1" noChangeShapeType="1"/>
              </p:cNvSpPr>
              <p:nvPr/>
            </p:nvSpPr>
            <p:spPr bwMode="auto">
              <a:xfrm>
                <a:off x="2448" y="2160"/>
                <a:ext cx="336" cy="576"/>
              </a:xfrm>
              <a:prstGeom prst="line">
                <a:avLst/>
              </a:prstGeom>
              <a:noFill/>
              <a:ln w="57150">
                <a:solidFill>
                  <a:schemeClr val="tx1"/>
                </a:solidFill>
                <a:round/>
                <a:headEnd/>
                <a:tailEnd/>
              </a:ln>
              <a:effectLst/>
            </p:spPr>
            <p:txBody>
              <a:bodyPr wrap="none" anchor="ctr"/>
              <a:lstStyle/>
              <a:p>
                <a:endParaRPr lang="en-US"/>
              </a:p>
            </p:txBody>
          </p:sp>
          <p:sp>
            <p:nvSpPr>
              <p:cNvPr id="43025" name="Oval 1041"/>
              <p:cNvSpPr>
                <a:spLocks noChangeAspect="1" noChangeArrowheads="1"/>
              </p:cNvSpPr>
              <p:nvPr/>
            </p:nvSpPr>
            <p:spPr bwMode="auto">
              <a:xfrm>
                <a:off x="2640" y="2592"/>
                <a:ext cx="240" cy="240"/>
              </a:xfrm>
              <a:prstGeom prst="ellipse">
                <a:avLst/>
              </a:prstGeom>
              <a:solidFill>
                <a:schemeClr val="folHlink"/>
              </a:solidFill>
              <a:ln w="28575">
                <a:noFill/>
                <a:round/>
                <a:headEnd/>
                <a:tailEnd/>
              </a:ln>
              <a:effectLst/>
            </p:spPr>
            <p:txBody>
              <a:bodyPr wrap="none" anchor="ctr"/>
              <a:lstStyle/>
              <a:p>
                <a:endParaRPr lang="en-US"/>
              </a:p>
            </p:txBody>
          </p:sp>
        </p:grpSp>
        <p:sp>
          <p:nvSpPr>
            <p:cNvPr id="43026" name="Text Box 1042"/>
            <p:cNvSpPr txBox="1">
              <a:spLocks noChangeAspect="1" noChangeArrowheads="1"/>
            </p:cNvSpPr>
            <p:nvPr/>
          </p:nvSpPr>
          <p:spPr bwMode="auto">
            <a:xfrm>
              <a:off x="323" y="2603"/>
              <a:ext cx="212" cy="288"/>
            </a:xfrm>
            <a:prstGeom prst="rect">
              <a:avLst/>
            </a:prstGeom>
            <a:noFill/>
            <a:ln w="9525">
              <a:noFill/>
              <a:miter lim="800000"/>
              <a:headEnd/>
              <a:tailEnd/>
            </a:ln>
            <a:effectLst/>
          </p:spPr>
          <p:txBody>
            <a:bodyPr wrap="none">
              <a:spAutoFit/>
            </a:bodyPr>
            <a:lstStyle/>
            <a:p>
              <a:pPr eaLnBrk="0" hangingPunct="0"/>
              <a:r>
                <a:rPr lang="en-US" b="1"/>
                <a:t>2</a:t>
              </a:r>
            </a:p>
          </p:txBody>
        </p:sp>
        <p:sp>
          <p:nvSpPr>
            <p:cNvPr id="43027" name="Text Box 1043"/>
            <p:cNvSpPr txBox="1">
              <a:spLocks noChangeAspect="1" noChangeArrowheads="1"/>
            </p:cNvSpPr>
            <p:nvPr/>
          </p:nvSpPr>
          <p:spPr bwMode="auto">
            <a:xfrm>
              <a:off x="759" y="2603"/>
              <a:ext cx="152" cy="288"/>
            </a:xfrm>
            <a:prstGeom prst="rect">
              <a:avLst/>
            </a:prstGeom>
            <a:noFill/>
            <a:ln w="9525">
              <a:noFill/>
              <a:miter lim="800000"/>
              <a:headEnd/>
              <a:tailEnd/>
            </a:ln>
            <a:effectLst/>
          </p:spPr>
          <p:txBody>
            <a:bodyPr>
              <a:spAutoFit/>
            </a:bodyPr>
            <a:lstStyle/>
            <a:p>
              <a:pPr eaLnBrk="0" hangingPunct="0"/>
              <a:r>
                <a:rPr lang="en-US" b="1"/>
                <a:t>7</a:t>
              </a:r>
            </a:p>
          </p:txBody>
        </p:sp>
        <p:sp>
          <p:nvSpPr>
            <p:cNvPr id="43028" name="Text Box 1044"/>
            <p:cNvSpPr txBox="1">
              <a:spLocks noChangeAspect="1" noChangeArrowheads="1"/>
            </p:cNvSpPr>
            <p:nvPr/>
          </p:nvSpPr>
          <p:spPr bwMode="auto">
            <a:xfrm>
              <a:off x="1050" y="2603"/>
              <a:ext cx="212" cy="288"/>
            </a:xfrm>
            <a:prstGeom prst="rect">
              <a:avLst/>
            </a:prstGeom>
            <a:noFill/>
            <a:ln w="9525">
              <a:noFill/>
              <a:miter lim="800000"/>
              <a:headEnd/>
              <a:tailEnd/>
            </a:ln>
            <a:effectLst/>
          </p:spPr>
          <p:txBody>
            <a:bodyPr wrap="none">
              <a:spAutoFit/>
            </a:bodyPr>
            <a:lstStyle/>
            <a:p>
              <a:pPr eaLnBrk="0" hangingPunct="0"/>
              <a:r>
                <a:rPr lang="en-US" b="1"/>
                <a:t>1</a:t>
              </a:r>
            </a:p>
          </p:txBody>
        </p:sp>
        <p:sp>
          <p:nvSpPr>
            <p:cNvPr id="43029" name="Text Box 1045"/>
            <p:cNvSpPr txBox="1">
              <a:spLocks noChangeAspect="1" noChangeArrowheads="1"/>
            </p:cNvSpPr>
            <p:nvPr/>
          </p:nvSpPr>
          <p:spPr bwMode="auto">
            <a:xfrm>
              <a:off x="1535" y="2604"/>
              <a:ext cx="212" cy="288"/>
            </a:xfrm>
            <a:prstGeom prst="rect">
              <a:avLst/>
            </a:prstGeom>
            <a:noFill/>
            <a:ln w="9525">
              <a:noFill/>
              <a:miter lim="800000"/>
              <a:headEnd/>
              <a:tailEnd/>
            </a:ln>
            <a:effectLst/>
          </p:spPr>
          <p:txBody>
            <a:bodyPr wrap="none">
              <a:spAutoFit/>
            </a:bodyPr>
            <a:lstStyle/>
            <a:p>
              <a:pPr eaLnBrk="0" hangingPunct="0"/>
              <a:r>
                <a:rPr lang="en-US" b="1"/>
                <a:t>8</a:t>
              </a:r>
            </a:p>
          </p:txBody>
        </p:sp>
      </p:grpSp>
      <p:grpSp>
        <p:nvGrpSpPr>
          <p:cNvPr id="4" name="Group 1046"/>
          <p:cNvGrpSpPr>
            <a:grpSpLocks/>
          </p:cNvGrpSpPr>
          <p:nvPr/>
        </p:nvGrpSpPr>
        <p:grpSpPr bwMode="auto">
          <a:xfrm>
            <a:off x="3581400" y="5334000"/>
            <a:ext cx="1354138" cy="949325"/>
            <a:chOff x="480" y="3578"/>
            <a:chExt cx="853" cy="598"/>
          </a:xfrm>
        </p:grpSpPr>
        <p:sp>
          <p:nvSpPr>
            <p:cNvPr id="43031" name="Text Box 1047"/>
            <p:cNvSpPr txBox="1">
              <a:spLocks noChangeArrowheads="1"/>
            </p:cNvSpPr>
            <p:nvPr/>
          </p:nvSpPr>
          <p:spPr bwMode="auto">
            <a:xfrm>
              <a:off x="710" y="3578"/>
              <a:ext cx="623" cy="288"/>
            </a:xfrm>
            <a:prstGeom prst="rect">
              <a:avLst/>
            </a:prstGeom>
            <a:noFill/>
            <a:ln w="9525">
              <a:noFill/>
              <a:miter lim="800000"/>
              <a:headEnd/>
              <a:tailEnd/>
            </a:ln>
            <a:effectLst/>
          </p:spPr>
          <p:txBody>
            <a:bodyPr wrap="none">
              <a:spAutoFit/>
            </a:bodyPr>
            <a:lstStyle/>
            <a:p>
              <a:pPr eaLnBrk="0" hangingPunct="0"/>
              <a:r>
                <a:rPr lang="en-US" b="1"/>
                <a:t> MAX</a:t>
              </a:r>
            </a:p>
          </p:txBody>
        </p:sp>
        <p:sp>
          <p:nvSpPr>
            <p:cNvPr id="43032" name="Oval 1048"/>
            <p:cNvSpPr>
              <a:spLocks noChangeArrowheads="1"/>
            </p:cNvSpPr>
            <p:nvPr/>
          </p:nvSpPr>
          <p:spPr bwMode="auto">
            <a:xfrm>
              <a:off x="480" y="3600"/>
              <a:ext cx="240" cy="240"/>
            </a:xfrm>
            <a:prstGeom prst="ellipse">
              <a:avLst/>
            </a:prstGeom>
            <a:solidFill>
              <a:schemeClr val="folHlink"/>
            </a:solidFill>
            <a:ln w="28575">
              <a:noFill/>
              <a:round/>
              <a:headEnd/>
              <a:tailEnd/>
            </a:ln>
            <a:effectLst/>
          </p:spPr>
          <p:txBody>
            <a:bodyPr wrap="none" anchor="ctr"/>
            <a:lstStyle/>
            <a:p>
              <a:endParaRPr lang="en-US"/>
            </a:p>
          </p:txBody>
        </p:sp>
        <p:sp>
          <p:nvSpPr>
            <p:cNvPr id="43033" name="Oval 1049"/>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a:effectLst/>
          </p:spPr>
          <p:txBody>
            <a:bodyPr wrap="none" anchor="ctr"/>
            <a:lstStyle/>
            <a:p>
              <a:endParaRPr lang="en-US"/>
            </a:p>
          </p:txBody>
        </p:sp>
        <p:sp>
          <p:nvSpPr>
            <p:cNvPr id="43034" name="Text Box 1050"/>
            <p:cNvSpPr txBox="1">
              <a:spLocks noChangeArrowheads="1"/>
            </p:cNvSpPr>
            <p:nvPr/>
          </p:nvSpPr>
          <p:spPr bwMode="auto">
            <a:xfrm>
              <a:off x="768" y="3888"/>
              <a:ext cx="511" cy="288"/>
            </a:xfrm>
            <a:prstGeom prst="rect">
              <a:avLst/>
            </a:prstGeom>
            <a:noFill/>
            <a:ln w="9525">
              <a:noFill/>
              <a:miter lim="800000"/>
              <a:headEnd/>
              <a:tailEnd/>
            </a:ln>
            <a:effectLst/>
          </p:spPr>
          <p:txBody>
            <a:bodyPr wrap="none">
              <a:spAutoFit/>
            </a:bodyPr>
            <a:lstStyle/>
            <a:p>
              <a:pPr eaLnBrk="0" hangingPunct="0"/>
              <a:r>
                <a:rPr lang="en-US" b="1"/>
                <a:t>MIN</a:t>
              </a:r>
            </a:p>
          </p:txBody>
        </p:sp>
      </p:grpSp>
      <p:grpSp>
        <p:nvGrpSpPr>
          <p:cNvPr id="5" name="Group 1051"/>
          <p:cNvGrpSpPr>
            <a:grpSpLocks/>
          </p:cNvGrpSpPr>
          <p:nvPr/>
        </p:nvGrpSpPr>
        <p:grpSpPr bwMode="auto">
          <a:xfrm>
            <a:off x="3429000" y="1600200"/>
            <a:ext cx="2392363" cy="2000250"/>
            <a:chOff x="2064" y="1632"/>
            <a:chExt cx="1507" cy="1260"/>
          </a:xfrm>
        </p:grpSpPr>
        <p:grpSp>
          <p:nvGrpSpPr>
            <p:cNvPr id="6" name="Group 1052"/>
            <p:cNvGrpSpPr>
              <a:grpSpLocks noChangeAspect="1"/>
            </p:cNvGrpSpPr>
            <p:nvPr/>
          </p:nvGrpSpPr>
          <p:grpSpPr bwMode="auto">
            <a:xfrm>
              <a:off x="2112" y="1632"/>
              <a:ext cx="1459" cy="1260"/>
              <a:chOff x="2016" y="1488"/>
              <a:chExt cx="2021" cy="1744"/>
            </a:xfrm>
          </p:grpSpPr>
          <p:sp>
            <p:nvSpPr>
              <p:cNvPr id="43037" name="Line 1053"/>
              <p:cNvSpPr>
                <a:spLocks noChangeAspect="1" noChangeShapeType="1"/>
              </p:cNvSpPr>
              <p:nvPr/>
            </p:nvSpPr>
            <p:spPr bwMode="auto">
              <a:xfrm flipV="1">
                <a:off x="2448" y="1584"/>
                <a:ext cx="432" cy="576"/>
              </a:xfrm>
              <a:prstGeom prst="line">
                <a:avLst/>
              </a:prstGeom>
              <a:noFill/>
              <a:ln w="57150">
                <a:solidFill>
                  <a:schemeClr val="tx1"/>
                </a:solidFill>
                <a:round/>
                <a:headEnd/>
                <a:tailEnd/>
              </a:ln>
              <a:effectLst/>
            </p:spPr>
            <p:txBody>
              <a:bodyPr wrap="none" anchor="ctr"/>
              <a:lstStyle/>
              <a:p>
                <a:endParaRPr lang="en-US"/>
              </a:p>
            </p:txBody>
          </p:sp>
          <p:sp>
            <p:nvSpPr>
              <p:cNvPr id="43038" name="Line 10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a:effectLst/>
            </p:spPr>
            <p:txBody>
              <a:bodyPr wrap="none" anchor="ctr"/>
              <a:lstStyle/>
              <a:p>
                <a:endParaRPr lang="en-US"/>
              </a:p>
            </p:txBody>
          </p:sp>
          <p:sp>
            <p:nvSpPr>
              <p:cNvPr id="43039" name="Oval 1055"/>
              <p:cNvSpPr>
                <a:spLocks noChangeAspect="1" noChangeArrowheads="1"/>
              </p:cNvSpPr>
              <p:nvPr/>
            </p:nvSpPr>
            <p:spPr bwMode="auto">
              <a:xfrm>
                <a:off x="2736" y="1488"/>
                <a:ext cx="240" cy="240"/>
              </a:xfrm>
              <a:prstGeom prst="ellipse">
                <a:avLst/>
              </a:prstGeom>
              <a:solidFill>
                <a:schemeClr val="folHlink"/>
              </a:solidFill>
              <a:ln w="28575">
                <a:noFill/>
                <a:round/>
                <a:headEnd/>
                <a:tailEnd/>
              </a:ln>
              <a:effectLst/>
            </p:spPr>
            <p:txBody>
              <a:bodyPr wrap="none" anchor="ctr"/>
              <a:lstStyle/>
              <a:p>
                <a:endParaRPr lang="en-US"/>
              </a:p>
            </p:txBody>
          </p:sp>
          <p:sp>
            <p:nvSpPr>
              <p:cNvPr id="43040" name="Line 1056"/>
              <p:cNvSpPr>
                <a:spLocks noChangeAspect="1" noChangeShapeType="1"/>
              </p:cNvSpPr>
              <p:nvPr/>
            </p:nvSpPr>
            <p:spPr bwMode="auto">
              <a:xfrm flipH="1">
                <a:off x="2160" y="2160"/>
                <a:ext cx="240" cy="528"/>
              </a:xfrm>
              <a:prstGeom prst="line">
                <a:avLst/>
              </a:prstGeom>
              <a:noFill/>
              <a:ln w="57150">
                <a:solidFill>
                  <a:schemeClr val="tx1"/>
                </a:solidFill>
                <a:round/>
                <a:headEnd/>
                <a:tailEnd/>
              </a:ln>
              <a:effectLst/>
            </p:spPr>
            <p:txBody>
              <a:bodyPr wrap="none" anchor="ctr"/>
              <a:lstStyle/>
              <a:p>
                <a:endParaRPr lang="en-US"/>
              </a:p>
            </p:txBody>
          </p:sp>
          <p:sp>
            <p:nvSpPr>
              <p:cNvPr id="43041" name="Oval 10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a:effectLst/>
            </p:spPr>
            <p:txBody>
              <a:bodyPr wrap="none" anchor="ctr"/>
              <a:lstStyle/>
              <a:p>
                <a:endParaRPr lang="en-US"/>
              </a:p>
            </p:txBody>
          </p:sp>
          <p:sp>
            <p:nvSpPr>
              <p:cNvPr id="43042" name="Oval 1058"/>
              <p:cNvSpPr>
                <a:spLocks noChangeAspect="1" noChangeArrowheads="1"/>
              </p:cNvSpPr>
              <p:nvPr/>
            </p:nvSpPr>
            <p:spPr bwMode="auto">
              <a:xfrm>
                <a:off x="2016" y="2592"/>
                <a:ext cx="240" cy="240"/>
              </a:xfrm>
              <a:prstGeom prst="ellipse">
                <a:avLst/>
              </a:prstGeom>
              <a:solidFill>
                <a:schemeClr val="folHlink"/>
              </a:solidFill>
              <a:ln w="28575">
                <a:noFill/>
                <a:round/>
                <a:headEnd/>
                <a:tailEnd/>
              </a:ln>
              <a:effectLst/>
            </p:spPr>
            <p:txBody>
              <a:bodyPr wrap="none" anchor="ctr"/>
              <a:lstStyle/>
              <a:p>
                <a:endParaRPr lang="en-US"/>
              </a:p>
            </p:txBody>
          </p:sp>
          <p:sp>
            <p:nvSpPr>
              <p:cNvPr id="43043" name="Line 1059"/>
              <p:cNvSpPr>
                <a:spLocks noChangeAspect="1" noChangeShapeType="1"/>
              </p:cNvSpPr>
              <p:nvPr/>
            </p:nvSpPr>
            <p:spPr bwMode="auto">
              <a:xfrm>
                <a:off x="2448" y="2160"/>
                <a:ext cx="336" cy="576"/>
              </a:xfrm>
              <a:prstGeom prst="line">
                <a:avLst/>
              </a:prstGeom>
              <a:noFill/>
              <a:ln w="57150">
                <a:solidFill>
                  <a:schemeClr val="tx1"/>
                </a:solidFill>
                <a:round/>
                <a:headEnd/>
                <a:tailEnd/>
              </a:ln>
              <a:effectLst/>
            </p:spPr>
            <p:txBody>
              <a:bodyPr wrap="none" anchor="ctr"/>
              <a:lstStyle/>
              <a:p>
                <a:endParaRPr lang="en-US"/>
              </a:p>
            </p:txBody>
          </p:sp>
          <p:sp>
            <p:nvSpPr>
              <p:cNvPr id="43044" name="Oval 1060"/>
              <p:cNvSpPr>
                <a:spLocks noChangeAspect="1" noChangeArrowheads="1"/>
              </p:cNvSpPr>
              <p:nvPr/>
            </p:nvSpPr>
            <p:spPr bwMode="auto">
              <a:xfrm>
                <a:off x="2640" y="2592"/>
                <a:ext cx="240" cy="240"/>
              </a:xfrm>
              <a:prstGeom prst="ellipse">
                <a:avLst/>
              </a:prstGeom>
              <a:solidFill>
                <a:schemeClr val="folHlink"/>
              </a:solidFill>
              <a:ln w="28575">
                <a:noFill/>
                <a:round/>
                <a:headEnd/>
                <a:tailEnd/>
              </a:ln>
              <a:effectLst/>
            </p:spPr>
            <p:txBody>
              <a:bodyPr wrap="none" anchor="ctr"/>
              <a:lstStyle/>
              <a:p>
                <a:endParaRPr lang="en-US"/>
              </a:p>
            </p:txBody>
          </p:sp>
          <p:grpSp>
            <p:nvGrpSpPr>
              <p:cNvPr id="7" name="Group 1061"/>
              <p:cNvGrpSpPr>
                <a:grpSpLocks noChangeAspect="1"/>
              </p:cNvGrpSpPr>
              <p:nvPr/>
            </p:nvGrpSpPr>
            <p:grpSpPr bwMode="auto">
              <a:xfrm>
                <a:off x="3072" y="2016"/>
                <a:ext cx="864" cy="816"/>
                <a:chOff x="2016" y="2016"/>
                <a:chExt cx="864" cy="816"/>
              </a:xfrm>
            </p:grpSpPr>
            <p:sp>
              <p:nvSpPr>
                <p:cNvPr id="43046" name="Line 1062"/>
                <p:cNvSpPr>
                  <a:spLocks noChangeAspect="1" noChangeShapeType="1"/>
                </p:cNvSpPr>
                <p:nvPr/>
              </p:nvSpPr>
              <p:spPr bwMode="auto">
                <a:xfrm flipH="1">
                  <a:off x="2160" y="2160"/>
                  <a:ext cx="240" cy="528"/>
                </a:xfrm>
                <a:prstGeom prst="line">
                  <a:avLst/>
                </a:prstGeom>
                <a:noFill/>
                <a:ln w="57150">
                  <a:solidFill>
                    <a:schemeClr val="tx1"/>
                  </a:solidFill>
                  <a:round/>
                  <a:headEnd/>
                  <a:tailEnd/>
                </a:ln>
                <a:effectLst/>
              </p:spPr>
              <p:txBody>
                <a:bodyPr wrap="none" anchor="ctr"/>
                <a:lstStyle/>
                <a:p>
                  <a:endParaRPr lang="en-US"/>
                </a:p>
              </p:txBody>
            </p:sp>
            <p:sp>
              <p:nvSpPr>
                <p:cNvPr id="43047" name="Oval 10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a:effectLst/>
              </p:spPr>
              <p:txBody>
                <a:bodyPr wrap="none" anchor="ctr"/>
                <a:lstStyle/>
                <a:p>
                  <a:endParaRPr lang="en-US"/>
                </a:p>
              </p:txBody>
            </p:sp>
            <p:sp>
              <p:nvSpPr>
                <p:cNvPr id="43048" name="Oval 1064"/>
                <p:cNvSpPr>
                  <a:spLocks noChangeAspect="1" noChangeArrowheads="1"/>
                </p:cNvSpPr>
                <p:nvPr/>
              </p:nvSpPr>
              <p:spPr bwMode="auto">
                <a:xfrm>
                  <a:off x="2016" y="2592"/>
                  <a:ext cx="240" cy="240"/>
                </a:xfrm>
                <a:prstGeom prst="ellipse">
                  <a:avLst/>
                </a:prstGeom>
                <a:solidFill>
                  <a:schemeClr val="folHlink"/>
                </a:solidFill>
                <a:ln w="28575">
                  <a:noFill/>
                  <a:round/>
                  <a:headEnd/>
                  <a:tailEnd/>
                </a:ln>
                <a:effectLst/>
              </p:spPr>
              <p:txBody>
                <a:bodyPr wrap="none" anchor="ctr"/>
                <a:lstStyle/>
                <a:p>
                  <a:endParaRPr lang="en-US"/>
                </a:p>
              </p:txBody>
            </p:sp>
            <p:sp>
              <p:nvSpPr>
                <p:cNvPr id="43049" name="Line 1065"/>
                <p:cNvSpPr>
                  <a:spLocks noChangeAspect="1" noChangeShapeType="1"/>
                </p:cNvSpPr>
                <p:nvPr/>
              </p:nvSpPr>
              <p:spPr bwMode="auto">
                <a:xfrm>
                  <a:off x="2448" y="2160"/>
                  <a:ext cx="336" cy="576"/>
                </a:xfrm>
                <a:prstGeom prst="line">
                  <a:avLst/>
                </a:prstGeom>
                <a:noFill/>
                <a:ln w="57150">
                  <a:solidFill>
                    <a:schemeClr val="tx1"/>
                  </a:solidFill>
                  <a:round/>
                  <a:headEnd/>
                  <a:tailEnd/>
                </a:ln>
                <a:effectLst/>
              </p:spPr>
              <p:txBody>
                <a:bodyPr wrap="none" anchor="ctr"/>
                <a:lstStyle/>
                <a:p>
                  <a:endParaRPr lang="en-US"/>
                </a:p>
              </p:txBody>
            </p:sp>
            <p:sp>
              <p:nvSpPr>
                <p:cNvPr id="43050" name="Oval 1066"/>
                <p:cNvSpPr>
                  <a:spLocks noChangeAspect="1" noChangeArrowheads="1"/>
                </p:cNvSpPr>
                <p:nvPr/>
              </p:nvSpPr>
              <p:spPr bwMode="auto">
                <a:xfrm>
                  <a:off x="2640" y="2592"/>
                  <a:ext cx="240" cy="240"/>
                </a:xfrm>
                <a:prstGeom prst="ellipse">
                  <a:avLst/>
                </a:prstGeom>
                <a:solidFill>
                  <a:schemeClr val="folHlink"/>
                </a:solidFill>
                <a:ln w="28575">
                  <a:noFill/>
                  <a:round/>
                  <a:headEnd/>
                  <a:tailEnd/>
                </a:ln>
                <a:effectLst/>
              </p:spPr>
              <p:txBody>
                <a:bodyPr wrap="none" anchor="ctr"/>
                <a:lstStyle/>
                <a:p>
                  <a:endParaRPr lang="en-US"/>
                </a:p>
              </p:txBody>
            </p:sp>
          </p:grpSp>
          <p:sp>
            <p:nvSpPr>
              <p:cNvPr id="43051" name="Text Box 1067"/>
              <p:cNvSpPr txBox="1">
                <a:spLocks noChangeAspect="1" noChangeArrowheads="1"/>
              </p:cNvSpPr>
              <p:nvPr/>
            </p:nvSpPr>
            <p:spPr bwMode="auto">
              <a:xfrm>
                <a:off x="2064" y="2832"/>
                <a:ext cx="294" cy="399"/>
              </a:xfrm>
              <a:prstGeom prst="rect">
                <a:avLst/>
              </a:prstGeom>
              <a:noFill/>
              <a:ln w="9525">
                <a:noFill/>
                <a:miter lim="800000"/>
                <a:headEnd/>
                <a:tailEnd/>
              </a:ln>
              <a:effectLst/>
            </p:spPr>
            <p:txBody>
              <a:bodyPr wrap="none">
                <a:spAutoFit/>
              </a:bodyPr>
              <a:lstStyle/>
              <a:p>
                <a:pPr eaLnBrk="0" hangingPunct="0"/>
                <a:r>
                  <a:rPr lang="en-US" b="1"/>
                  <a:t>2</a:t>
                </a:r>
              </a:p>
            </p:txBody>
          </p:sp>
          <p:sp>
            <p:nvSpPr>
              <p:cNvPr id="43052" name="Text Box 1068"/>
              <p:cNvSpPr txBox="1">
                <a:spLocks noChangeAspect="1" noChangeArrowheads="1"/>
              </p:cNvSpPr>
              <p:nvPr/>
            </p:nvSpPr>
            <p:spPr bwMode="auto">
              <a:xfrm>
                <a:off x="2668" y="2832"/>
                <a:ext cx="211" cy="399"/>
              </a:xfrm>
              <a:prstGeom prst="rect">
                <a:avLst/>
              </a:prstGeom>
              <a:noFill/>
              <a:ln w="9525">
                <a:noFill/>
                <a:miter lim="800000"/>
                <a:headEnd/>
                <a:tailEnd/>
              </a:ln>
              <a:effectLst/>
            </p:spPr>
            <p:txBody>
              <a:bodyPr>
                <a:spAutoFit/>
              </a:bodyPr>
              <a:lstStyle/>
              <a:p>
                <a:pPr eaLnBrk="0" hangingPunct="0"/>
                <a:r>
                  <a:rPr lang="en-US" b="1"/>
                  <a:t>7</a:t>
                </a:r>
              </a:p>
            </p:txBody>
          </p:sp>
          <p:sp>
            <p:nvSpPr>
              <p:cNvPr id="43053" name="Text Box 1069"/>
              <p:cNvSpPr txBox="1">
                <a:spLocks noChangeAspect="1" noChangeArrowheads="1"/>
              </p:cNvSpPr>
              <p:nvPr/>
            </p:nvSpPr>
            <p:spPr bwMode="auto">
              <a:xfrm>
                <a:off x="3072" y="2832"/>
                <a:ext cx="293" cy="399"/>
              </a:xfrm>
              <a:prstGeom prst="rect">
                <a:avLst/>
              </a:prstGeom>
              <a:noFill/>
              <a:ln w="9525">
                <a:noFill/>
                <a:miter lim="800000"/>
                <a:headEnd/>
                <a:tailEnd/>
              </a:ln>
              <a:effectLst/>
            </p:spPr>
            <p:txBody>
              <a:bodyPr wrap="none">
                <a:spAutoFit/>
              </a:bodyPr>
              <a:lstStyle/>
              <a:p>
                <a:pPr eaLnBrk="0" hangingPunct="0"/>
                <a:r>
                  <a:rPr lang="en-US" b="1"/>
                  <a:t>1</a:t>
                </a:r>
              </a:p>
            </p:txBody>
          </p:sp>
          <p:sp>
            <p:nvSpPr>
              <p:cNvPr id="43054" name="Text Box 1070"/>
              <p:cNvSpPr txBox="1">
                <a:spLocks noChangeAspect="1" noChangeArrowheads="1"/>
              </p:cNvSpPr>
              <p:nvPr/>
            </p:nvSpPr>
            <p:spPr bwMode="auto">
              <a:xfrm>
                <a:off x="3743" y="2834"/>
                <a:ext cx="294" cy="398"/>
              </a:xfrm>
              <a:prstGeom prst="rect">
                <a:avLst/>
              </a:prstGeom>
              <a:noFill/>
              <a:ln w="9525">
                <a:noFill/>
                <a:miter lim="800000"/>
                <a:headEnd/>
                <a:tailEnd/>
              </a:ln>
              <a:effectLst/>
            </p:spPr>
            <p:txBody>
              <a:bodyPr wrap="none">
                <a:spAutoFit/>
              </a:bodyPr>
              <a:lstStyle/>
              <a:p>
                <a:pPr eaLnBrk="0" hangingPunct="0"/>
                <a:r>
                  <a:rPr lang="en-US" b="1"/>
                  <a:t>8</a:t>
                </a:r>
              </a:p>
            </p:txBody>
          </p:sp>
        </p:grpSp>
        <p:sp>
          <p:nvSpPr>
            <p:cNvPr id="43055" name="Text Box 1071"/>
            <p:cNvSpPr txBox="1">
              <a:spLocks noChangeAspect="1" noChangeArrowheads="1"/>
            </p:cNvSpPr>
            <p:nvPr/>
          </p:nvSpPr>
          <p:spPr bwMode="auto">
            <a:xfrm>
              <a:off x="2064" y="1968"/>
              <a:ext cx="212" cy="288"/>
            </a:xfrm>
            <a:prstGeom prst="rect">
              <a:avLst/>
            </a:prstGeom>
            <a:noFill/>
            <a:ln w="9525">
              <a:noFill/>
              <a:miter lim="800000"/>
              <a:headEnd/>
              <a:tailEnd/>
            </a:ln>
            <a:effectLst/>
          </p:spPr>
          <p:txBody>
            <a:bodyPr wrap="none">
              <a:spAutoFit/>
            </a:bodyPr>
            <a:lstStyle/>
            <a:p>
              <a:pPr eaLnBrk="0" hangingPunct="0"/>
              <a:r>
                <a:rPr lang="en-US" b="1"/>
                <a:t>2</a:t>
              </a:r>
            </a:p>
          </p:txBody>
        </p:sp>
        <p:sp>
          <p:nvSpPr>
            <p:cNvPr id="43056" name="Text Box 1072"/>
            <p:cNvSpPr txBox="1">
              <a:spLocks noChangeAspect="1" noChangeArrowheads="1"/>
            </p:cNvSpPr>
            <p:nvPr/>
          </p:nvSpPr>
          <p:spPr bwMode="auto">
            <a:xfrm>
              <a:off x="3312" y="1920"/>
              <a:ext cx="212" cy="288"/>
            </a:xfrm>
            <a:prstGeom prst="rect">
              <a:avLst/>
            </a:prstGeom>
            <a:noFill/>
            <a:ln w="9525">
              <a:noFill/>
              <a:miter lim="800000"/>
              <a:headEnd/>
              <a:tailEnd/>
            </a:ln>
            <a:effectLst/>
          </p:spPr>
          <p:txBody>
            <a:bodyPr wrap="none">
              <a:spAutoFit/>
            </a:bodyPr>
            <a:lstStyle/>
            <a:p>
              <a:pPr eaLnBrk="0" hangingPunct="0"/>
              <a:r>
                <a:rPr lang="en-US" b="1"/>
                <a:t>1</a:t>
              </a:r>
            </a:p>
          </p:txBody>
        </p:sp>
      </p:grpSp>
      <p:grpSp>
        <p:nvGrpSpPr>
          <p:cNvPr id="8" name="Group 1073"/>
          <p:cNvGrpSpPr>
            <a:grpSpLocks/>
          </p:cNvGrpSpPr>
          <p:nvPr/>
        </p:nvGrpSpPr>
        <p:grpSpPr bwMode="auto">
          <a:xfrm>
            <a:off x="6248400" y="1143000"/>
            <a:ext cx="2392363" cy="2457450"/>
            <a:chOff x="3888" y="1344"/>
            <a:chExt cx="1507" cy="1548"/>
          </a:xfrm>
        </p:grpSpPr>
        <p:grpSp>
          <p:nvGrpSpPr>
            <p:cNvPr id="9" name="Group 1074"/>
            <p:cNvGrpSpPr>
              <a:grpSpLocks noChangeAspect="1"/>
            </p:cNvGrpSpPr>
            <p:nvPr/>
          </p:nvGrpSpPr>
          <p:grpSpPr bwMode="auto">
            <a:xfrm>
              <a:off x="3936" y="1632"/>
              <a:ext cx="1459" cy="1260"/>
              <a:chOff x="2016" y="1488"/>
              <a:chExt cx="2021" cy="1744"/>
            </a:xfrm>
          </p:grpSpPr>
          <p:sp>
            <p:nvSpPr>
              <p:cNvPr id="43059" name="Line 1075"/>
              <p:cNvSpPr>
                <a:spLocks noChangeAspect="1" noChangeShapeType="1"/>
              </p:cNvSpPr>
              <p:nvPr/>
            </p:nvSpPr>
            <p:spPr bwMode="auto">
              <a:xfrm flipV="1">
                <a:off x="2448" y="1584"/>
                <a:ext cx="432" cy="576"/>
              </a:xfrm>
              <a:prstGeom prst="line">
                <a:avLst/>
              </a:prstGeom>
              <a:noFill/>
              <a:ln w="57150">
                <a:solidFill>
                  <a:schemeClr val="tx1"/>
                </a:solidFill>
                <a:round/>
                <a:headEnd/>
                <a:tailEnd/>
              </a:ln>
              <a:effectLst/>
            </p:spPr>
            <p:txBody>
              <a:bodyPr wrap="none" anchor="ctr"/>
              <a:lstStyle/>
              <a:p>
                <a:endParaRPr lang="en-US"/>
              </a:p>
            </p:txBody>
          </p:sp>
          <p:sp>
            <p:nvSpPr>
              <p:cNvPr id="43060" name="Line 1076"/>
              <p:cNvSpPr>
                <a:spLocks noChangeAspect="1" noChangeShapeType="1"/>
              </p:cNvSpPr>
              <p:nvPr/>
            </p:nvSpPr>
            <p:spPr bwMode="auto">
              <a:xfrm flipH="1" flipV="1">
                <a:off x="2880" y="1584"/>
                <a:ext cx="480" cy="480"/>
              </a:xfrm>
              <a:prstGeom prst="line">
                <a:avLst/>
              </a:prstGeom>
              <a:noFill/>
              <a:ln w="57150">
                <a:solidFill>
                  <a:schemeClr val="tx1"/>
                </a:solidFill>
                <a:round/>
                <a:headEnd/>
                <a:tailEnd/>
              </a:ln>
              <a:effectLst/>
            </p:spPr>
            <p:txBody>
              <a:bodyPr wrap="none" anchor="ctr"/>
              <a:lstStyle/>
              <a:p>
                <a:endParaRPr lang="en-US"/>
              </a:p>
            </p:txBody>
          </p:sp>
          <p:sp>
            <p:nvSpPr>
              <p:cNvPr id="43061" name="Oval 1077"/>
              <p:cNvSpPr>
                <a:spLocks noChangeAspect="1" noChangeArrowheads="1"/>
              </p:cNvSpPr>
              <p:nvPr/>
            </p:nvSpPr>
            <p:spPr bwMode="auto">
              <a:xfrm>
                <a:off x="2736" y="1488"/>
                <a:ext cx="240" cy="240"/>
              </a:xfrm>
              <a:prstGeom prst="ellipse">
                <a:avLst/>
              </a:prstGeom>
              <a:solidFill>
                <a:schemeClr val="folHlink"/>
              </a:solidFill>
              <a:ln w="28575">
                <a:noFill/>
                <a:round/>
                <a:headEnd/>
                <a:tailEnd/>
              </a:ln>
              <a:effectLst/>
            </p:spPr>
            <p:txBody>
              <a:bodyPr wrap="none" anchor="ctr"/>
              <a:lstStyle/>
              <a:p>
                <a:endParaRPr lang="en-US"/>
              </a:p>
            </p:txBody>
          </p:sp>
          <p:sp>
            <p:nvSpPr>
              <p:cNvPr id="43062" name="Line 1078"/>
              <p:cNvSpPr>
                <a:spLocks noChangeAspect="1" noChangeShapeType="1"/>
              </p:cNvSpPr>
              <p:nvPr/>
            </p:nvSpPr>
            <p:spPr bwMode="auto">
              <a:xfrm flipH="1">
                <a:off x="2160" y="2160"/>
                <a:ext cx="240" cy="528"/>
              </a:xfrm>
              <a:prstGeom prst="line">
                <a:avLst/>
              </a:prstGeom>
              <a:noFill/>
              <a:ln w="57150">
                <a:solidFill>
                  <a:schemeClr val="tx1"/>
                </a:solidFill>
                <a:round/>
                <a:headEnd/>
                <a:tailEnd/>
              </a:ln>
              <a:effectLst/>
            </p:spPr>
            <p:txBody>
              <a:bodyPr wrap="none" anchor="ctr"/>
              <a:lstStyle/>
              <a:p>
                <a:endParaRPr lang="en-US"/>
              </a:p>
            </p:txBody>
          </p:sp>
          <p:sp>
            <p:nvSpPr>
              <p:cNvPr id="43063" name="Oval 1079"/>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a:effectLst/>
            </p:spPr>
            <p:txBody>
              <a:bodyPr wrap="none" anchor="ctr"/>
              <a:lstStyle/>
              <a:p>
                <a:endParaRPr lang="en-US"/>
              </a:p>
            </p:txBody>
          </p:sp>
          <p:sp>
            <p:nvSpPr>
              <p:cNvPr id="43064" name="Oval 1080"/>
              <p:cNvSpPr>
                <a:spLocks noChangeAspect="1" noChangeArrowheads="1"/>
              </p:cNvSpPr>
              <p:nvPr/>
            </p:nvSpPr>
            <p:spPr bwMode="auto">
              <a:xfrm>
                <a:off x="2016" y="2592"/>
                <a:ext cx="240" cy="240"/>
              </a:xfrm>
              <a:prstGeom prst="ellipse">
                <a:avLst/>
              </a:prstGeom>
              <a:solidFill>
                <a:schemeClr val="folHlink"/>
              </a:solidFill>
              <a:ln w="28575">
                <a:noFill/>
                <a:round/>
                <a:headEnd/>
                <a:tailEnd/>
              </a:ln>
              <a:effectLst/>
            </p:spPr>
            <p:txBody>
              <a:bodyPr wrap="none" anchor="ctr"/>
              <a:lstStyle/>
              <a:p>
                <a:endParaRPr lang="en-US"/>
              </a:p>
            </p:txBody>
          </p:sp>
          <p:sp>
            <p:nvSpPr>
              <p:cNvPr id="43065" name="Line 1081"/>
              <p:cNvSpPr>
                <a:spLocks noChangeAspect="1" noChangeShapeType="1"/>
              </p:cNvSpPr>
              <p:nvPr/>
            </p:nvSpPr>
            <p:spPr bwMode="auto">
              <a:xfrm>
                <a:off x="2448" y="2160"/>
                <a:ext cx="336" cy="576"/>
              </a:xfrm>
              <a:prstGeom prst="line">
                <a:avLst/>
              </a:prstGeom>
              <a:noFill/>
              <a:ln w="57150">
                <a:solidFill>
                  <a:schemeClr val="tx1"/>
                </a:solidFill>
                <a:round/>
                <a:headEnd/>
                <a:tailEnd/>
              </a:ln>
              <a:effectLst/>
            </p:spPr>
            <p:txBody>
              <a:bodyPr wrap="none" anchor="ctr"/>
              <a:lstStyle/>
              <a:p>
                <a:endParaRPr lang="en-US"/>
              </a:p>
            </p:txBody>
          </p:sp>
          <p:sp>
            <p:nvSpPr>
              <p:cNvPr id="43066" name="Oval 1082"/>
              <p:cNvSpPr>
                <a:spLocks noChangeAspect="1" noChangeArrowheads="1"/>
              </p:cNvSpPr>
              <p:nvPr/>
            </p:nvSpPr>
            <p:spPr bwMode="auto">
              <a:xfrm>
                <a:off x="2640" y="2592"/>
                <a:ext cx="240" cy="240"/>
              </a:xfrm>
              <a:prstGeom prst="ellipse">
                <a:avLst/>
              </a:prstGeom>
              <a:solidFill>
                <a:schemeClr val="folHlink"/>
              </a:solidFill>
              <a:ln w="28575">
                <a:noFill/>
                <a:round/>
                <a:headEnd/>
                <a:tailEnd/>
              </a:ln>
              <a:effectLst/>
            </p:spPr>
            <p:txBody>
              <a:bodyPr wrap="none" anchor="ctr"/>
              <a:lstStyle/>
              <a:p>
                <a:endParaRPr lang="en-US"/>
              </a:p>
            </p:txBody>
          </p:sp>
          <p:grpSp>
            <p:nvGrpSpPr>
              <p:cNvPr id="10" name="Group 1083"/>
              <p:cNvGrpSpPr>
                <a:grpSpLocks noChangeAspect="1"/>
              </p:cNvGrpSpPr>
              <p:nvPr/>
            </p:nvGrpSpPr>
            <p:grpSpPr bwMode="auto">
              <a:xfrm>
                <a:off x="3072" y="2016"/>
                <a:ext cx="864" cy="816"/>
                <a:chOff x="2016" y="2016"/>
                <a:chExt cx="864" cy="816"/>
              </a:xfrm>
            </p:grpSpPr>
            <p:sp>
              <p:nvSpPr>
                <p:cNvPr id="43068" name="Line 1084"/>
                <p:cNvSpPr>
                  <a:spLocks noChangeAspect="1" noChangeShapeType="1"/>
                </p:cNvSpPr>
                <p:nvPr/>
              </p:nvSpPr>
              <p:spPr bwMode="auto">
                <a:xfrm flipH="1">
                  <a:off x="2160" y="2160"/>
                  <a:ext cx="240" cy="528"/>
                </a:xfrm>
                <a:prstGeom prst="line">
                  <a:avLst/>
                </a:prstGeom>
                <a:noFill/>
                <a:ln w="57150">
                  <a:solidFill>
                    <a:schemeClr val="tx1"/>
                  </a:solidFill>
                  <a:round/>
                  <a:headEnd/>
                  <a:tailEnd/>
                </a:ln>
                <a:effectLst/>
              </p:spPr>
              <p:txBody>
                <a:bodyPr wrap="none" anchor="ctr"/>
                <a:lstStyle/>
                <a:p>
                  <a:endParaRPr lang="en-US"/>
                </a:p>
              </p:txBody>
            </p:sp>
            <p:sp>
              <p:nvSpPr>
                <p:cNvPr id="43069" name="Oval 10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a:effectLst/>
              </p:spPr>
              <p:txBody>
                <a:bodyPr wrap="none" anchor="ctr"/>
                <a:lstStyle/>
                <a:p>
                  <a:endParaRPr lang="en-US"/>
                </a:p>
              </p:txBody>
            </p:sp>
            <p:sp>
              <p:nvSpPr>
                <p:cNvPr id="43070" name="Oval 1086"/>
                <p:cNvSpPr>
                  <a:spLocks noChangeAspect="1" noChangeArrowheads="1"/>
                </p:cNvSpPr>
                <p:nvPr/>
              </p:nvSpPr>
              <p:spPr bwMode="auto">
                <a:xfrm>
                  <a:off x="2016" y="2592"/>
                  <a:ext cx="240" cy="240"/>
                </a:xfrm>
                <a:prstGeom prst="ellipse">
                  <a:avLst/>
                </a:prstGeom>
                <a:solidFill>
                  <a:schemeClr val="folHlink"/>
                </a:solidFill>
                <a:ln w="28575">
                  <a:noFill/>
                  <a:round/>
                  <a:headEnd/>
                  <a:tailEnd/>
                </a:ln>
                <a:effectLst/>
              </p:spPr>
              <p:txBody>
                <a:bodyPr wrap="none" anchor="ctr"/>
                <a:lstStyle/>
                <a:p>
                  <a:endParaRPr lang="en-US"/>
                </a:p>
              </p:txBody>
            </p:sp>
            <p:sp>
              <p:nvSpPr>
                <p:cNvPr id="43071" name="Line 1087"/>
                <p:cNvSpPr>
                  <a:spLocks noChangeAspect="1" noChangeShapeType="1"/>
                </p:cNvSpPr>
                <p:nvPr/>
              </p:nvSpPr>
              <p:spPr bwMode="auto">
                <a:xfrm>
                  <a:off x="2448" y="2160"/>
                  <a:ext cx="336" cy="576"/>
                </a:xfrm>
                <a:prstGeom prst="line">
                  <a:avLst/>
                </a:prstGeom>
                <a:noFill/>
                <a:ln w="57150">
                  <a:solidFill>
                    <a:schemeClr val="tx1"/>
                  </a:solidFill>
                  <a:round/>
                  <a:headEnd/>
                  <a:tailEnd/>
                </a:ln>
                <a:effectLst/>
              </p:spPr>
              <p:txBody>
                <a:bodyPr wrap="none" anchor="ctr"/>
                <a:lstStyle/>
                <a:p>
                  <a:endParaRPr lang="en-US"/>
                </a:p>
              </p:txBody>
            </p:sp>
            <p:sp>
              <p:nvSpPr>
                <p:cNvPr id="43072" name="Oval 1088"/>
                <p:cNvSpPr>
                  <a:spLocks noChangeAspect="1" noChangeArrowheads="1"/>
                </p:cNvSpPr>
                <p:nvPr/>
              </p:nvSpPr>
              <p:spPr bwMode="auto">
                <a:xfrm>
                  <a:off x="2640" y="2592"/>
                  <a:ext cx="240" cy="240"/>
                </a:xfrm>
                <a:prstGeom prst="ellipse">
                  <a:avLst/>
                </a:prstGeom>
                <a:solidFill>
                  <a:schemeClr val="folHlink"/>
                </a:solidFill>
                <a:ln w="28575">
                  <a:noFill/>
                  <a:round/>
                  <a:headEnd/>
                  <a:tailEnd/>
                </a:ln>
                <a:effectLst/>
              </p:spPr>
              <p:txBody>
                <a:bodyPr wrap="none" anchor="ctr"/>
                <a:lstStyle/>
                <a:p>
                  <a:endParaRPr lang="en-US"/>
                </a:p>
              </p:txBody>
            </p:sp>
          </p:grpSp>
          <p:sp>
            <p:nvSpPr>
              <p:cNvPr id="43073" name="Text Box 1089"/>
              <p:cNvSpPr txBox="1">
                <a:spLocks noChangeAspect="1" noChangeArrowheads="1"/>
              </p:cNvSpPr>
              <p:nvPr/>
            </p:nvSpPr>
            <p:spPr bwMode="auto">
              <a:xfrm>
                <a:off x="2064" y="2832"/>
                <a:ext cx="294" cy="399"/>
              </a:xfrm>
              <a:prstGeom prst="rect">
                <a:avLst/>
              </a:prstGeom>
              <a:noFill/>
              <a:ln w="9525">
                <a:noFill/>
                <a:miter lim="800000"/>
                <a:headEnd/>
                <a:tailEnd/>
              </a:ln>
              <a:effectLst/>
            </p:spPr>
            <p:txBody>
              <a:bodyPr wrap="none">
                <a:spAutoFit/>
              </a:bodyPr>
              <a:lstStyle/>
              <a:p>
                <a:pPr eaLnBrk="0" hangingPunct="0"/>
                <a:r>
                  <a:rPr lang="en-US" b="1"/>
                  <a:t>2</a:t>
                </a:r>
              </a:p>
            </p:txBody>
          </p:sp>
          <p:sp>
            <p:nvSpPr>
              <p:cNvPr id="43074" name="Text Box 1090"/>
              <p:cNvSpPr txBox="1">
                <a:spLocks noChangeAspect="1" noChangeArrowheads="1"/>
              </p:cNvSpPr>
              <p:nvPr/>
            </p:nvSpPr>
            <p:spPr bwMode="auto">
              <a:xfrm>
                <a:off x="2668" y="2832"/>
                <a:ext cx="211" cy="399"/>
              </a:xfrm>
              <a:prstGeom prst="rect">
                <a:avLst/>
              </a:prstGeom>
              <a:noFill/>
              <a:ln w="9525">
                <a:noFill/>
                <a:miter lim="800000"/>
                <a:headEnd/>
                <a:tailEnd/>
              </a:ln>
              <a:effectLst/>
            </p:spPr>
            <p:txBody>
              <a:bodyPr>
                <a:spAutoFit/>
              </a:bodyPr>
              <a:lstStyle/>
              <a:p>
                <a:pPr eaLnBrk="0" hangingPunct="0"/>
                <a:r>
                  <a:rPr lang="en-US" b="1"/>
                  <a:t>7</a:t>
                </a:r>
              </a:p>
            </p:txBody>
          </p:sp>
          <p:sp>
            <p:nvSpPr>
              <p:cNvPr id="43075" name="Text Box 1091"/>
              <p:cNvSpPr txBox="1">
                <a:spLocks noChangeAspect="1" noChangeArrowheads="1"/>
              </p:cNvSpPr>
              <p:nvPr/>
            </p:nvSpPr>
            <p:spPr bwMode="auto">
              <a:xfrm>
                <a:off x="3072" y="2832"/>
                <a:ext cx="293" cy="399"/>
              </a:xfrm>
              <a:prstGeom prst="rect">
                <a:avLst/>
              </a:prstGeom>
              <a:noFill/>
              <a:ln w="9525">
                <a:noFill/>
                <a:miter lim="800000"/>
                <a:headEnd/>
                <a:tailEnd/>
              </a:ln>
              <a:effectLst/>
            </p:spPr>
            <p:txBody>
              <a:bodyPr wrap="none">
                <a:spAutoFit/>
              </a:bodyPr>
              <a:lstStyle/>
              <a:p>
                <a:pPr eaLnBrk="0" hangingPunct="0"/>
                <a:r>
                  <a:rPr lang="en-US" b="1"/>
                  <a:t>1</a:t>
                </a:r>
              </a:p>
            </p:txBody>
          </p:sp>
          <p:sp>
            <p:nvSpPr>
              <p:cNvPr id="43076" name="Text Box 1092"/>
              <p:cNvSpPr txBox="1">
                <a:spLocks noChangeAspect="1" noChangeArrowheads="1"/>
              </p:cNvSpPr>
              <p:nvPr/>
            </p:nvSpPr>
            <p:spPr bwMode="auto">
              <a:xfrm>
                <a:off x="3743" y="2834"/>
                <a:ext cx="294" cy="398"/>
              </a:xfrm>
              <a:prstGeom prst="rect">
                <a:avLst/>
              </a:prstGeom>
              <a:noFill/>
              <a:ln w="9525">
                <a:noFill/>
                <a:miter lim="800000"/>
                <a:headEnd/>
                <a:tailEnd/>
              </a:ln>
              <a:effectLst/>
            </p:spPr>
            <p:txBody>
              <a:bodyPr wrap="none">
                <a:spAutoFit/>
              </a:bodyPr>
              <a:lstStyle/>
              <a:p>
                <a:pPr eaLnBrk="0" hangingPunct="0"/>
                <a:r>
                  <a:rPr lang="en-US" b="1"/>
                  <a:t>8</a:t>
                </a:r>
              </a:p>
            </p:txBody>
          </p:sp>
        </p:grpSp>
        <p:sp>
          <p:nvSpPr>
            <p:cNvPr id="43077" name="Text Box 1093"/>
            <p:cNvSpPr txBox="1">
              <a:spLocks noChangeAspect="1" noChangeArrowheads="1"/>
            </p:cNvSpPr>
            <p:nvPr/>
          </p:nvSpPr>
          <p:spPr bwMode="auto">
            <a:xfrm>
              <a:off x="3888" y="1968"/>
              <a:ext cx="212" cy="288"/>
            </a:xfrm>
            <a:prstGeom prst="rect">
              <a:avLst/>
            </a:prstGeom>
            <a:noFill/>
            <a:ln w="9525">
              <a:noFill/>
              <a:miter lim="800000"/>
              <a:headEnd/>
              <a:tailEnd/>
            </a:ln>
            <a:effectLst/>
          </p:spPr>
          <p:txBody>
            <a:bodyPr wrap="none">
              <a:spAutoFit/>
            </a:bodyPr>
            <a:lstStyle/>
            <a:p>
              <a:pPr eaLnBrk="0" hangingPunct="0"/>
              <a:r>
                <a:rPr lang="en-US" b="1"/>
                <a:t>2</a:t>
              </a:r>
            </a:p>
          </p:txBody>
        </p:sp>
        <p:sp>
          <p:nvSpPr>
            <p:cNvPr id="43078" name="Text Box 1094"/>
            <p:cNvSpPr txBox="1">
              <a:spLocks noChangeAspect="1" noChangeArrowheads="1"/>
            </p:cNvSpPr>
            <p:nvPr/>
          </p:nvSpPr>
          <p:spPr bwMode="auto">
            <a:xfrm>
              <a:off x="5136" y="1968"/>
              <a:ext cx="212" cy="288"/>
            </a:xfrm>
            <a:prstGeom prst="rect">
              <a:avLst/>
            </a:prstGeom>
            <a:noFill/>
            <a:ln w="9525">
              <a:noFill/>
              <a:miter lim="800000"/>
              <a:headEnd/>
              <a:tailEnd/>
            </a:ln>
            <a:effectLst/>
          </p:spPr>
          <p:txBody>
            <a:bodyPr wrap="none">
              <a:spAutoFit/>
            </a:bodyPr>
            <a:lstStyle/>
            <a:p>
              <a:pPr eaLnBrk="0" hangingPunct="0"/>
              <a:r>
                <a:rPr lang="en-US" b="1"/>
                <a:t>1</a:t>
              </a:r>
            </a:p>
          </p:txBody>
        </p:sp>
        <p:sp>
          <p:nvSpPr>
            <p:cNvPr id="43079" name="Text Box 1095"/>
            <p:cNvSpPr txBox="1">
              <a:spLocks noChangeAspect="1" noChangeArrowheads="1"/>
            </p:cNvSpPr>
            <p:nvPr/>
          </p:nvSpPr>
          <p:spPr bwMode="auto">
            <a:xfrm>
              <a:off x="4464" y="1344"/>
              <a:ext cx="212" cy="288"/>
            </a:xfrm>
            <a:prstGeom prst="rect">
              <a:avLst/>
            </a:prstGeom>
            <a:noFill/>
            <a:ln w="9525">
              <a:noFill/>
              <a:miter lim="800000"/>
              <a:headEnd/>
              <a:tailEnd/>
            </a:ln>
            <a:effectLst/>
          </p:spPr>
          <p:txBody>
            <a:bodyPr wrap="none">
              <a:spAutoFit/>
            </a:bodyPr>
            <a:lstStyle/>
            <a:p>
              <a:pPr eaLnBrk="0" hangingPunct="0"/>
              <a:r>
                <a:rPr lang="en-US" b="1"/>
                <a:t>2</a:t>
              </a:r>
            </a:p>
          </p:txBody>
        </p:sp>
      </p:grpSp>
      <p:grpSp>
        <p:nvGrpSpPr>
          <p:cNvPr id="11" name="Group 1096"/>
          <p:cNvGrpSpPr>
            <a:grpSpLocks/>
          </p:cNvGrpSpPr>
          <p:nvPr/>
        </p:nvGrpSpPr>
        <p:grpSpPr bwMode="auto">
          <a:xfrm>
            <a:off x="5943600" y="3724275"/>
            <a:ext cx="2833688" cy="2676525"/>
            <a:chOff x="3802" y="2550"/>
            <a:chExt cx="1785" cy="1686"/>
          </a:xfrm>
        </p:grpSpPr>
        <p:sp>
          <p:nvSpPr>
            <p:cNvPr id="43081" name="Freeform 1097"/>
            <p:cNvSpPr>
              <a:spLocks/>
            </p:cNvSpPr>
            <p:nvPr/>
          </p:nvSpPr>
          <p:spPr bwMode="auto">
            <a:xfrm>
              <a:off x="3802" y="2550"/>
              <a:ext cx="1270" cy="1677"/>
            </a:xfrm>
            <a:custGeom>
              <a:avLst/>
              <a:gdLst/>
              <a:ahLst/>
              <a:cxnLst>
                <a:cxn ang="0">
                  <a:pos x="867" y="84"/>
                </a:cxn>
                <a:cxn ang="0">
                  <a:pos x="818" y="204"/>
                </a:cxn>
                <a:cxn ang="0">
                  <a:pos x="763" y="286"/>
                </a:cxn>
                <a:cxn ang="0">
                  <a:pos x="703" y="368"/>
                </a:cxn>
                <a:cxn ang="0">
                  <a:pos x="605" y="433"/>
                </a:cxn>
                <a:cxn ang="0">
                  <a:pos x="480" y="482"/>
                </a:cxn>
                <a:cxn ang="0">
                  <a:pos x="305" y="586"/>
                </a:cxn>
                <a:cxn ang="0">
                  <a:pos x="251" y="657"/>
                </a:cxn>
                <a:cxn ang="0">
                  <a:pos x="223" y="673"/>
                </a:cxn>
                <a:cxn ang="0">
                  <a:pos x="92" y="799"/>
                </a:cxn>
                <a:cxn ang="0">
                  <a:pos x="21" y="924"/>
                </a:cxn>
                <a:cxn ang="0">
                  <a:pos x="0" y="1017"/>
                </a:cxn>
                <a:cxn ang="0">
                  <a:pos x="5" y="1371"/>
                </a:cxn>
                <a:cxn ang="0">
                  <a:pos x="141" y="1562"/>
                </a:cxn>
                <a:cxn ang="0">
                  <a:pos x="240" y="1633"/>
                </a:cxn>
                <a:cxn ang="0">
                  <a:pos x="360" y="1677"/>
                </a:cxn>
                <a:cxn ang="0">
                  <a:pos x="540" y="1671"/>
                </a:cxn>
                <a:cxn ang="0">
                  <a:pos x="589" y="1660"/>
                </a:cxn>
                <a:cxn ang="0">
                  <a:pos x="665" y="1590"/>
                </a:cxn>
                <a:cxn ang="0">
                  <a:pos x="687" y="1557"/>
                </a:cxn>
                <a:cxn ang="0">
                  <a:pos x="698" y="1540"/>
                </a:cxn>
                <a:cxn ang="0">
                  <a:pos x="681" y="1350"/>
                </a:cxn>
                <a:cxn ang="0">
                  <a:pos x="654" y="1273"/>
                </a:cxn>
                <a:cxn ang="0">
                  <a:pos x="632" y="1186"/>
                </a:cxn>
                <a:cxn ang="0">
                  <a:pos x="638" y="1126"/>
                </a:cxn>
                <a:cxn ang="0">
                  <a:pos x="665" y="1088"/>
                </a:cxn>
                <a:cxn ang="0">
                  <a:pos x="801" y="990"/>
                </a:cxn>
                <a:cxn ang="0">
                  <a:pos x="894" y="946"/>
                </a:cxn>
                <a:cxn ang="0">
                  <a:pos x="1221" y="602"/>
                </a:cxn>
                <a:cxn ang="0">
                  <a:pos x="1183" y="177"/>
                </a:cxn>
                <a:cxn ang="0">
                  <a:pos x="1112" y="106"/>
                </a:cxn>
                <a:cxn ang="0">
                  <a:pos x="1058" y="62"/>
                </a:cxn>
                <a:cxn ang="0">
                  <a:pos x="1003" y="35"/>
                </a:cxn>
                <a:cxn ang="0">
                  <a:pos x="949" y="2"/>
                </a:cxn>
                <a:cxn ang="0">
                  <a:pos x="856" y="46"/>
                </a:cxn>
                <a:cxn ang="0">
                  <a:pos x="867" y="84"/>
                </a:cxn>
              </a:cxnLst>
              <a:rect l="0" t="0" r="r" b="b"/>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cmpd="sng">
              <a:solidFill>
                <a:schemeClr val="tx1"/>
              </a:solidFill>
              <a:prstDash val="sysDot"/>
              <a:round/>
              <a:headEnd/>
              <a:tailEnd/>
            </a:ln>
            <a:effectLst/>
          </p:spPr>
          <p:txBody>
            <a:bodyPr wrap="none" anchor="ctr"/>
            <a:lstStyle/>
            <a:p>
              <a:endParaRPr lang="en-US"/>
            </a:p>
          </p:txBody>
        </p:sp>
        <p:sp>
          <p:nvSpPr>
            <p:cNvPr id="43082" name="Line 1098"/>
            <p:cNvSpPr>
              <a:spLocks noChangeAspect="1" noChangeShapeType="1"/>
            </p:cNvSpPr>
            <p:nvPr/>
          </p:nvSpPr>
          <p:spPr bwMode="auto">
            <a:xfrm flipV="1">
              <a:off x="4440" y="3045"/>
              <a:ext cx="312" cy="417"/>
            </a:xfrm>
            <a:prstGeom prst="line">
              <a:avLst/>
            </a:prstGeom>
            <a:noFill/>
            <a:ln w="57150">
              <a:solidFill>
                <a:srgbClr val="FF0000"/>
              </a:solidFill>
              <a:round/>
              <a:headEnd/>
              <a:tailEnd/>
            </a:ln>
            <a:effectLst/>
          </p:spPr>
          <p:txBody>
            <a:bodyPr wrap="none" anchor="ctr"/>
            <a:lstStyle/>
            <a:p>
              <a:endParaRPr lang="en-US"/>
            </a:p>
          </p:txBody>
        </p:sp>
        <p:sp>
          <p:nvSpPr>
            <p:cNvPr id="43083" name="Line 1099"/>
            <p:cNvSpPr>
              <a:spLocks noChangeAspect="1" noChangeShapeType="1"/>
            </p:cNvSpPr>
            <p:nvPr/>
          </p:nvSpPr>
          <p:spPr bwMode="auto">
            <a:xfrm flipH="1" flipV="1">
              <a:off x="4752" y="3045"/>
              <a:ext cx="346" cy="347"/>
            </a:xfrm>
            <a:prstGeom prst="line">
              <a:avLst/>
            </a:prstGeom>
            <a:noFill/>
            <a:ln w="57150">
              <a:solidFill>
                <a:schemeClr val="tx1"/>
              </a:solidFill>
              <a:round/>
              <a:headEnd/>
              <a:tailEnd/>
            </a:ln>
            <a:effectLst/>
          </p:spPr>
          <p:txBody>
            <a:bodyPr wrap="none" anchor="ctr"/>
            <a:lstStyle/>
            <a:p>
              <a:endParaRPr lang="en-US"/>
            </a:p>
          </p:txBody>
        </p:sp>
        <p:sp>
          <p:nvSpPr>
            <p:cNvPr id="43084" name="Oval 1100"/>
            <p:cNvSpPr>
              <a:spLocks noChangeAspect="1" noChangeArrowheads="1"/>
            </p:cNvSpPr>
            <p:nvPr/>
          </p:nvSpPr>
          <p:spPr bwMode="auto">
            <a:xfrm>
              <a:off x="4648" y="2976"/>
              <a:ext cx="173" cy="173"/>
            </a:xfrm>
            <a:prstGeom prst="ellipse">
              <a:avLst/>
            </a:prstGeom>
            <a:solidFill>
              <a:schemeClr val="folHlink"/>
            </a:solidFill>
            <a:ln w="28575">
              <a:noFill/>
              <a:round/>
              <a:headEnd/>
              <a:tailEnd/>
            </a:ln>
            <a:effectLst/>
          </p:spPr>
          <p:txBody>
            <a:bodyPr wrap="none" anchor="ctr"/>
            <a:lstStyle/>
            <a:p>
              <a:endParaRPr lang="en-US"/>
            </a:p>
          </p:txBody>
        </p:sp>
        <p:sp>
          <p:nvSpPr>
            <p:cNvPr id="43085" name="Line 1101"/>
            <p:cNvSpPr>
              <a:spLocks noChangeAspect="1" noChangeShapeType="1"/>
            </p:cNvSpPr>
            <p:nvPr/>
          </p:nvSpPr>
          <p:spPr bwMode="auto">
            <a:xfrm flipH="1">
              <a:off x="4232" y="3462"/>
              <a:ext cx="173" cy="381"/>
            </a:xfrm>
            <a:prstGeom prst="line">
              <a:avLst/>
            </a:prstGeom>
            <a:noFill/>
            <a:ln w="57150">
              <a:solidFill>
                <a:schemeClr val="tx1"/>
              </a:solidFill>
              <a:round/>
              <a:headEnd/>
              <a:tailEnd/>
            </a:ln>
            <a:effectLst/>
          </p:spPr>
          <p:txBody>
            <a:bodyPr wrap="none" anchor="ctr"/>
            <a:lstStyle/>
            <a:p>
              <a:endParaRPr lang="en-US"/>
            </a:p>
          </p:txBody>
        </p:sp>
        <p:sp>
          <p:nvSpPr>
            <p:cNvPr id="43086" name="Oval 1102"/>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a:effectLst/>
          </p:spPr>
          <p:txBody>
            <a:bodyPr wrap="none" anchor="ctr"/>
            <a:lstStyle/>
            <a:p>
              <a:endParaRPr lang="en-US"/>
            </a:p>
          </p:txBody>
        </p:sp>
        <p:sp>
          <p:nvSpPr>
            <p:cNvPr id="43087" name="Oval 1103"/>
            <p:cNvSpPr>
              <a:spLocks noChangeAspect="1" noChangeArrowheads="1"/>
            </p:cNvSpPr>
            <p:nvPr/>
          </p:nvSpPr>
          <p:spPr bwMode="auto">
            <a:xfrm>
              <a:off x="4128" y="3774"/>
              <a:ext cx="173" cy="173"/>
            </a:xfrm>
            <a:prstGeom prst="ellipse">
              <a:avLst/>
            </a:prstGeom>
            <a:solidFill>
              <a:schemeClr val="folHlink"/>
            </a:solidFill>
            <a:ln w="28575">
              <a:noFill/>
              <a:round/>
              <a:headEnd/>
              <a:tailEnd/>
            </a:ln>
            <a:effectLst/>
          </p:spPr>
          <p:txBody>
            <a:bodyPr wrap="none" anchor="ctr"/>
            <a:lstStyle/>
            <a:p>
              <a:endParaRPr lang="en-US"/>
            </a:p>
          </p:txBody>
        </p:sp>
        <p:sp>
          <p:nvSpPr>
            <p:cNvPr id="43088" name="Line 1104"/>
            <p:cNvSpPr>
              <a:spLocks noChangeAspect="1" noChangeShapeType="1"/>
            </p:cNvSpPr>
            <p:nvPr/>
          </p:nvSpPr>
          <p:spPr bwMode="auto">
            <a:xfrm>
              <a:off x="4440" y="3462"/>
              <a:ext cx="242" cy="416"/>
            </a:xfrm>
            <a:prstGeom prst="line">
              <a:avLst/>
            </a:prstGeom>
            <a:noFill/>
            <a:ln w="57150">
              <a:solidFill>
                <a:schemeClr val="tx1"/>
              </a:solidFill>
              <a:round/>
              <a:headEnd/>
              <a:tailEnd/>
            </a:ln>
            <a:effectLst/>
          </p:spPr>
          <p:txBody>
            <a:bodyPr wrap="none" anchor="ctr"/>
            <a:lstStyle/>
            <a:p>
              <a:endParaRPr lang="en-US"/>
            </a:p>
          </p:txBody>
        </p:sp>
        <p:sp>
          <p:nvSpPr>
            <p:cNvPr id="43089" name="Oval 1105"/>
            <p:cNvSpPr>
              <a:spLocks noChangeAspect="1" noChangeArrowheads="1"/>
            </p:cNvSpPr>
            <p:nvPr/>
          </p:nvSpPr>
          <p:spPr bwMode="auto">
            <a:xfrm>
              <a:off x="4578" y="3774"/>
              <a:ext cx="174" cy="173"/>
            </a:xfrm>
            <a:prstGeom prst="ellipse">
              <a:avLst/>
            </a:prstGeom>
            <a:solidFill>
              <a:schemeClr val="folHlink"/>
            </a:solidFill>
            <a:ln w="28575">
              <a:noFill/>
              <a:round/>
              <a:headEnd/>
              <a:tailEnd/>
            </a:ln>
            <a:effectLst/>
          </p:spPr>
          <p:txBody>
            <a:bodyPr wrap="none" anchor="ctr"/>
            <a:lstStyle/>
            <a:p>
              <a:endParaRPr lang="en-US"/>
            </a:p>
          </p:txBody>
        </p:sp>
        <p:grpSp>
          <p:nvGrpSpPr>
            <p:cNvPr id="12" name="Group 1106"/>
            <p:cNvGrpSpPr>
              <a:grpSpLocks noChangeAspect="1"/>
            </p:cNvGrpSpPr>
            <p:nvPr/>
          </p:nvGrpSpPr>
          <p:grpSpPr bwMode="auto">
            <a:xfrm>
              <a:off x="4890" y="3357"/>
              <a:ext cx="624" cy="590"/>
              <a:chOff x="2016" y="2016"/>
              <a:chExt cx="864" cy="816"/>
            </a:xfrm>
          </p:grpSpPr>
          <p:sp>
            <p:nvSpPr>
              <p:cNvPr id="43091" name="Line 1107"/>
              <p:cNvSpPr>
                <a:spLocks noChangeAspect="1" noChangeShapeType="1"/>
              </p:cNvSpPr>
              <p:nvPr/>
            </p:nvSpPr>
            <p:spPr bwMode="auto">
              <a:xfrm flipH="1">
                <a:off x="2160" y="2160"/>
                <a:ext cx="240" cy="528"/>
              </a:xfrm>
              <a:prstGeom prst="line">
                <a:avLst/>
              </a:prstGeom>
              <a:noFill/>
              <a:ln w="57150">
                <a:solidFill>
                  <a:schemeClr val="tx1"/>
                </a:solidFill>
                <a:round/>
                <a:headEnd/>
                <a:tailEnd/>
              </a:ln>
              <a:effectLst/>
            </p:spPr>
            <p:txBody>
              <a:bodyPr wrap="none" anchor="ctr"/>
              <a:lstStyle/>
              <a:p>
                <a:endParaRPr lang="en-US"/>
              </a:p>
            </p:txBody>
          </p:sp>
          <p:sp>
            <p:nvSpPr>
              <p:cNvPr id="43092" name="Oval 1108"/>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a:effectLst/>
            </p:spPr>
            <p:txBody>
              <a:bodyPr wrap="none" anchor="ctr"/>
              <a:lstStyle/>
              <a:p>
                <a:endParaRPr lang="en-US"/>
              </a:p>
            </p:txBody>
          </p:sp>
          <p:sp>
            <p:nvSpPr>
              <p:cNvPr id="43093" name="Oval 1109"/>
              <p:cNvSpPr>
                <a:spLocks noChangeAspect="1" noChangeArrowheads="1"/>
              </p:cNvSpPr>
              <p:nvPr/>
            </p:nvSpPr>
            <p:spPr bwMode="auto">
              <a:xfrm>
                <a:off x="2016" y="2592"/>
                <a:ext cx="240" cy="240"/>
              </a:xfrm>
              <a:prstGeom prst="ellipse">
                <a:avLst/>
              </a:prstGeom>
              <a:solidFill>
                <a:schemeClr val="folHlink"/>
              </a:solidFill>
              <a:ln w="28575">
                <a:noFill/>
                <a:round/>
                <a:headEnd/>
                <a:tailEnd/>
              </a:ln>
              <a:effectLst/>
            </p:spPr>
            <p:txBody>
              <a:bodyPr wrap="none" anchor="ctr"/>
              <a:lstStyle/>
              <a:p>
                <a:endParaRPr lang="en-US"/>
              </a:p>
            </p:txBody>
          </p:sp>
          <p:sp>
            <p:nvSpPr>
              <p:cNvPr id="43094" name="Line 1110"/>
              <p:cNvSpPr>
                <a:spLocks noChangeAspect="1" noChangeShapeType="1"/>
              </p:cNvSpPr>
              <p:nvPr/>
            </p:nvSpPr>
            <p:spPr bwMode="auto">
              <a:xfrm>
                <a:off x="2448" y="2160"/>
                <a:ext cx="336" cy="576"/>
              </a:xfrm>
              <a:prstGeom prst="line">
                <a:avLst/>
              </a:prstGeom>
              <a:noFill/>
              <a:ln w="57150">
                <a:solidFill>
                  <a:schemeClr val="tx1"/>
                </a:solidFill>
                <a:round/>
                <a:headEnd/>
                <a:tailEnd/>
              </a:ln>
              <a:effectLst/>
            </p:spPr>
            <p:txBody>
              <a:bodyPr wrap="none" anchor="ctr"/>
              <a:lstStyle/>
              <a:p>
                <a:endParaRPr lang="en-US"/>
              </a:p>
            </p:txBody>
          </p:sp>
          <p:sp>
            <p:nvSpPr>
              <p:cNvPr id="43095" name="Oval 1111"/>
              <p:cNvSpPr>
                <a:spLocks noChangeAspect="1" noChangeArrowheads="1"/>
              </p:cNvSpPr>
              <p:nvPr/>
            </p:nvSpPr>
            <p:spPr bwMode="auto">
              <a:xfrm>
                <a:off x="2640" y="2592"/>
                <a:ext cx="240" cy="240"/>
              </a:xfrm>
              <a:prstGeom prst="ellipse">
                <a:avLst/>
              </a:prstGeom>
              <a:solidFill>
                <a:schemeClr val="folHlink"/>
              </a:solidFill>
              <a:ln w="28575">
                <a:noFill/>
                <a:round/>
                <a:headEnd/>
                <a:tailEnd/>
              </a:ln>
              <a:effectLst/>
            </p:spPr>
            <p:txBody>
              <a:bodyPr wrap="none" anchor="ctr"/>
              <a:lstStyle/>
              <a:p>
                <a:endParaRPr lang="en-US"/>
              </a:p>
            </p:txBody>
          </p:sp>
        </p:grpSp>
        <p:sp>
          <p:nvSpPr>
            <p:cNvPr id="43096" name="Text Box 1112"/>
            <p:cNvSpPr txBox="1">
              <a:spLocks noChangeAspect="1" noChangeArrowheads="1"/>
            </p:cNvSpPr>
            <p:nvPr/>
          </p:nvSpPr>
          <p:spPr bwMode="auto">
            <a:xfrm>
              <a:off x="4163" y="3947"/>
              <a:ext cx="212" cy="288"/>
            </a:xfrm>
            <a:prstGeom prst="rect">
              <a:avLst/>
            </a:prstGeom>
            <a:noFill/>
            <a:ln w="9525">
              <a:noFill/>
              <a:miter lim="800000"/>
              <a:headEnd/>
              <a:tailEnd/>
            </a:ln>
            <a:effectLst/>
          </p:spPr>
          <p:txBody>
            <a:bodyPr wrap="none">
              <a:spAutoFit/>
            </a:bodyPr>
            <a:lstStyle/>
            <a:p>
              <a:pPr eaLnBrk="0" hangingPunct="0"/>
              <a:r>
                <a:rPr lang="en-US" b="1"/>
                <a:t>2</a:t>
              </a:r>
            </a:p>
          </p:txBody>
        </p:sp>
        <p:sp>
          <p:nvSpPr>
            <p:cNvPr id="43097" name="Text Box 1113"/>
            <p:cNvSpPr txBox="1">
              <a:spLocks noChangeAspect="1" noChangeArrowheads="1"/>
            </p:cNvSpPr>
            <p:nvPr/>
          </p:nvSpPr>
          <p:spPr bwMode="auto">
            <a:xfrm>
              <a:off x="4599" y="3947"/>
              <a:ext cx="152" cy="288"/>
            </a:xfrm>
            <a:prstGeom prst="rect">
              <a:avLst/>
            </a:prstGeom>
            <a:noFill/>
            <a:ln w="9525">
              <a:noFill/>
              <a:miter lim="800000"/>
              <a:headEnd/>
              <a:tailEnd/>
            </a:ln>
            <a:effectLst/>
          </p:spPr>
          <p:txBody>
            <a:bodyPr>
              <a:spAutoFit/>
            </a:bodyPr>
            <a:lstStyle/>
            <a:p>
              <a:pPr eaLnBrk="0" hangingPunct="0"/>
              <a:r>
                <a:rPr lang="en-US" b="1"/>
                <a:t>7</a:t>
              </a:r>
            </a:p>
          </p:txBody>
        </p:sp>
        <p:sp>
          <p:nvSpPr>
            <p:cNvPr id="43098" name="Text Box 1114"/>
            <p:cNvSpPr txBox="1">
              <a:spLocks noChangeAspect="1" noChangeArrowheads="1"/>
            </p:cNvSpPr>
            <p:nvPr/>
          </p:nvSpPr>
          <p:spPr bwMode="auto">
            <a:xfrm>
              <a:off x="4890" y="3947"/>
              <a:ext cx="212" cy="288"/>
            </a:xfrm>
            <a:prstGeom prst="rect">
              <a:avLst/>
            </a:prstGeom>
            <a:noFill/>
            <a:ln w="9525">
              <a:noFill/>
              <a:miter lim="800000"/>
              <a:headEnd/>
              <a:tailEnd/>
            </a:ln>
            <a:effectLst/>
          </p:spPr>
          <p:txBody>
            <a:bodyPr wrap="none">
              <a:spAutoFit/>
            </a:bodyPr>
            <a:lstStyle/>
            <a:p>
              <a:pPr eaLnBrk="0" hangingPunct="0"/>
              <a:r>
                <a:rPr lang="en-US" b="1"/>
                <a:t>1</a:t>
              </a:r>
            </a:p>
          </p:txBody>
        </p:sp>
        <p:sp>
          <p:nvSpPr>
            <p:cNvPr id="43099" name="Text Box 1115"/>
            <p:cNvSpPr txBox="1">
              <a:spLocks noChangeAspect="1" noChangeArrowheads="1"/>
            </p:cNvSpPr>
            <p:nvPr/>
          </p:nvSpPr>
          <p:spPr bwMode="auto">
            <a:xfrm>
              <a:off x="5375" y="3948"/>
              <a:ext cx="212" cy="288"/>
            </a:xfrm>
            <a:prstGeom prst="rect">
              <a:avLst/>
            </a:prstGeom>
            <a:noFill/>
            <a:ln w="9525">
              <a:noFill/>
              <a:miter lim="800000"/>
              <a:headEnd/>
              <a:tailEnd/>
            </a:ln>
            <a:effectLst/>
          </p:spPr>
          <p:txBody>
            <a:bodyPr wrap="none">
              <a:spAutoFit/>
            </a:bodyPr>
            <a:lstStyle/>
            <a:p>
              <a:pPr eaLnBrk="0" hangingPunct="0"/>
              <a:r>
                <a:rPr lang="en-US" b="1"/>
                <a:t>8</a:t>
              </a:r>
            </a:p>
          </p:txBody>
        </p:sp>
        <p:sp>
          <p:nvSpPr>
            <p:cNvPr id="43100" name="Text Box 1116"/>
            <p:cNvSpPr txBox="1">
              <a:spLocks noChangeAspect="1" noChangeArrowheads="1"/>
            </p:cNvSpPr>
            <p:nvPr/>
          </p:nvSpPr>
          <p:spPr bwMode="auto">
            <a:xfrm>
              <a:off x="4080" y="3312"/>
              <a:ext cx="212" cy="288"/>
            </a:xfrm>
            <a:prstGeom prst="rect">
              <a:avLst/>
            </a:prstGeom>
            <a:noFill/>
            <a:ln w="9525">
              <a:noFill/>
              <a:miter lim="800000"/>
              <a:headEnd/>
              <a:tailEnd/>
            </a:ln>
            <a:effectLst/>
          </p:spPr>
          <p:txBody>
            <a:bodyPr wrap="none">
              <a:spAutoFit/>
            </a:bodyPr>
            <a:lstStyle/>
            <a:p>
              <a:pPr eaLnBrk="0" hangingPunct="0"/>
              <a:r>
                <a:rPr lang="en-US" b="1"/>
                <a:t>2</a:t>
              </a:r>
            </a:p>
          </p:txBody>
        </p:sp>
        <p:sp>
          <p:nvSpPr>
            <p:cNvPr id="43101" name="Text Box 1117"/>
            <p:cNvSpPr txBox="1">
              <a:spLocks noChangeAspect="1" noChangeArrowheads="1"/>
            </p:cNvSpPr>
            <p:nvPr/>
          </p:nvSpPr>
          <p:spPr bwMode="auto">
            <a:xfrm>
              <a:off x="5328" y="3312"/>
              <a:ext cx="212" cy="288"/>
            </a:xfrm>
            <a:prstGeom prst="rect">
              <a:avLst/>
            </a:prstGeom>
            <a:noFill/>
            <a:ln w="9525">
              <a:noFill/>
              <a:miter lim="800000"/>
              <a:headEnd/>
              <a:tailEnd/>
            </a:ln>
            <a:effectLst/>
          </p:spPr>
          <p:txBody>
            <a:bodyPr wrap="none">
              <a:spAutoFit/>
            </a:bodyPr>
            <a:lstStyle/>
            <a:p>
              <a:pPr eaLnBrk="0" hangingPunct="0"/>
              <a:r>
                <a:rPr lang="en-US" b="1"/>
                <a:t>1</a:t>
              </a:r>
            </a:p>
          </p:txBody>
        </p:sp>
        <p:sp>
          <p:nvSpPr>
            <p:cNvPr id="43102" name="Text Box 1118"/>
            <p:cNvSpPr txBox="1">
              <a:spLocks noChangeAspect="1" noChangeArrowheads="1"/>
            </p:cNvSpPr>
            <p:nvPr/>
          </p:nvSpPr>
          <p:spPr bwMode="auto">
            <a:xfrm>
              <a:off x="4656" y="2688"/>
              <a:ext cx="212" cy="288"/>
            </a:xfrm>
            <a:prstGeom prst="rect">
              <a:avLst/>
            </a:prstGeom>
            <a:noFill/>
            <a:ln w="9525">
              <a:noFill/>
              <a:miter lim="800000"/>
              <a:headEnd/>
              <a:tailEnd/>
            </a:ln>
            <a:effectLst/>
          </p:spPr>
          <p:txBody>
            <a:bodyPr wrap="none">
              <a:spAutoFit/>
            </a:bodyPr>
            <a:lstStyle/>
            <a:p>
              <a:pPr eaLnBrk="0" hangingPunct="0"/>
              <a:r>
                <a:rPr lang="en-US" b="1"/>
                <a:t>2</a:t>
              </a:r>
            </a:p>
          </p:txBody>
        </p:sp>
      </p:grpSp>
      <p:sp>
        <p:nvSpPr>
          <p:cNvPr id="43103" name="Text Box 1119"/>
          <p:cNvSpPr txBox="1">
            <a:spLocks noChangeArrowheads="1"/>
          </p:cNvSpPr>
          <p:nvPr/>
        </p:nvSpPr>
        <p:spPr bwMode="auto">
          <a:xfrm>
            <a:off x="3352800" y="3962400"/>
            <a:ext cx="2076450" cy="641350"/>
          </a:xfrm>
          <a:prstGeom prst="rect">
            <a:avLst/>
          </a:prstGeom>
          <a:noFill/>
          <a:ln w="9525">
            <a:noFill/>
            <a:miter lim="800000"/>
            <a:headEnd/>
            <a:tailEnd/>
          </a:ln>
          <a:effectLst/>
        </p:spPr>
        <p:txBody>
          <a:bodyPr wrap="none">
            <a:spAutoFit/>
          </a:bodyPr>
          <a:lstStyle/>
          <a:p>
            <a:pPr eaLnBrk="0" hangingPunct="0"/>
            <a:r>
              <a:rPr lang="en-US" sz="1800">
                <a:solidFill>
                  <a:srgbClr val="FF0000"/>
                </a:solidFill>
              </a:rPr>
              <a:t>This is the move</a:t>
            </a:r>
          </a:p>
          <a:p>
            <a:pPr eaLnBrk="0" hangingPunct="0"/>
            <a:r>
              <a:rPr lang="en-US" sz="1800">
                <a:solidFill>
                  <a:srgbClr val="FF0000"/>
                </a:solidFill>
              </a:rPr>
              <a:t>selected by minimax</a:t>
            </a:r>
          </a:p>
        </p:txBody>
      </p:sp>
      <p:sp>
        <p:nvSpPr>
          <p:cNvPr id="43104" name="Line 1120"/>
          <p:cNvSpPr>
            <a:spLocks noChangeShapeType="1"/>
          </p:cNvSpPr>
          <p:nvPr/>
        </p:nvSpPr>
        <p:spPr bwMode="auto">
          <a:xfrm>
            <a:off x="5334000" y="4267200"/>
            <a:ext cx="1752600" cy="533400"/>
          </a:xfrm>
          <a:prstGeom prst="line">
            <a:avLst/>
          </a:prstGeom>
          <a:noFill/>
          <a:ln w="28575">
            <a:solidFill>
              <a:srgbClr val="FF0000"/>
            </a:solidFill>
            <a:round/>
            <a:headEnd/>
            <a:tailEnd type="triangle" w="med" len="med"/>
          </a:ln>
          <a:effectLst/>
        </p:spPr>
        <p:txBody>
          <a:bodyPr wrap="none" anchor="ctr"/>
          <a:lstStyle/>
          <a:p>
            <a:endParaRPr lang="en-US"/>
          </a:p>
        </p:txBody>
      </p:sp>
      <p:sp>
        <p:nvSpPr>
          <p:cNvPr id="43105" name="Oval 1121"/>
          <p:cNvSpPr>
            <a:spLocks noChangeArrowheads="1"/>
          </p:cNvSpPr>
          <p:nvPr/>
        </p:nvSpPr>
        <p:spPr bwMode="auto">
          <a:xfrm>
            <a:off x="457200" y="3124200"/>
            <a:ext cx="533400" cy="533400"/>
          </a:xfrm>
          <a:prstGeom prst="ellipse">
            <a:avLst/>
          </a:prstGeom>
          <a:noFill/>
          <a:ln w="28575">
            <a:solidFill>
              <a:schemeClr val="accent2"/>
            </a:solidFill>
            <a:prstDash val="sysDot"/>
            <a:round/>
            <a:headEnd/>
            <a:tailEnd/>
          </a:ln>
          <a:effectLst/>
        </p:spPr>
        <p:txBody>
          <a:bodyPr wrap="none" anchor="ctr"/>
          <a:lstStyle/>
          <a:p>
            <a:endParaRPr lang="en-US"/>
          </a:p>
        </p:txBody>
      </p:sp>
      <p:sp>
        <p:nvSpPr>
          <p:cNvPr id="43106" name="Text Box 1122"/>
          <p:cNvSpPr txBox="1">
            <a:spLocks noChangeArrowheads="1"/>
          </p:cNvSpPr>
          <p:nvPr/>
        </p:nvSpPr>
        <p:spPr bwMode="auto">
          <a:xfrm>
            <a:off x="457200" y="4343400"/>
            <a:ext cx="1670050" cy="641350"/>
          </a:xfrm>
          <a:prstGeom prst="rect">
            <a:avLst/>
          </a:prstGeom>
          <a:noFill/>
          <a:ln w="9525">
            <a:noFill/>
            <a:miter lim="800000"/>
            <a:headEnd/>
            <a:tailEnd/>
          </a:ln>
          <a:effectLst/>
        </p:spPr>
        <p:txBody>
          <a:bodyPr wrap="none">
            <a:spAutoFit/>
          </a:bodyPr>
          <a:lstStyle/>
          <a:p>
            <a:pPr algn="ctr" eaLnBrk="0" hangingPunct="0"/>
            <a:r>
              <a:rPr lang="en-US" sz="1800">
                <a:solidFill>
                  <a:schemeClr val="accent2"/>
                </a:solidFill>
              </a:rPr>
              <a:t>Static evaluator </a:t>
            </a:r>
          </a:p>
          <a:p>
            <a:pPr algn="ctr" eaLnBrk="0" hangingPunct="0"/>
            <a:r>
              <a:rPr lang="en-US" sz="1800">
                <a:solidFill>
                  <a:schemeClr val="accent2"/>
                </a:solidFill>
              </a:rPr>
              <a:t>value</a:t>
            </a:r>
          </a:p>
        </p:txBody>
      </p:sp>
      <p:sp>
        <p:nvSpPr>
          <p:cNvPr id="43107" name="Line 1123"/>
          <p:cNvSpPr>
            <a:spLocks noChangeShapeType="1"/>
          </p:cNvSpPr>
          <p:nvPr/>
        </p:nvSpPr>
        <p:spPr bwMode="auto">
          <a:xfrm flipV="1">
            <a:off x="609600" y="3657600"/>
            <a:ext cx="76200" cy="762000"/>
          </a:xfrm>
          <a:prstGeom prst="line">
            <a:avLst/>
          </a:prstGeom>
          <a:noFill/>
          <a:ln w="28575">
            <a:solidFill>
              <a:schemeClr val="accent2"/>
            </a:solidFill>
            <a:round/>
            <a:headEnd/>
            <a:tailEnd type="triangle" w="med" len="med"/>
          </a:ln>
          <a:effectLst/>
        </p:spPr>
        <p:txBody>
          <a:bodyPr wrap="none" anchor="ctr"/>
          <a:lstStyle/>
          <a:p>
            <a:endParaRPr lang="en-US"/>
          </a:p>
        </p:txBody>
      </p:sp>
      <p:sp>
        <p:nvSpPr>
          <p:cNvPr id="43108" name="AutoShape 1124"/>
          <p:cNvSpPr>
            <a:spLocks noChangeArrowheads="1"/>
          </p:cNvSpPr>
          <p:nvPr/>
        </p:nvSpPr>
        <p:spPr bwMode="auto">
          <a:xfrm>
            <a:off x="2743200" y="1752600"/>
            <a:ext cx="533400" cy="381000"/>
          </a:xfrm>
          <a:prstGeom prst="rightArrow">
            <a:avLst>
              <a:gd name="adj1" fmla="val 50000"/>
              <a:gd name="adj2" fmla="val 35000"/>
            </a:avLst>
          </a:prstGeom>
          <a:solidFill>
            <a:schemeClr val="bg2"/>
          </a:solidFill>
          <a:ln w="9525">
            <a:solidFill>
              <a:schemeClr val="tx1"/>
            </a:solidFill>
            <a:miter lim="800000"/>
            <a:headEnd/>
            <a:tailEnd/>
          </a:ln>
          <a:effectLst/>
        </p:spPr>
        <p:txBody>
          <a:bodyPr wrap="none" anchor="ctr"/>
          <a:lstStyle/>
          <a:p>
            <a:endParaRPr lang="en-US"/>
          </a:p>
        </p:txBody>
      </p:sp>
      <p:sp>
        <p:nvSpPr>
          <p:cNvPr id="43109" name="AutoShape 1125"/>
          <p:cNvSpPr>
            <a:spLocks noChangeArrowheads="1"/>
          </p:cNvSpPr>
          <p:nvPr/>
        </p:nvSpPr>
        <p:spPr bwMode="auto">
          <a:xfrm>
            <a:off x="5791200" y="1676400"/>
            <a:ext cx="533400" cy="381000"/>
          </a:xfrm>
          <a:prstGeom prst="rightArrow">
            <a:avLst>
              <a:gd name="adj1" fmla="val 50000"/>
              <a:gd name="adj2" fmla="val 35000"/>
            </a:avLst>
          </a:prstGeom>
          <a:solidFill>
            <a:schemeClr val="bg2"/>
          </a:solidFill>
          <a:ln w="9525">
            <a:solidFill>
              <a:schemeClr val="tx1"/>
            </a:solidFill>
            <a:miter lim="800000"/>
            <a:headEnd/>
            <a:tailEnd/>
          </a:ln>
          <a:effectLst/>
        </p:spPr>
        <p:txBody>
          <a:bodyPr wrap="none" anchor="ctr"/>
          <a:lstStyle/>
          <a:p>
            <a:endParaRPr lang="en-US"/>
          </a:p>
        </p:txBody>
      </p:sp>
      <p:sp>
        <p:nvSpPr>
          <p:cNvPr id="43110" name="AutoShape 1126"/>
          <p:cNvSpPr>
            <a:spLocks noChangeArrowheads="1"/>
          </p:cNvSpPr>
          <p:nvPr/>
        </p:nvSpPr>
        <p:spPr bwMode="auto">
          <a:xfrm rot="5400000" flipV="1">
            <a:off x="6324600" y="3733800"/>
            <a:ext cx="533400" cy="381000"/>
          </a:xfrm>
          <a:prstGeom prst="rightArrow">
            <a:avLst>
              <a:gd name="adj1" fmla="val 50000"/>
              <a:gd name="adj2" fmla="val 35000"/>
            </a:avLst>
          </a:prstGeom>
          <a:solidFill>
            <a:schemeClr val="bg2"/>
          </a:solidFill>
          <a:ln w="9525">
            <a:solidFill>
              <a:schemeClr val="tx1"/>
            </a:solidFill>
            <a:miter lim="800000"/>
            <a:headEnd/>
            <a:tailEnd/>
          </a:ln>
          <a:effectLst/>
        </p:spPr>
        <p:txBody>
          <a:bodyPr wrap="none" anchor="ctr"/>
          <a:lstStyle/>
          <a:p>
            <a:endParaRPr lang="en-US"/>
          </a:p>
        </p:txBody>
      </p:sp>
      <p:pic>
        <p:nvPicPr>
          <p:cNvPr id="13" name="Picture 12">
            <a:extLst>
              <a:ext uri="{FF2B5EF4-FFF2-40B4-BE49-F238E27FC236}">
                <a16:creationId xmlns:a16="http://schemas.microsoft.com/office/drawing/2014/main" id="{8CC20A6E-6F96-46B6-89C1-5C220A7A3330}"/>
              </a:ext>
            </a:extLst>
          </p:cNvPr>
          <p:cNvPicPr>
            <a:picLocks noChangeAspect="1"/>
          </p:cNvPicPr>
          <p:nvPr/>
        </p:nvPicPr>
        <p:blipFill>
          <a:blip r:embed="rId2"/>
          <a:stretch>
            <a:fillRect/>
          </a:stretch>
        </p:blipFill>
        <p:spPr>
          <a:xfrm>
            <a:off x="8078828" y="25021"/>
            <a:ext cx="1035602" cy="1012417"/>
          </a:xfrm>
          <a:prstGeom prst="rect">
            <a:avLst/>
          </a:prstGeom>
        </p:spPr>
      </p:pic>
      <p:sp>
        <p:nvSpPr>
          <p:cNvPr id="14" name="Rectangle 13">
            <a:extLst>
              <a:ext uri="{FF2B5EF4-FFF2-40B4-BE49-F238E27FC236}">
                <a16:creationId xmlns:a16="http://schemas.microsoft.com/office/drawing/2014/main" id="{6AA94333-B986-40F6-9038-C11DFBC42D13}"/>
              </a:ext>
            </a:extLst>
          </p:cNvPr>
          <p:cNvSpPr/>
          <p:nvPr/>
        </p:nvSpPr>
        <p:spPr>
          <a:xfrm>
            <a:off x="259850" y="1150460"/>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8">
            <a:extLst>
              <a:ext uri="{FF2B5EF4-FFF2-40B4-BE49-F238E27FC236}">
                <a16:creationId xmlns:a16="http://schemas.microsoft.com/office/drawing/2014/main" id="{5279D5DA-A277-49A6-A1C6-0BD51C91A3AC}"/>
              </a:ext>
            </a:extLst>
          </p:cNvPr>
          <p:cNvSpPr/>
          <p:nvPr/>
        </p:nvSpPr>
        <p:spPr>
          <a:xfrm>
            <a:off x="248807" y="14903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Minimax Search</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2387" name="Picture 3" descr="minimax"/>
          <p:cNvPicPr>
            <a:picLocks noGrp="1" noChangeAspect="1" noChangeArrowheads="1"/>
          </p:cNvPicPr>
          <p:nvPr>
            <p:ph idx="1"/>
          </p:nvPr>
        </p:nvPicPr>
        <p:blipFill>
          <a:blip r:embed="rId3"/>
          <a:srcRect/>
          <a:stretch>
            <a:fillRect/>
          </a:stretch>
        </p:blipFill>
        <p:spPr>
          <a:xfrm>
            <a:off x="1371600" y="1828800"/>
            <a:ext cx="7162800" cy="4495800"/>
          </a:xfrm>
          <a:noFill/>
          <a:ln/>
        </p:spPr>
      </p:pic>
      <p:sp>
        <p:nvSpPr>
          <p:cNvPr id="1552388" name="Text Box 4"/>
          <p:cNvSpPr txBox="1">
            <a:spLocks noChangeArrowheads="1"/>
          </p:cNvSpPr>
          <p:nvPr/>
        </p:nvSpPr>
        <p:spPr bwMode="auto">
          <a:xfrm>
            <a:off x="2819400" y="4495800"/>
            <a:ext cx="298450" cy="366713"/>
          </a:xfrm>
          <a:prstGeom prst="rect">
            <a:avLst/>
          </a:prstGeom>
          <a:noFill/>
          <a:ln w="9525">
            <a:noFill/>
            <a:miter lim="800000"/>
            <a:headEnd/>
            <a:tailEnd/>
          </a:ln>
          <a:effectLst/>
        </p:spPr>
        <p:txBody>
          <a:bodyPr wrap="none">
            <a:spAutoFit/>
          </a:bodyPr>
          <a:lstStyle/>
          <a:p>
            <a:r>
              <a:rPr lang="en-US" sz="1800"/>
              <a:t>3</a:t>
            </a:r>
          </a:p>
        </p:txBody>
      </p:sp>
      <p:sp>
        <p:nvSpPr>
          <p:cNvPr id="1552389" name="Text Box 5"/>
          <p:cNvSpPr txBox="1">
            <a:spLocks noChangeArrowheads="1"/>
          </p:cNvSpPr>
          <p:nvPr/>
        </p:nvSpPr>
        <p:spPr bwMode="auto">
          <a:xfrm>
            <a:off x="3810000" y="4495800"/>
            <a:ext cx="298450" cy="366713"/>
          </a:xfrm>
          <a:prstGeom prst="rect">
            <a:avLst/>
          </a:prstGeom>
          <a:noFill/>
          <a:ln w="9525">
            <a:noFill/>
            <a:miter lim="800000"/>
            <a:headEnd/>
            <a:tailEnd/>
          </a:ln>
          <a:effectLst/>
        </p:spPr>
        <p:txBody>
          <a:bodyPr wrap="none">
            <a:spAutoFit/>
          </a:bodyPr>
          <a:lstStyle/>
          <a:p>
            <a:r>
              <a:rPr lang="en-US" sz="1800"/>
              <a:t>9</a:t>
            </a:r>
          </a:p>
        </p:txBody>
      </p:sp>
      <p:sp>
        <p:nvSpPr>
          <p:cNvPr id="1552390" name="Text Box 6"/>
          <p:cNvSpPr txBox="1">
            <a:spLocks noChangeArrowheads="1"/>
          </p:cNvSpPr>
          <p:nvPr/>
        </p:nvSpPr>
        <p:spPr bwMode="auto">
          <a:xfrm>
            <a:off x="4800600" y="4495800"/>
            <a:ext cx="298450" cy="366713"/>
          </a:xfrm>
          <a:prstGeom prst="rect">
            <a:avLst/>
          </a:prstGeom>
          <a:noFill/>
          <a:ln w="9525">
            <a:noFill/>
            <a:miter lim="800000"/>
            <a:headEnd/>
            <a:tailEnd/>
          </a:ln>
          <a:effectLst/>
        </p:spPr>
        <p:txBody>
          <a:bodyPr wrap="none">
            <a:spAutoFit/>
          </a:bodyPr>
          <a:lstStyle/>
          <a:p>
            <a:r>
              <a:rPr lang="en-US" sz="1800"/>
              <a:t>0</a:t>
            </a:r>
          </a:p>
        </p:txBody>
      </p:sp>
      <p:sp>
        <p:nvSpPr>
          <p:cNvPr id="1552391" name="Text Box 7"/>
          <p:cNvSpPr txBox="1">
            <a:spLocks noChangeArrowheads="1"/>
          </p:cNvSpPr>
          <p:nvPr/>
        </p:nvSpPr>
        <p:spPr bwMode="auto">
          <a:xfrm>
            <a:off x="5791200" y="4495800"/>
            <a:ext cx="298450" cy="366713"/>
          </a:xfrm>
          <a:prstGeom prst="rect">
            <a:avLst/>
          </a:prstGeom>
          <a:noFill/>
          <a:ln w="9525">
            <a:noFill/>
            <a:miter lim="800000"/>
            <a:headEnd/>
            <a:tailEnd/>
          </a:ln>
          <a:effectLst/>
        </p:spPr>
        <p:txBody>
          <a:bodyPr wrap="none">
            <a:spAutoFit/>
          </a:bodyPr>
          <a:lstStyle/>
          <a:p>
            <a:r>
              <a:rPr lang="en-US" sz="1800"/>
              <a:t>7</a:t>
            </a:r>
          </a:p>
        </p:txBody>
      </p:sp>
      <p:sp>
        <p:nvSpPr>
          <p:cNvPr id="1552392" name="Text Box 8"/>
          <p:cNvSpPr txBox="1">
            <a:spLocks noChangeArrowheads="1"/>
          </p:cNvSpPr>
          <p:nvPr/>
        </p:nvSpPr>
        <p:spPr bwMode="auto">
          <a:xfrm>
            <a:off x="6705600" y="4495800"/>
            <a:ext cx="298450" cy="366713"/>
          </a:xfrm>
          <a:prstGeom prst="rect">
            <a:avLst/>
          </a:prstGeom>
          <a:noFill/>
          <a:ln w="9525">
            <a:noFill/>
            <a:miter lim="800000"/>
            <a:headEnd/>
            <a:tailEnd/>
          </a:ln>
          <a:effectLst/>
        </p:spPr>
        <p:txBody>
          <a:bodyPr wrap="none">
            <a:spAutoFit/>
          </a:bodyPr>
          <a:lstStyle/>
          <a:p>
            <a:r>
              <a:rPr lang="en-US" sz="1800"/>
              <a:t>2</a:t>
            </a:r>
          </a:p>
        </p:txBody>
      </p:sp>
      <p:sp>
        <p:nvSpPr>
          <p:cNvPr id="1552393" name="Text Box 9"/>
          <p:cNvSpPr txBox="1">
            <a:spLocks noChangeArrowheads="1"/>
          </p:cNvSpPr>
          <p:nvPr/>
        </p:nvSpPr>
        <p:spPr bwMode="auto">
          <a:xfrm>
            <a:off x="7696200" y="4495800"/>
            <a:ext cx="298450" cy="366713"/>
          </a:xfrm>
          <a:prstGeom prst="rect">
            <a:avLst/>
          </a:prstGeom>
          <a:noFill/>
          <a:ln w="9525">
            <a:noFill/>
            <a:miter lim="800000"/>
            <a:headEnd/>
            <a:tailEnd/>
          </a:ln>
          <a:effectLst/>
        </p:spPr>
        <p:txBody>
          <a:bodyPr wrap="none">
            <a:spAutoFit/>
          </a:bodyPr>
          <a:lstStyle/>
          <a:p>
            <a:r>
              <a:rPr lang="en-US" sz="1800"/>
              <a:t>6</a:t>
            </a:r>
          </a:p>
        </p:txBody>
      </p:sp>
      <p:sp>
        <p:nvSpPr>
          <p:cNvPr id="1552394" name="Line 10"/>
          <p:cNvSpPr>
            <a:spLocks noChangeShapeType="1"/>
          </p:cNvSpPr>
          <p:nvPr/>
        </p:nvSpPr>
        <p:spPr bwMode="auto">
          <a:xfrm flipV="1">
            <a:off x="3048000" y="4953000"/>
            <a:ext cx="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2395" name="Line 11"/>
          <p:cNvSpPr>
            <a:spLocks noChangeShapeType="1"/>
          </p:cNvSpPr>
          <p:nvPr/>
        </p:nvSpPr>
        <p:spPr bwMode="auto">
          <a:xfrm flipH="1" flipV="1">
            <a:off x="4038600" y="4876800"/>
            <a:ext cx="22860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2396" name="Line 12"/>
          <p:cNvSpPr>
            <a:spLocks noChangeShapeType="1"/>
          </p:cNvSpPr>
          <p:nvPr/>
        </p:nvSpPr>
        <p:spPr bwMode="auto">
          <a:xfrm flipV="1">
            <a:off x="5029200" y="4876800"/>
            <a:ext cx="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2397" name="Line 13"/>
          <p:cNvSpPr>
            <a:spLocks noChangeShapeType="1"/>
          </p:cNvSpPr>
          <p:nvPr/>
        </p:nvSpPr>
        <p:spPr bwMode="auto">
          <a:xfrm flipH="1" flipV="1">
            <a:off x="6019800" y="4876800"/>
            <a:ext cx="228600" cy="609600"/>
          </a:xfrm>
          <a:prstGeom prst="line">
            <a:avLst/>
          </a:prstGeom>
          <a:noFill/>
          <a:ln w="9525">
            <a:solidFill>
              <a:schemeClr val="tx1"/>
            </a:solidFill>
            <a:round/>
            <a:headEnd/>
            <a:tailEnd type="triangle" w="med" len="med"/>
          </a:ln>
          <a:effectLst/>
        </p:spPr>
        <p:txBody>
          <a:bodyPr wrap="none"/>
          <a:lstStyle/>
          <a:p>
            <a:endParaRPr lang="en-US"/>
          </a:p>
        </p:txBody>
      </p:sp>
      <p:sp>
        <p:nvSpPr>
          <p:cNvPr id="1552398" name="Line 14"/>
          <p:cNvSpPr>
            <a:spLocks noChangeShapeType="1"/>
          </p:cNvSpPr>
          <p:nvPr/>
        </p:nvSpPr>
        <p:spPr bwMode="auto">
          <a:xfrm flipV="1">
            <a:off x="6629400" y="4876800"/>
            <a:ext cx="762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2399" name="Line 15"/>
          <p:cNvSpPr>
            <a:spLocks noChangeShapeType="1"/>
          </p:cNvSpPr>
          <p:nvPr/>
        </p:nvSpPr>
        <p:spPr bwMode="auto">
          <a:xfrm flipH="1" flipV="1">
            <a:off x="7010400" y="4876800"/>
            <a:ext cx="2286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2400" name="Line 16"/>
          <p:cNvSpPr>
            <a:spLocks noChangeShapeType="1"/>
          </p:cNvSpPr>
          <p:nvPr/>
        </p:nvSpPr>
        <p:spPr bwMode="auto">
          <a:xfrm flipV="1">
            <a:off x="7543800" y="4876800"/>
            <a:ext cx="152400" cy="609600"/>
          </a:xfrm>
          <a:prstGeom prst="line">
            <a:avLst/>
          </a:prstGeom>
          <a:noFill/>
          <a:ln w="9525">
            <a:solidFill>
              <a:schemeClr val="tx1"/>
            </a:solidFill>
            <a:round/>
            <a:headEnd/>
            <a:tailEnd type="triangle" w="med" len="med"/>
          </a:ln>
          <a:effectLst/>
        </p:spPr>
        <p:txBody>
          <a:bodyPr wrap="none"/>
          <a:lstStyle/>
          <a:p>
            <a:endParaRPr lang="en-US"/>
          </a:p>
        </p:txBody>
      </p:sp>
      <p:sp>
        <p:nvSpPr>
          <p:cNvPr id="1552401" name="Line 17"/>
          <p:cNvSpPr>
            <a:spLocks noChangeShapeType="1"/>
          </p:cNvSpPr>
          <p:nvPr/>
        </p:nvSpPr>
        <p:spPr bwMode="auto">
          <a:xfrm flipH="1" flipV="1">
            <a:off x="8001000" y="4876800"/>
            <a:ext cx="2286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2402" name="Line 18"/>
          <p:cNvSpPr>
            <a:spLocks noChangeShapeType="1"/>
          </p:cNvSpPr>
          <p:nvPr/>
        </p:nvSpPr>
        <p:spPr bwMode="auto">
          <a:xfrm flipV="1">
            <a:off x="3581400" y="4876800"/>
            <a:ext cx="1524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2403" name="Line 19"/>
          <p:cNvSpPr>
            <a:spLocks noChangeShapeType="1"/>
          </p:cNvSpPr>
          <p:nvPr/>
        </p:nvSpPr>
        <p:spPr bwMode="auto">
          <a:xfrm flipV="1">
            <a:off x="2286000" y="4876800"/>
            <a:ext cx="45720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2404" name="Line 20"/>
          <p:cNvSpPr>
            <a:spLocks noChangeShapeType="1"/>
          </p:cNvSpPr>
          <p:nvPr/>
        </p:nvSpPr>
        <p:spPr bwMode="auto">
          <a:xfrm flipV="1">
            <a:off x="5562600" y="4876800"/>
            <a:ext cx="152400" cy="685800"/>
          </a:xfrm>
          <a:prstGeom prst="line">
            <a:avLst/>
          </a:prstGeom>
          <a:noFill/>
          <a:ln w="9525">
            <a:solidFill>
              <a:schemeClr val="tx1"/>
            </a:solidFill>
            <a:round/>
            <a:headEnd/>
            <a:tailEnd type="triangle" w="med" len="med"/>
          </a:ln>
          <a:effectLst/>
        </p:spPr>
        <p:txBody>
          <a:bodyPr wrap="none"/>
          <a:lstStyle/>
          <a:p>
            <a:endParaRPr lang="en-US"/>
          </a:p>
        </p:txBody>
      </p:sp>
      <p:grpSp>
        <p:nvGrpSpPr>
          <p:cNvPr id="2" name="Group 22"/>
          <p:cNvGrpSpPr>
            <a:grpSpLocks/>
          </p:cNvGrpSpPr>
          <p:nvPr/>
        </p:nvGrpSpPr>
        <p:grpSpPr bwMode="auto">
          <a:xfrm>
            <a:off x="457200" y="5638800"/>
            <a:ext cx="1600200" cy="519113"/>
            <a:chOff x="288" y="3552"/>
            <a:chExt cx="1008" cy="327"/>
          </a:xfrm>
        </p:grpSpPr>
        <p:sp>
          <p:nvSpPr>
            <p:cNvPr id="1552407" name="Rectangle 23"/>
            <p:cNvSpPr>
              <a:spLocks noChangeArrowheads="1"/>
            </p:cNvSpPr>
            <p:nvPr/>
          </p:nvSpPr>
          <p:spPr bwMode="auto">
            <a:xfrm>
              <a:off x="768" y="3552"/>
              <a:ext cx="528" cy="288"/>
            </a:xfrm>
            <a:prstGeom prst="rect">
              <a:avLst/>
            </a:prstGeom>
            <a:solidFill>
              <a:schemeClr val="bg1"/>
            </a:solidFill>
            <a:ln w="9525">
              <a:noFill/>
              <a:miter lim="800000"/>
              <a:headEnd/>
              <a:tailEnd/>
            </a:ln>
            <a:effectLst/>
          </p:spPr>
          <p:txBody>
            <a:bodyPr wrap="none" anchor="ctr"/>
            <a:lstStyle/>
            <a:p>
              <a:endParaRPr lang="en-US"/>
            </a:p>
          </p:txBody>
        </p:sp>
        <p:sp>
          <p:nvSpPr>
            <p:cNvPr id="1552408" name="Text Box 24"/>
            <p:cNvSpPr txBox="1">
              <a:spLocks noChangeArrowheads="1"/>
            </p:cNvSpPr>
            <p:nvPr/>
          </p:nvSpPr>
          <p:spPr bwMode="auto">
            <a:xfrm>
              <a:off x="288" y="3648"/>
              <a:ext cx="1004" cy="231"/>
            </a:xfrm>
            <a:prstGeom prst="rect">
              <a:avLst/>
            </a:prstGeom>
            <a:noFill/>
            <a:ln w="9525">
              <a:noFill/>
              <a:miter lim="800000"/>
              <a:headEnd/>
              <a:tailEnd/>
            </a:ln>
            <a:effectLst/>
          </p:spPr>
          <p:txBody>
            <a:bodyPr wrap="none">
              <a:spAutoFit/>
            </a:bodyPr>
            <a:lstStyle/>
            <a:p>
              <a:r>
                <a:rPr lang="en-US" sz="1800">
                  <a:solidFill>
                    <a:schemeClr val="accent2"/>
                  </a:solidFill>
                </a:rPr>
                <a:t>Payoff for Max</a:t>
              </a:r>
            </a:p>
          </p:txBody>
        </p:sp>
      </p:grpSp>
      <p:pic>
        <p:nvPicPr>
          <p:cNvPr id="3" name="Picture 2">
            <a:extLst>
              <a:ext uri="{FF2B5EF4-FFF2-40B4-BE49-F238E27FC236}">
                <a16:creationId xmlns:a16="http://schemas.microsoft.com/office/drawing/2014/main" id="{CB9F2E40-CB8B-4904-8F47-2178DE16C8DE}"/>
              </a:ext>
            </a:extLst>
          </p:cNvPr>
          <p:cNvPicPr>
            <a:picLocks noChangeAspect="1"/>
          </p:cNvPicPr>
          <p:nvPr/>
        </p:nvPicPr>
        <p:blipFill>
          <a:blip r:embed="rId4"/>
          <a:stretch>
            <a:fillRect/>
          </a:stretch>
        </p:blipFill>
        <p:spPr>
          <a:xfrm>
            <a:off x="7838080" y="25021"/>
            <a:ext cx="1276350" cy="1247775"/>
          </a:xfrm>
          <a:prstGeom prst="rect">
            <a:avLst/>
          </a:prstGeom>
        </p:spPr>
      </p:pic>
      <p:sp>
        <p:nvSpPr>
          <p:cNvPr id="4" name="Rectangle 3">
            <a:extLst>
              <a:ext uri="{FF2B5EF4-FFF2-40B4-BE49-F238E27FC236}">
                <a16:creationId xmlns:a16="http://schemas.microsoft.com/office/drawing/2014/main" id="{AA9189EA-ED0E-4D8E-8D83-109856DD9083}"/>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B94ECC5D-168B-4FF0-97E9-30BB90765431}"/>
              </a:ext>
            </a:extLst>
          </p:cNvPr>
          <p:cNvSpPr/>
          <p:nvPr/>
        </p:nvSpPr>
        <p:spPr>
          <a:xfrm>
            <a:off x="228600"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Minimax Algorithm (cont’d)</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4435" name="Picture 3" descr="minimax"/>
          <p:cNvPicPr>
            <a:picLocks noGrp="1" noChangeAspect="1" noChangeArrowheads="1"/>
          </p:cNvPicPr>
          <p:nvPr>
            <p:ph idx="1"/>
          </p:nvPr>
        </p:nvPicPr>
        <p:blipFill>
          <a:blip r:embed="rId3"/>
          <a:srcRect/>
          <a:stretch>
            <a:fillRect/>
          </a:stretch>
        </p:blipFill>
        <p:spPr>
          <a:xfrm>
            <a:off x="1371600" y="1828800"/>
            <a:ext cx="7162800" cy="4495800"/>
          </a:xfrm>
          <a:noFill/>
          <a:ln/>
        </p:spPr>
      </p:pic>
      <p:sp>
        <p:nvSpPr>
          <p:cNvPr id="1554436" name="Text Box 4"/>
          <p:cNvSpPr txBox="1">
            <a:spLocks noChangeArrowheads="1"/>
          </p:cNvSpPr>
          <p:nvPr/>
        </p:nvSpPr>
        <p:spPr bwMode="auto">
          <a:xfrm>
            <a:off x="2819400" y="4495800"/>
            <a:ext cx="298450" cy="366713"/>
          </a:xfrm>
          <a:prstGeom prst="rect">
            <a:avLst/>
          </a:prstGeom>
          <a:noFill/>
          <a:ln w="9525">
            <a:noFill/>
            <a:miter lim="800000"/>
            <a:headEnd/>
            <a:tailEnd/>
          </a:ln>
          <a:effectLst/>
        </p:spPr>
        <p:txBody>
          <a:bodyPr wrap="none">
            <a:spAutoFit/>
          </a:bodyPr>
          <a:lstStyle/>
          <a:p>
            <a:r>
              <a:rPr lang="en-US" sz="1800"/>
              <a:t>3</a:t>
            </a:r>
          </a:p>
        </p:txBody>
      </p:sp>
      <p:sp>
        <p:nvSpPr>
          <p:cNvPr id="1554437" name="Text Box 5"/>
          <p:cNvSpPr txBox="1">
            <a:spLocks noChangeArrowheads="1"/>
          </p:cNvSpPr>
          <p:nvPr/>
        </p:nvSpPr>
        <p:spPr bwMode="auto">
          <a:xfrm>
            <a:off x="3810000" y="4495800"/>
            <a:ext cx="298450" cy="366713"/>
          </a:xfrm>
          <a:prstGeom prst="rect">
            <a:avLst/>
          </a:prstGeom>
          <a:noFill/>
          <a:ln w="9525">
            <a:noFill/>
            <a:miter lim="800000"/>
            <a:headEnd/>
            <a:tailEnd/>
          </a:ln>
          <a:effectLst/>
        </p:spPr>
        <p:txBody>
          <a:bodyPr wrap="none">
            <a:spAutoFit/>
          </a:bodyPr>
          <a:lstStyle/>
          <a:p>
            <a:r>
              <a:rPr lang="en-US" sz="1800"/>
              <a:t>9</a:t>
            </a:r>
          </a:p>
        </p:txBody>
      </p:sp>
      <p:sp>
        <p:nvSpPr>
          <p:cNvPr id="1554438" name="Text Box 6"/>
          <p:cNvSpPr txBox="1">
            <a:spLocks noChangeArrowheads="1"/>
          </p:cNvSpPr>
          <p:nvPr/>
        </p:nvSpPr>
        <p:spPr bwMode="auto">
          <a:xfrm>
            <a:off x="4800600" y="4495800"/>
            <a:ext cx="298450" cy="366713"/>
          </a:xfrm>
          <a:prstGeom prst="rect">
            <a:avLst/>
          </a:prstGeom>
          <a:noFill/>
          <a:ln w="9525">
            <a:noFill/>
            <a:miter lim="800000"/>
            <a:headEnd/>
            <a:tailEnd/>
          </a:ln>
          <a:effectLst/>
        </p:spPr>
        <p:txBody>
          <a:bodyPr wrap="none">
            <a:spAutoFit/>
          </a:bodyPr>
          <a:lstStyle/>
          <a:p>
            <a:r>
              <a:rPr lang="en-US" sz="1800"/>
              <a:t>0</a:t>
            </a:r>
          </a:p>
        </p:txBody>
      </p:sp>
      <p:sp>
        <p:nvSpPr>
          <p:cNvPr id="1554439" name="Text Box 7"/>
          <p:cNvSpPr txBox="1">
            <a:spLocks noChangeArrowheads="1"/>
          </p:cNvSpPr>
          <p:nvPr/>
        </p:nvSpPr>
        <p:spPr bwMode="auto">
          <a:xfrm>
            <a:off x="5791200" y="4495800"/>
            <a:ext cx="298450" cy="366713"/>
          </a:xfrm>
          <a:prstGeom prst="rect">
            <a:avLst/>
          </a:prstGeom>
          <a:noFill/>
          <a:ln w="9525">
            <a:noFill/>
            <a:miter lim="800000"/>
            <a:headEnd/>
            <a:tailEnd/>
          </a:ln>
          <a:effectLst/>
        </p:spPr>
        <p:txBody>
          <a:bodyPr wrap="none">
            <a:spAutoFit/>
          </a:bodyPr>
          <a:lstStyle/>
          <a:p>
            <a:r>
              <a:rPr lang="en-US" sz="1800"/>
              <a:t>7</a:t>
            </a:r>
          </a:p>
        </p:txBody>
      </p:sp>
      <p:sp>
        <p:nvSpPr>
          <p:cNvPr id="1554440" name="Text Box 8"/>
          <p:cNvSpPr txBox="1">
            <a:spLocks noChangeArrowheads="1"/>
          </p:cNvSpPr>
          <p:nvPr/>
        </p:nvSpPr>
        <p:spPr bwMode="auto">
          <a:xfrm>
            <a:off x="6705600" y="4495800"/>
            <a:ext cx="298450" cy="366713"/>
          </a:xfrm>
          <a:prstGeom prst="rect">
            <a:avLst/>
          </a:prstGeom>
          <a:noFill/>
          <a:ln w="9525">
            <a:noFill/>
            <a:miter lim="800000"/>
            <a:headEnd/>
            <a:tailEnd/>
          </a:ln>
          <a:effectLst/>
        </p:spPr>
        <p:txBody>
          <a:bodyPr wrap="none">
            <a:spAutoFit/>
          </a:bodyPr>
          <a:lstStyle/>
          <a:p>
            <a:r>
              <a:rPr lang="en-US" sz="1800"/>
              <a:t>2</a:t>
            </a:r>
          </a:p>
        </p:txBody>
      </p:sp>
      <p:sp>
        <p:nvSpPr>
          <p:cNvPr id="1554441" name="Text Box 9"/>
          <p:cNvSpPr txBox="1">
            <a:spLocks noChangeArrowheads="1"/>
          </p:cNvSpPr>
          <p:nvPr/>
        </p:nvSpPr>
        <p:spPr bwMode="auto">
          <a:xfrm>
            <a:off x="7696200" y="4495800"/>
            <a:ext cx="298450" cy="366713"/>
          </a:xfrm>
          <a:prstGeom prst="rect">
            <a:avLst/>
          </a:prstGeom>
          <a:noFill/>
          <a:ln w="9525">
            <a:noFill/>
            <a:miter lim="800000"/>
            <a:headEnd/>
            <a:tailEnd/>
          </a:ln>
          <a:effectLst/>
        </p:spPr>
        <p:txBody>
          <a:bodyPr wrap="none">
            <a:spAutoFit/>
          </a:bodyPr>
          <a:lstStyle/>
          <a:p>
            <a:r>
              <a:rPr lang="en-US" sz="1800"/>
              <a:t>6</a:t>
            </a:r>
          </a:p>
        </p:txBody>
      </p:sp>
      <p:sp>
        <p:nvSpPr>
          <p:cNvPr id="1554442" name="Text Box 10"/>
          <p:cNvSpPr txBox="1">
            <a:spLocks noChangeArrowheads="1"/>
          </p:cNvSpPr>
          <p:nvPr/>
        </p:nvSpPr>
        <p:spPr bwMode="auto">
          <a:xfrm>
            <a:off x="3276600" y="3276600"/>
            <a:ext cx="298450" cy="366713"/>
          </a:xfrm>
          <a:prstGeom prst="rect">
            <a:avLst/>
          </a:prstGeom>
          <a:noFill/>
          <a:ln w="9525">
            <a:noFill/>
            <a:miter lim="800000"/>
            <a:headEnd/>
            <a:tailEnd/>
          </a:ln>
          <a:effectLst/>
        </p:spPr>
        <p:txBody>
          <a:bodyPr wrap="none">
            <a:spAutoFit/>
          </a:bodyPr>
          <a:lstStyle/>
          <a:p>
            <a:r>
              <a:rPr lang="en-US" sz="1800"/>
              <a:t>3</a:t>
            </a:r>
          </a:p>
        </p:txBody>
      </p:sp>
      <p:sp>
        <p:nvSpPr>
          <p:cNvPr id="1554443" name="Text Box 11"/>
          <p:cNvSpPr txBox="1">
            <a:spLocks noChangeArrowheads="1"/>
          </p:cNvSpPr>
          <p:nvPr/>
        </p:nvSpPr>
        <p:spPr bwMode="auto">
          <a:xfrm>
            <a:off x="5257800" y="3276600"/>
            <a:ext cx="298450" cy="366713"/>
          </a:xfrm>
          <a:prstGeom prst="rect">
            <a:avLst/>
          </a:prstGeom>
          <a:noFill/>
          <a:ln w="9525">
            <a:noFill/>
            <a:miter lim="800000"/>
            <a:headEnd/>
            <a:tailEnd/>
          </a:ln>
          <a:effectLst/>
        </p:spPr>
        <p:txBody>
          <a:bodyPr wrap="none">
            <a:spAutoFit/>
          </a:bodyPr>
          <a:lstStyle/>
          <a:p>
            <a:r>
              <a:rPr lang="en-US" sz="1800"/>
              <a:t>0</a:t>
            </a:r>
          </a:p>
        </p:txBody>
      </p:sp>
      <p:sp>
        <p:nvSpPr>
          <p:cNvPr id="1554444" name="Text Box 12"/>
          <p:cNvSpPr txBox="1">
            <a:spLocks noChangeArrowheads="1"/>
          </p:cNvSpPr>
          <p:nvPr/>
        </p:nvSpPr>
        <p:spPr bwMode="auto">
          <a:xfrm>
            <a:off x="7239000" y="3276600"/>
            <a:ext cx="298450" cy="366713"/>
          </a:xfrm>
          <a:prstGeom prst="rect">
            <a:avLst/>
          </a:prstGeom>
          <a:noFill/>
          <a:ln w="9525">
            <a:noFill/>
            <a:miter lim="800000"/>
            <a:headEnd/>
            <a:tailEnd/>
          </a:ln>
          <a:effectLst/>
        </p:spPr>
        <p:txBody>
          <a:bodyPr wrap="none">
            <a:spAutoFit/>
          </a:bodyPr>
          <a:lstStyle/>
          <a:p>
            <a:r>
              <a:rPr lang="en-US" sz="1800"/>
              <a:t>2</a:t>
            </a:r>
          </a:p>
        </p:txBody>
      </p:sp>
      <p:sp>
        <p:nvSpPr>
          <p:cNvPr id="1554445" name="Line 13"/>
          <p:cNvSpPr>
            <a:spLocks noChangeShapeType="1"/>
          </p:cNvSpPr>
          <p:nvPr/>
        </p:nvSpPr>
        <p:spPr bwMode="auto">
          <a:xfrm flipV="1">
            <a:off x="3048000" y="4953000"/>
            <a:ext cx="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4446" name="Line 14"/>
          <p:cNvSpPr>
            <a:spLocks noChangeShapeType="1"/>
          </p:cNvSpPr>
          <p:nvPr/>
        </p:nvSpPr>
        <p:spPr bwMode="auto">
          <a:xfrm flipH="1" flipV="1">
            <a:off x="4038600" y="4876800"/>
            <a:ext cx="22860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4447" name="Line 15"/>
          <p:cNvSpPr>
            <a:spLocks noChangeShapeType="1"/>
          </p:cNvSpPr>
          <p:nvPr/>
        </p:nvSpPr>
        <p:spPr bwMode="auto">
          <a:xfrm flipV="1">
            <a:off x="5029200" y="4876800"/>
            <a:ext cx="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4448" name="Line 16"/>
          <p:cNvSpPr>
            <a:spLocks noChangeShapeType="1"/>
          </p:cNvSpPr>
          <p:nvPr/>
        </p:nvSpPr>
        <p:spPr bwMode="auto">
          <a:xfrm flipH="1" flipV="1">
            <a:off x="6019800" y="4876800"/>
            <a:ext cx="228600" cy="609600"/>
          </a:xfrm>
          <a:prstGeom prst="line">
            <a:avLst/>
          </a:prstGeom>
          <a:noFill/>
          <a:ln w="9525">
            <a:solidFill>
              <a:schemeClr val="tx1"/>
            </a:solidFill>
            <a:round/>
            <a:headEnd/>
            <a:tailEnd type="triangle" w="med" len="med"/>
          </a:ln>
          <a:effectLst/>
        </p:spPr>
        <p:txBody>
          <a:bodyPr wrap="none"/>
          <a:lstStyle/>
          <a:p>
            <a:endParaRPr lang="en-US"/>
          </a:p>
        </p:txBody>
      </p:sp>
      <p:sp>
        <p:nvSpPr>
          <p:cNvPr id="1554449" name="Line 17"/>
          <p:cNvSpPr>
            <a:spLocks noChangeShapeType="1"/>
          </p:cNvSpPr>
          <p:nvPr/>
        </p:nvSpPr>
        <p:spPr bwMode="auto">
          <a:xfrm flipV="1">
            <a:off x="6629400" y="4876800"/>
            <a:ext cx="762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4450" name="Line 18"/>
          <p:cNvSpPr>
            <a:spLocks noChangeShapeType="1"/>
          </p:cNvSpPr>
          <p:nvPr/>
        </p:nvSpPr>
        <p:spPr bwMode="auto">
          <a:xfrm flipH="1" flipV="1">
            <a:off x="7010400" y="4876800"/>
            <a:ext cx="2286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4451" name="Line 19"/>
          <p:cNvSpPr>
            <a:spLocks noChangeShapeType="1"/>
          </p:cNvSpPr>
          <p:nvPr/>
        </p:nvSpPr>
        <p:spPr bwMode="auto">
          <a:xfrm flipV="1">
            <a:off x="7543800" y="4876800"/>
            <a:ext cx="152400" cy="609600"/>
          </a:xfrm>
          <a:prstGeom prst="line">
            <a:avLst/>
          </a:prstGeom>
          <a:noFill/>
          <a:ln w="9525">
            <a:solidFill>
              <a:schemeClr val="tx1"/>
            </a:solidFill>
            <a:round/>
            <a:headEnd/>
            <a:tailEnd type="triangle" w="med" len="med"/>
          </a:ln>
          <a:effectLst/>
        </p:spPr>
        <p:txBody>
          <a:bodyPr wrap="none"/>
          <a:lstStyle/>
          <a:p>
            <a:endParaRPr lang="en-US"/>
          </a:p>
        </p:txBody>
      </p:sp>
      <p:sp>
        <p:nvSpPr>
          <p:cNvPr id="1554452" name="Line 20"/>
          <p:cNvSpPr>
            <a:spLocks noChangeShapeType="1"/>
          </p:cNvSpPr>
          <p:nvPr/>
        </p:nvSpPr>
        <p:spPr bwMode="auto">
          <a:xfrm flipH="1" flipV="1">
            <a:off x="8001000" y="4876800"/>
            <a:ext cx="2286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4453" name="Line 21"/>
          <p:cNvSpPr>
            <a:spLocks noChangeShapeType="1"/>
          </p:cNvSpPr>
          <p:nvPr/>
        </p:nvSpPr>
        <p:spPr bwMode="auto">
          <a:xfrm flipV="1">
            <a:off x="3581400" y="4876800"/>
            <a:ext cx="1524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4454" name="Line 22"/>
          <p:cNvSpPr>
            <a:spLocks noChangeShapeType="1"/>
          </p:cNvSpPr>
          <p:nvPr/>
        </p:nvSpPr>
        <p:spPr bwMode="auto">
          <a:xfrm flipV="1">
            <a:off x="2286000" y="4876800"/>
            <a:ext cx="45720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4455" name="Line 23"/>
          <p:cNvSpPr>
            <a:spLocks noChangeShapeType="1"/>
          </p:cNvSpPr>
          <p:nvPr/>
        </p:nvSpPr>
        <p:spPr bwMode="auto">
          <a:xfrm flipV="1">
            <a:off x="5562600" y="4876800"/>
            <a:ext cx="1524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4456" name="Line 24"/>
          <p:cNvSpPr>
            <a:spLocks noChangeShapeType="1"/>
          </p:cNvSpPr>
          <p:nvPr/>
        </p:nvSpPr>
        <p:spPr bwMode="auto">
          <a:xfrm flipV="1">
            <a:off x="2895600" y="3657600"/>
            <a:ext cx="3810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4457" name="Line 25"/>
          <p:cNvSpPr>
            <a:spLocks noChangeShapeType="1"/>
          </p:cNvSpPr>
          <p:nvPr/>
        </p:nvSpPr>
        <p:spPr bwMode="auto">
          <a:xfrm flipH="1" flipV="1">
            <a:off x="3581400" y="3657600"/>
            <a:ext cx="3810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4458" name="Line 26"/>
          <p:cNvSpPr>
            <a:spLocks noChangeShapeType="1"/>
          </p:cNvSpPr>
          <p:nvPr/>
        </p:nvSpPr>
        <p:spPr bwMode="auto">
          <a:xfrm flipV="1">
            <a:off x="4800600" y="3581400"/>
            <a:ext cx="457200" cy="838200"/>
          </a:xfrm>
          <a:prstGeom prst="line">
            <a:avLst/>
          </a:prstGeom>
          <a:noFill/>
          <a:ln w="9525">
            <a:solidFill>
              <a:schemeClr val="tx1"/>
            </a:solidFill>
            <a:round/>
            <a:headEnd/>
            <a:tailEnd type="triangle" w="med" len="med"/>
          </a:ln>
          <a:effectLst/>
        </p:spPr>
        <p:txBody>
          <a:bodyPr wrap="none"/>
          <a:lstStyle/>
          <a:p>
            <a:endParaRPr lang="en-US"/>
          </a:p>
        </p:txBody>
      </p:sp>
      <p:sp>
        <p:nvSpPr>
          <p:cNvPr id="1554459" name="Line 27"/>
          <p:cNvSpPr>
            <a:spLocks noChangeShapeType="1"/>
          </p:cNvSpPr>
          <p:nvPr/>
        </p:nvSpPr>
        <p:spPr bwMode="auto">
          <a:xfrm flipH="1" flipV="1">
            <a:off x="5486400" y="3581400"/>
            <a:ext cx="45720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4460" name="Line 28"/>
          <p:cNvSpPr>
            <a:spLocks noChangeShapeType="1"/>
          </p:cNvSpPr>
          <p:nvPr/>
        </p:nvSpPr>
        <p:spPr bwMode="auto">
          <a:xfrm flipV="1">
            <a:off x="6781800" y="3581400"/>
            <a:ext cx="457200" cy="838200"/>
          </a:xfrm>
          <a:prstGeom prst="line">
            <a:avLst/>
          </a:prstGeom>
          <a:noFill/>
          <a:ln w="9525">
            <a:solidFill>
              <a:schemeClr val="tx1"/>
            </a:solidFill>
            <a:round/>
            <a:headEnd/>
            <a:tailEnd type="triangle" w="med" len="med"/>
          </a:ln>
          <a:effectLst/>
        </p:spPr>
        <p:txBody>
          <a:bodyPr wrap="none"/>
          <a:lstStyle/>
          <a:p>
            <a:endParaRPr lang="en-US"/>
          </a:p>
        </p:txBody>
      </p:sp>
      <p:sp>
        <p:nvSpPr>
          <p:cNvPr id="1554461" name="Line 29"/>
          <p:cNvSpPr>
            <a:spLocks noChangeShapeType="1"/>
          </p:cNvSpPr>
          <p:nvPr/>
        </p:nvSpPr>
        <p:spPr bwMode="auto">
          <a:xfrm flipH="1" flipV="1">
            <a:off x="7467600" y="3657600"/>
            <a:ext cx="457200" cy="762000"/>
          </a:xfrm>
          <a:prstGeom prst="line">
            <a:avLst/>
          </a:prstGeom>
          <a:noFill/>
          <a:ln w="9525">
            <a:solidFill>
              <a:schemeClr val="tx1"/>
            </a:solidFill>
            <a:round/>
            <a:headEnd/>
            <a:tailEnd type="triangle" w="med" len="med"/>
          </a:ln>
          <a:effectLst/>
        </p:spPr>
        <p:txBody>
          <a:bodyPr wrap="none"/>
          <a:lstStyle/>
          <a:p>
            <a:endParaRPr lang="en-US"/>
          </a:p>
        </p:txBody>
      </p:sp>
      <p:grpSp>
        <p:nvGrpSpPr>
          <p:cNvPr id="2" name="Group 30"/>
          <p:cNvGrpSpPr>
            <a:grpSpLocks/>
          </p:cNvGrpSpPr>
          <p:nvPr/>
        </p:nvGrpSpPr>
        <p:grpSpPr bwMode="auto">
          <a:xfrm>
            <a:off x="457200" y="5638800"/>
            <a:ext cx="1600200" cy="519113"/>
            <a:chOff x="288" y="3552"/>
            <a:chExt cx="1008" cy="327"/>
          </a:xfrm>
        </p:grpSpPr>
        <p:sp>
          <p:nvSpPr>
            <p:cNvPr id="1554463" name="Rectangle 31"/>
            <p:cNvSpPr>
              <a:spLocks noChangeArrowheads="1"/>
            </p:cNvSpPr>
            <p:nvPr/>
          </p:nvSpPr>
          <p:spPr bwMode="auto">
            <a:xfrm>
              <a:off x="768" y="3552"/>
              <a:ext cx="528" cy="288"/>
            </a:xfrm>
            <a:prstGeom prst="rect">
              <a:avLst/>
            </a:prstGeom>
            <a:solidFill>
              <a:schemeClr val="bg1"/>
            </a:solidFill>
            <a:ln w="9525">
              <a:noFill/>
              <a:miter lim="800000"/>
              <a:headEnd/>
              <a:tailEnd/>
            </a:ln>
            <a:effectLst/>
          </p:spPr>
          <p:txBody>
            <a:bodyPr wrap="none" anchor="ctr"/>
            <a:lstStyle/>
            <a:p>
              <a:endParaRPr lang="en-US"/>
            </a:p>
          </p:txBody>
        </p:sp>
        <p:sp>
          <p:nvSpPr>
            <p:cNvPr id="1554464" name="Text Box 32"/>
            <p:cNvSpPr txBox="1">
              <a:spLocks noChangeArrowheads="1"/>
            </p:cNvSpPr>
            <p:nvPr/>
          </p:nvSpPr>
          <p:spPr bwMode="auto">
            <a:xfrm>
              <a:off x="288" y="3648"/>
              <a:ext cx="1004" cy="231"/>
            </a:xfrm>
            <a:prstGeom prst="rect">
              <a:avLst/>
            </a:prstGeom>
            <a:noFill/>
            <a:ln w="9525">
              <a:noFill/>
              <a:miter lim="800000"/>
              <a:headEnd/>
              <a:tailEnd/>
            </a:ln>
            <a:effectLst/>
          </p:spPr>
          <p:txBody>
            <a:bodyPr wrap="none">
              <a:spAutoFit/>
            </a:bodyPr>
            <a:lstStyle/>
            <a:p>
              <a:r>
                <a:rPr lang="en-US" sz="1800">
                  <a:solidFill>
                    <a:schemeClr val="accent2"/>
                  </a:solidFill>
                </a:rPr>
                <a:t>Payoff for Max</a:t>
              </a:r>
            </a:p>
          </p:txBody>
        </p:sp>
      </p:grpSp>
      <p:pic>
        <p:nvPicPr>
          <p:cNvPr id="3" name="Picture 2">
            <a:extLst>
              <a:ext uri="{FF2B5EF4-FFF2-40B4-BE49-F238E27FC236}">
                <a16:creationId xmlns:a16="http://schemas.microsoft.com/office/drawing/2014/main" id="{A2F74477-ED8C-435C-BBE3-430E9DF451D6}"/>
              </a:ext>
            </a:extLst>
          </p:cNvPr>
          <p:cNvPicPr>
            <a:picLocks noChangeAspect="1"/>
          </p:cNvPicPr>
          <p:nvPr/>
        </p:nvPicPr>
        <p:blipFill>
          <a:blip r:embed="rId4"/>
          <a:stretch>
            <a:fillRect/>
          </a:stretch>
        </p:blipFill>
        <p:spPr>
          <a:xfrm>
            <a:off x="7838080" y="25021"/>
            <a:ext cx="1276350" cy="1247775"/>
          </a:xfrm>
          <a:prstGeom prst="rect">
            <a:avLst/>
          </a:prstGeom>
        </p:spPr>
      </p:pic>
      <p:sp>
        <p:nvSpPr>
          <p:cNvPr id="4" name="Rectangle 3">
            <a:extLst>
              <a:ext uri="{FF2B5EF4-FFF2-40B4-BE49-F238E27FC236}">
                <a16:creationId xmlns:a16="http://schemas.microsoft.com/office/drawing/2014/main" id="{09902F5C-F883-4235-8FB9-E8C4DA413B76}"/>
              </a:ext>
            </a:extLst>
          </p:cNvPr>
          <p:cNvSpPr/>
          <p:nvPr/>
        </p:nvSpPr>
        <p:spPr>
          <a:xfrm>
            <a:off x="152400" y="1351776"/>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3D7B5A4F-9819-477D-8FD4-B610C9650882}"/>
              </a:ext>
            </a:extLst>
          </p:cNvPr>
          <p:cNvSpPr/>
          <p:nvPr/>
        </p:nvSpPr>
        <p:spPr>
          <a:xfrm>
            <a:off x="241906" y="18409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Minimax Algorithm (cont’d)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Rectangle 2"/>
          <p:cNvSpPr>
            <a:spLocks noGrp="1" noChangeArrowheads="1"/>
          </p:cNvSpPr>
          <p:nvPr>
            <p:ph type="title"/>
          </p:nvPr>
        </p:nvSpPr>
        <p:spPr/>
        <p:txBody>
          <a:bodyPr/>
          <a:lstStyle/>
          <a:p>
            <a:endParaRPr lang="en-US" dirty="0"/>
          </a:p>
        </p:txBody>
      </p:sp>
      <p:pic>
        <p:nvPicPr>
          <p:cNvPr id="1556483" name="Picture 3" descr="minimax"/>
          <p:cNvPicPr>
            <a:picLocks noGrp="1" noChangeAspect="1" noChangeArrowheads="1"/>
          </p:cNvPicPr>
          <p:nvPr>
            <p:ph idx="1"/>
          </p:nvPr>
        </p:nvPicPr>
        <p:blipFill>
          <a:blip r:embed="rId3"/>
          <a:srcRect/>
          <a:stretch>
            <a:fillRect/>
          </a:stretch>
        </p:blipFill>
        <p:spPr>
          <a:xfrm>
            <a:off x="1371600" y="1828800"/>
            <a:ext cx="7162800" cy="4495800"/>
          </a:xfrm>
          <a:noFill/>
          <a:ln/>
        </p:spPr>
      </p:pic>
      <p:sp>
        <p:nvSpPr>
          <p:cNvPr id="1556484" name="Text Box 4"/>
          <p:cNvSpPr txBox="1">
            <a:spLocks noChangeArrowheads="1"/>
          </p:cNvSpPr>
          <p:nvPr/>
        </p:nvSpPr>
        <p:spPr bwMode="auto">
          <a:xfrm>
            <a:off x="2819400" y="4495800"/>
            <a:ext cx="298450" cy="366713"/>
          </a:xfrm>
          <a:prstGeom prst="rect">
            <a:avLst/>
          </a:prstGeom>
          <a:noFill/>
          <a:ln w="9525">
            <a:noFill/>
            <a:miter lim="800000"/>
            <a:headEnd/>
            <a:tailEnd/>
          </a:ln>
          <a:effectLst/>
        </p:spPr>
        <p:txBody>
          <a:bodyPr wrap="none">
            <a:spAutoFit/>
          </a:bodyPr>
          <a:lstStyle/>
          <a:p>
            <a:r>
              <a:rPr lang="en-US" sz="1800"/>
              <a:t>3</a:t>
            </a:r>
          </a:p>
        </p:txBody>
      </p:sp>
      <p:sp>
        <p:nvSpPr>
          <p:cNvPr id="1556485" name="Text Box 5"/>
          <p:cNvSpPr txBox="1">
            <a:spLocks noChangeArrowheads="1"/>
          </p:cNvSpPr>
          <p:nvPr/>
        </p:nvSpPr>
        <p:spPr bwMode="auto">
          <a:xfrm>
            <a:off x="3810000" y="4495800"/>
            <a:ext cx="298450" cy="366713"/>
          </a:xfrm>
          <a:prstGeom prst="rect">
            <a:avLst/>
          </a:prstGeom>
          <a:noFill/>
          <a:ln w="9525">
            <a:noFill/>
            <a:miter lim="800000"/>
            <a:headEnd/>
            <a:tailEnd/>
          </a:ln>
          <a:effectLst/>
        </p:spPr>
        <p:txBody>
          <a:bodyPr wrap="none">
            <a:spAutoFit/>
          </a:bodyPr>
          <a:lstStyle/>
          <a:p>
            <a:r>
              <a:rPr lang="en-US" sz="1800"/>
              <a:t>9</a:t>
            </a:r>
          </a:p>
        </p:txBody>
      </p:sp>
      <p:sp>
        <p:nvSpPr>
          <p:cNvPr id="1556486" name="Text Box 6"/>
          <p:cNvSpPr txBox="1">
            <a:spLocks noChangeArrowheads="1"/>
          </p:cNvSpPr>
          <p:nvPr/>
        </p:nvSpPr>
        <p:spPr bwMode="auto">
          <a:xfrm>
            <a:off x="4800600" y="4495800"/>
            <a:ext cx="298450" cy="366713"/>
          </a:xfrm>
          <a:prstGeom prst="rect">
            <a:avLst/>
          </a:prstGeom>
          <a:noFill/>
          <a:ln w="9525">
            <a:noFill/>
            <a:miter lim="800000"/>
            <a:headEnd/>
            <a:tailEnd/>
          </a:ln>
          <a:effectLst/>
        </p:spPr>
        <p:txBody>
          <a:bodyPr wrap="none">
            <a:spAutoFit/>
          </a:bodyPr>
          <a:lstStyle/>
          <a:p>
            <a:r>
              <a:rPr lang="en-US" sz="1800"/>
              <a:t>0</a:t>
            </a:r>
          </a:p>
        </p:txBody>
      </p:sp>
      <p:sp>
        <p:nvSpPr>
          <p:cNvPr id="1556487" name="Text Box 7"/>
          <p:cNvSpPr txBox="1">
            <a:spLocks noChangeArrowheads="1"/>
          </p:cNvSpPr>
          <p:nvPr/>
        </p:nvSpPr>
        <p:spPr bwMode="auto">
          <a:xfrm>
            <a:off x="5791200" y="4495800"/>
            <a:ext cx="298450" cy="366713"/>
          </a:xfrm>
          <a:prstGeom prst="rect">
            <a:avLst/>
          </a:prstGeom>
          <a:noFill/>
          <a:ln w="9525">
            <a:noFill/>
            <a:miter lim="800000"/>
            <a:headEnd/>
            <a:tailEnd/>
          </a:ln>
          <a:effectLst/>
        </p:spPr>
        <p:txBody>
          <a:bodyPr wrap="none">
            <a:spAutoFit/>
          </a:bodyPr>
          <a:lstStyle/>
          <a:p>
            <a:r>
              <a:rPr lang="en-US" sz="1800"/>
              <a:t>7</a:t>
            </a:r>
          </a:p>
        </p:txBody>
      </p:sp>
      <p:sp>
        <p:nvSpPr>
          <p:cNvPr id="1556488" name="Text Box 8"/>
          <p:cNvSpPr txBox="1">
            <a:spLocks noChangeArrowheads="1"/>
          </p:cNvSpPr>
          <p:nvPr/>
        </p:nvSpPr>
        <p:spPr bwMode="auto">
          <a:xfrm>
            <a:off x="6705600" y="4495800"/>
            <a:ext cx="298450" cy="366713"/>
          </a:xfrm>
          <a:prstGeom prst="rect">
            <a:avLst/>
          </a:prstGeom>
          <a:noFill/>
          <a:ln w="9525">
            <a:noFill/>
            <a:miter lim="800000"/>
            <a:headEnd/>
            <a:tailEnd/>
          </a:ln>
          <a:effectLst/>
        </p:spPr>
        <p:txBody>
          <a:bodyPr wrap="none">
            <a:spAutoFit/>
          </a:bodyPr>
          <a:lstStyle/>
          <a:p>
            <a:r>
              <a:rPr lang="en-US" sz="1800"/>
              <a:t>2</a:t>
            </a:r>
          </a:p>
        </p:txBody>
      </p:sp>
      <p:sp>
        <p:nvSpPr>
          <p:cNvPr id="1556489" name="Text Box 9"/>
          <p:cNvSpPr txBox="1">
            <a:spLocks noChangeArrowheads="1"/>
          </p:cNvSpPr>
          <p:nvPr/>
        </p:nvSpPr>
        <p:spPr bwMode="auto">
          <a:xfrm>
            <a:off x="7696200" y="4495800"/>
            <a:ext cx="298450" cy="366713"/>
          </a:xfrm>
          <a:prstGeom prst="rect">
            <a:avLst/>
          </a:prstGeom>
          <a:noFill/>
          <a:ln w="9525">
            <a:noFill/>
            <a:miter lim="800000"/>
            <a:headEnd/>
            <a:tailEnd/>
          </a:ln>
          <a:effectLst/>
        </p:spPr>
        <p:txBody>
          <a:bodyPr wrap="none">
            <a:spAutoFit/>
          </a:bodyPr>
          <a:lstStyle/>
          <a:p>
            <a:r>
              <a:rPr lang="en-US" sz="1800"/>
              <a:t>6</a:t>
            </a:r>
          </a:p>
        </p:txBody>
      </p:sp>
      <p:sp>
        <p:nvSpPr>
          <p:cNvPr id="1556490" name="Text Box 10"/>
          <p:cNvSpPr txBox="1">
            <a:spLocks noChangeArrowheads="1"/>
          </p:cNvSpPr>
          <p:nvPr/>
        </p:nvSpPr>
        <p:spPr bwMode="auto">
          <a:xfrm>
            <a:off x="3276600" y="3276600"/>
            <a:ext cx="298450" cy="366713"/>
          </a:xfrm>
          <a:prstGeom prst="rect">
            <a:avLst/>
          </a:prstGeom>
          <a:noFill/>
          <a:ln w="9525">
            <a:noFill/>
            <a:miter lim="800000"/>
            <a:headEnd/>
            <a:tailEnd/>
          </a:ln>
          <a:effectLst/>
        </p:spPr>
        <p:txBody>
          <a:bodyPr wrap="none">
            <a:spAutoFit/>
          </a:bodyPr>
          <a:lstStyle/>
          <a:p>
            <a:r>
              <a:rPr lang="en-US" sz="1800"/>
              <a:t>3</a:t>
            </a:r>
          </a:p>
        </p:txBody>
      </p:sp>
      <p:sp>
        <p:nvSpPr>
          <p:cNvPr id="1556491" name="Text Box 11"/>
          <p:cNvSpPr txBox="1">
            <a:spLocks noChangeArrowheads="1"/>
          </p:cNvSpPr>
          <p:nvPr/>
        </p:nvSpPr>
        <p:spPr bwMode="auto">
          <a:xfrm>
            <a:off x="5257800" y="3276600"/>
            <a:ext cx="298450" cy="366713"/>
          </a:xfrm>
          <a:prstGeom prst="rect">
            <a:avLst/>
          </a:prstGeom>
          <a:noFill/>
          <a:ln w="9525">
            <a:noFill/>
            <a:miter lim="800000"/>
            <a:headEnd/>
            <a:tailEnd/>
          </a:ln>
          <a:effectLst/>
        </p:spPr>
        <p:txBody>
          <a:bodyPr wrap="none">
            <a:spAutoFit/>
          </a:bodyPr>
          <a:lstStyle/>
          <a:p>
            <a:r>
              <a:rPr lang="en-US" sz="1800"/>
              <a:t>0</a:t>
            </a:r>
          </a:p>
        </p:txBody>
      </p:sp>
      <p:sp>
        <p:nvSpPr>
          <p:cNvPr id="1556492" name="Text Box 12"/>
          <p:cNvSpPr txBox="1">
            <a:spLocks noChangeArrowheads="1"/>
          </p:cNvSpPr>
          <p:nvPr/>
        </p:nvSpPr>
        <p:spPr bwMode="auto">
          <a:xfrm>
            <a:off x="7239000" y="3276600"/>
            <a:ext cx="298450" cy="366713"/>
          </a:xfrm>
          <a:prstGeom prst="rect">
            <a:avLst/>
          </a:prstGeom>
          <a:noFill/>
          <a:ln w="9525">
            <a:noFill/>
            <a:miter lim="800000"/>
            <a:headEnd/>
            <a:tailEnd/>
          </a:ln>
          <a:effectLst/>
        </p:spPr>
        <p:txBody>
          <a:bodyPr wrap="none">
            <a:spAutoFit/>
          </a:bodyPr>
          <a:lstStyle/>
          <a:p>
            <a:r>
              <a:rPr lang="en-US" sz="1800"/>
              <a:t>2</a:t>
            </a:r>
          </a:p>
        </p:txBody>
      </p:sp>
      <p:sp>
        <p:nvSpPr>
          <p:cNvPr id="1556493" name="Text Box 13"/>
          <p:cNvSpPr txBox="1">
            <a:spLocks noChangeArrowheads="1"/>
          </p:cNvSpPr>
          <p:nvPr/>
        </p:nvSpPr>
        <p:spPr bwMode="auto">
          <a:xfrm>
            <a:off x="5257800" y="2057400"/>
            <a:ext cx="298450" cy="366713"/>
          </a:xfrm>
          <a:prstGeom prst="rect">
            <a:avLst/>
          </a:prstGeom>
          <a:noFill/>
          <a:ln w="9525">
            <a:noFill/>
            <a:miter lim="800000"/>
            <a:headEnd/>
            <a:tailEnd/>
          </a:ln>
          <a:effectLst/>
        </p:spPr>
        <p:txBody>
          <a:bodyPr wrap="none">
            <a:spAutoFit/>
          </a:bodyPr>
          <a:lstStyle/>
          <a:p>
            <a:r>
              <a:rPr lang="en-US" sz="1800"/>
              <a:t>3</a:t>
            </a:r>
          </a:p>
        </p:txBody>
      </p:sp>
      <p:sp>
        <p:nvSpPr>
          <p:cNvPr id="1556494" name="Line 14"/>
          <p:cNvSpPr>
            <a:spLocks noChangeShapeType="1"/>
          </p:cNvSpPr>
          <p:nvPr/>
        </p:nvSpPr>
        <p:spPr bwMode="auto">
          <a:xfrm flipV="1">
            <a:off x="3048000" y="4953000"/>
            <a:ext cx="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6495" name="Line 15"/>
          <p:cNvSpPr>
            <a:spLocks noChangeShapeType="1"/>
          </p:cNvSpPr>
          <p:nvPr/>
        </p:nvSpPr>
        <p:spPr bwMode="auto">
          <a:xfrm flipH="1" flipV="1">
            <a:off x="4038600" y="4876800"/>
            <a:ext cx="22860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6496" name="Line 16"/>
          <p:cNvSpPr>
            <a:spLocks noChangeShapeType="1"/>
          </p:cNvSpPr>
          <p:nvPr/>
        </p:nvSpPr>
        <p:spPr bwMode="auto">
          <a:xfrm flipV="1">
            <a:off x="5029200" y="4876800"/>
            <a:ext cx="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6497" name="Line 17"/>
          <p:cNvSpPr>
            <a:spLocks noChangeShapeType="1"/>
          </p:cNvSpPr>
          <p:nvPr/>
        </p:nvSpPr>
        <p:spPr bwMode="auto">
          <a:xfrm flipH="1" flipV="1">
            <a:off x="6019800" y="4876800"/>
            <a:ext cx="228600" cy="609600"/>
          </a:xfrm>
          <a:prstGeom prst="line">
            <a:avLst/>
          </a:prstGeom>
          <a:noFill/>
          <a:ln w="9525">
            <a:solidFill>
              <a:schemeClr val="tx1"/>
            </a:solidFill>
            <a:round/>
            <a:headEnd/>
            <a:tailEnd type="triangle" w="med" len="med"/>
          </a:ln>
          <a:effectLst/>
        </p:spPr>
        <p:txBody>
          <a:bodyPr wrap="none"/>
          <a:lstStyle/>
          <a:p>
            <a:endParaRPr lang="en-US"/>
          </a:p>
        </p:txBody>
      </p:sp>
      <p:sp>
        <p:nvSpPr>
          <p:cNvPr id="1556498" name="Line 18"/>
          <p:cNvSpPr>
            <a:spLocks noChangeShapeType="1"/>
          </p:cNvSpPr>
          <p:nvPr/>
        </p:nvSpPr>
        <p:spPr bwMode="auto">
          <a:xfrm flipV="1">
            <a:off x="6629400" y="4876800"/>
            <a:ext cx="762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6499" name="Line 19"/>
          <p:cNvSpPr>
            <a:spLocks noChangeShapeType="1"/>
          </p:cNvSpPr>
          <p:nvPr/>
        </p:nvSpPr>
        <p:spPr bwMode="auto">
          <a:xfrm flipH="1" flipV="1">
            <a:off x="7010400" y="4876800"/>
            <a:ext cx="2286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6500" name="Line 20"/>
          <p:cNvSpPr>
            <a:spLocks noChangeShapeType="1"/>
          </p:cNvSpPr>
          <p:nvPr/>
        </p:nvSpPr>
        <p:spPr bwMode="auto">
          <a:xfrm flipV="1">
            <a:off x="7543800" y="4876800"/>
            <a:ext cx="152400" cy="609600"/>
          </a:xfrm>
          <a:prstGeom prst="line">
            <a:avLst/>
          </a:prstGeom>
          <a:noFill/>
          <a:ln w="9525">
            <a:solidFill>
              <a:schemeClr val="tx1"/>
            </a:solidFill>
            <a:round/>
            <a:headEnd/>
            <a:tailEnd type="triangle" w="med" len="med"/>
          </a:ln>
          <a:effectLst/>
        </p:spPr>
        <p:txBody>
          <a:bodyPr wrap="none"/>
          <a:lstStyle/>
          <a:p>
            <a:endParaRPr lang="en-US"/>
          </a:p>
        </p:txBody>
      </p:sp>
      <p:sp>
        <p:nvSpPr>
          <p:cNvPr id="1556501" name="Line 21"/>
          <p:cNvSpPr>
            <a:spLocks noChangeShapeType="1"/>
          </p:cNvSpPr>
          <p:nvPr/>
        </p:nvSpPr>
        <p:spPr bwMode="auto">
          <a:xfrm flipH="1" flipV="1">
            <a:off x="8001000" y="4876800"/>
            <a:ext cx="2286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6502" name="Line 22"/>
          <p:cNvSpPr>
            <a:spLocks noChangeShapeType="1"/>
          </p:cNvSpPr>
          <p:nvPr/>
        </p:nvSpPr>
        <p:spPr bwMode="auto">
          <a:xfrm flipV="1">
            <a:off x="3581400" y="4876800"/>
            <a:ext cx="1524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6503" name="Line 23"/>
          <p:cNvSpPr>
            <a:spLocks noChangeShapeType="1"/>
          </p:cNvSpPr>
          <p:nvPr/>
        </p:nvSpPr>
        <p:spPr bwMode="auto">
          <a:xfrm flipV="1">
            <a:off x="2286000" y="4876800"/>
            <a:ext cx="45720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6504" name="Line 24"/>
          <p:cNvSpPr>
            <a:spLocks noChangeShapeType="1"/>
          </p:cNvSpPr>
          <p:nvPr/>
        </p:nvSpPr>
        <p:spPr bwMode="auto">
          <a:xfrm flipV="1">
            <a:off x="5562600" y="4876800"/>
            <a:ext cx="1524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6505" name="Line 25"/>
          <p:cNvSpPr>
            <a:spLocks noChangeShapeType="1"/>
          </p:cNvSpPr>
          <p:nvPr/>
        </p:nvSpPr>
        <p:spPr bwMode="auto">
          <a:xfrm flipV="1">
            <a:off x="2895600" y="3657600"/>
            <a:ext cx="3810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6506" name="Line 26"/>
          <p:cNvSpPr>
            <a:spLocks noChangeShapeType="1"/>
          </p:cNvSpPr>
          <p:nvPr/>
        </p:nvSpPr>
        <p:spPr bwMode="auto">
          <a:xfrm flipH="1" flipV="1">
            <a:off x="3581400" y="3657600"/>
            <a:ext cx="381000" cy="685800"/>
          </a:xfrm>
          <a:prstGeom prst="line">
            <a:avLst/>
          </a:prstGeom>
          <a:noFill/>
          <a:ln w="9525">
            <a:solidFill>
              <a:schemeClr val="tx1"/>
            </a:solidFill>
            <a:round/>
            <a:headEnd/>
            <a:tailEnd type="triangle" w="med" len="med"/>
          </a:ln>
          <a:effectLst/>
        </p:spPr>
        <p:txBody>
          <a:bodyPr wrap="none"/>
          <a:lstStyle/>
          <a:p>
            <a:endParaRPr lang="en-US"/>
          </a:p>
        </p:txBody>
      </p:sp>
      <p:sp>
        <p:nvSpPr>
          <p:cNvPr id="1556507" name="Line 27"/>
          <p:cNvSpPr>
            <a:spLocks noChangeShapeType="1"/>
          </p:cNvSpPr>
          <p:nvPr/>
        </p:nvSpPr>
        <p:spPr bwMode="auto">
          <a:xfrm flipV="1">
            <a:off x="4800600" y="3581400"/>
            <a:ext cx="457200" cy="838200"/>
          </a:xfrm>
          <a:prstGeom prst="line">
            <a:avLst/>
          </a:prstGeom>
          <a:noFill/>
          <a:ln w="9525">
            <a:solidFill>
              <a:schemeClr val="tx1"/>
            </a:solidFill>
            <a:round/>
            <a:headEnd/>
            <a:tailEnd type="triangle" w="med" len="med"/>
          </a:ln>
          <a:effectLst/>
        </p:spPr>
        <p:txBody>
          <a:bodyPr wrap="none"/>
          <a:lstStyle/>
          <a:p>
            <a:endParaRPr lang="en-US"/>
          </a:p>
        </p:txBody>
      </p:sp>
      <p:sp>
        <p:nvSpPr>
          <p:cNvPr id="1556508" name="Line 28"/>
          <p:cNvSpPr>
            <a:spLocks noChangeShapeType="1"/>
          </p:cNvSpPr>
          <p:nvPr/>
        </p:nvSpPr>
        <p:spPr bwMode="auto">
          <a:xfrm flipH="1" flipV="1">
            <a:off x="5486400" y="3581400"/>
            <a:ext cx="45720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6509" name="Line 29"/>
          <p:cNvSpPr>
            <a:spLocks noChangeShapeType="1"/>
          </p:cNvSpPr>
          <p:nvPr/>
        </p:nvSpPr>
        <p:spPr bwMode="auto">
          <a:xfrm flipV="1">
            <a:off x="6781800" y="3581400"/>
            <a:ext cx="457200" cy="838200"/>
          </a:xfrm>
          <a:prstGeom prst="line">
            <a:avLst/>
          </a:prstGeom>
          <a:noFill/>
          <a:ln w="9525">
            <a:solidFill>
              <a:schemeClr val="tx1"/>
            </a:solidFill>
            <a:round/>
            <a:headEnd/>
            <a:tailEnd type="triangle" w="med" len="med"/>
          </a:ln>
          <a:effectLst/>
        </p:spPr>
        <p:txBody>
          <a:bodyPr wrap="none"/>
          <a:lstStyle/>
          <a:p>
            <a:endParaRPr lang="en-US"/>
          </a:p>
        </p:txBody>
      </p:sp>
      <p:sp>
        <p:nvSpPr>
          <p:cNvPr id="1556510" name="Line 30"/>
          <p:cNvSpPr>
            <a:spLocks noChangeShapeType="1"/>
          </p:cNvSpPr>
          <p:nvPr/>
        </p:nvSpPr>
        <p:spPr bwMode="auto">
          <a:xfrm flipH="1" flipV="1">
            <a:off x="7467600" y="3657600"/>
            <a:ext cx="45720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6511" name="Line 31"/>
          <p:cNvSpPr>
            <a:spLocks noChangeShapeType="1"/>
          </p:cNvSpPr>
          <p:nvPr/>
        </p:nvSpPr>
        <p:spPr bwMode="auto">
          <a:xfrm flipV="1">
            <a:off x="3429000" y="2362200"/>
            <a:ext cx="1752600" cy="762000"/>
          </a:xfrm>
          <a:prstGeom prst="line">
            <a:avLst/>
          </a:prstGeom>
          <a:noFill/>
          <a:ln w="9525">
            <a:solidFill>
              <a:schemeClr val="tx1"/>
            </a:solidFill>
            <a:round/>
            <a:headEnd/>
            <a:tailEnd type="triangle" w="med" len="med"/>
          </a:ln>
          <a:effectLst/>
        </p:spPr>
        <p:txBody>
          <a:bodyPr wrap="none"/>
          <a:lstStyle/>
          <a:p>
            <a:endParaRPr lang="en-US"/>
          </a:p>
        </p:txBody>
      </p:sp>
      <p:sp>
        <p:nvSpPr>
          <p:cNvPr id="1556512" name="Line 32"/>
          <p:cNvSpPr>
            <a:spLocks noChangeShapeType="1"/>
          </p:cNvSpPr>
          <p:nvPr/>
        </p:nvSpPr>
        <p:spPr bwMode="auto">
          <a:xfrm flipH="1" flipV="1">
            <a:off x="5562600" y="2362200"/>
            <a:ext cx="1828800" cy="838200"/>
          </a:xfrm>
          <a:prstGeom prst="line">
            <a:avLst/>
          </a:prstGeom>
          <a:noFill/>
          <a:ln w="9525">
            <a:solidFill>
              <a:schemeClr val="tx1"/>
            </a:solidFill>
            <a:round/>
            <a:headEnd/>
            <a:tailEnd type="triangle" w="med" len="med"/>
          </a:ln>
          <a:effectLst/>
        </p:spPr>
        <p:txBody>
          <a:bodyPr wrap="none"/>
          <a:lstStyle/>
          <a:p>
            <a:endParaRPr lang="en-US"/>
          </a:p>
        </p:txBody>
      </p:sp>
      <p:grpSp>
        <p:nvGrpSpPr>
          <p:cNvPr id="2" name="Group 33"/>
          <p:cNvGrpSpPr>
            <a:grpSpLocks/>
          </p:cNvGrpSpPr>
          <p:nvPr/>
        </p:nvGrpSpPr>
        <p:grpSpPr bwMode="auto">
          <a:xfrm>
            <a:off x="457200" y="5638800"/>
            <a:ext cx="1600200" cy="519113"/>
            <a:chOff x="288" y="3552"/>
            <a:chExt cx="1008" cy="327"/>
          </a:xfrm>
        </p:grpSpPr>
        <p:sp>
          <p:nvSpPr>
            <p:cNvPr id="1556514" name="Rectangle 34"/>
            <p:cNvSpPr>
              <a:spLocks noChangeArrowheads="1"/>
            </p:cNvSpPr>
            <p:nvPr/>
          </p:nvSpPr>
          <p:spPr bwMode="auto">
            <a:xfrm>
              <a:off x="768" y="3552"/>
              <a:ext cx="528" cy="288"/>
            </a:xfrm>
            <a:prstGeom prst="rect">
              <a:avLst/>
            </a:prstGeom>
            <a:solidFill>
              <a:schemeClr val="bg1"/>
            </a:solidFill>
            <a:ln w="9525">
              <a:noFill/>
              <a:miter lim="800000"/>
              <a:headEnd/>
              <a:tailEnd/>
            </a:ln>
            <a:effectLst/>
          </p:spPr>
          <p:txBody>
            <a:bodyPr wrap="none" anchor="ctr"/>
            <a:lstStyle/>
            <a:p>
              <a:endParaRPr lang="en-US"/>
            </a:p>
          </p:txBody>
        </p:sp>
        <p:sp>
          <p:nvSpPr>
            <p:cNvPr id="1556515" name="Text Box 35"/>
            <p:cNvSpPr txBox="1">
              <a:spLocks noChangeArrowheads="1"/>
            </p:cNvSpPr>
            <p:nvPr/>
          </p:nvSpPr>
          <p:spPr bwMode="auto">
            <a:xfrm>
              <a:off x="288" y="3648"/>
              <a:ext cx="1004" cy="231"/>
            </a:xfrm>
            <a:prstGeom prst="rect">
              <a:avLst/>
            </a:prstGeom>
            <a:noFill/>
            <a:ln w="9525">
              <a:noFill/>
              <a:miter lim="800000"/>
              <a:headEnd/>
              <a:tailEnd/>
            </a:ln>
            <a:effectLst/>
          </p:spPr>
          <p:txBody>
            <a:bodyPr wrap="none">
              <a:spAutoFit/>
            </a:bodyPr>
            <a:lstStyle/>
            <a:p>
              <a:r>
                <a:rPr lang="en-US" sz="1800">
                  <a:solidFill>
                    <a:schemeClr val="accent2"/>
                  </a:solidFill>
                </a:rPr>
                <a:t>Payoff for Max</a:t>
              </a:r>
            </a:p>
          </p:txBody>
        </p:sp>
      </p:grpSp>
      <p:pic>
        <p:nvPicPr>
          <p:cNvPr id="3" name="Picture 2">
            <a:extLst>
              <a:ext uri="{FF2B5EF4-FFF2-40B4-BE49-F238E27FC236}">
                <a16:creationId xmlns:a16="http://schemas.microsoft.com/office/drawing/2014/main" id="{8C1D7DAA-7A60-473F-ABD1-B701F00D20E3}"/>
              </a:ext>
            </a:extLst>
          </p:cNvPr>
          <p:cNvPicPr>
            <a:picLocks noChangeAspect="1"/>
          </p:cNvPicPr>
          <p:nvPr/>
        </p:nvPicPr>
        <p:blipFill>
          <a:blip r:embed="rId4"/>
          <a:stretch>
            <a:fillRect/>
          </a:stretch>
        </p:blipFill>
        <p:spPr>
          <a:xfrm>
            <a:off x="7838080" y="25021"/>
            <a:ext cx="1276350" cy="1247775"/>
          </a:xfrm>
          <a:prstGeom prst="rect">
            <a:avLst/>
          </a:prstGeom>
        </p:spPr>
      </p:pic>
      <p:sp>
        <p:nvSpPr>
          <p:cNvPr id="4" name="Rectangle 3">
            <a:extLst>
              <a:ext uri="{FF2B5EF4-FFF2-40B4-BE49-F238E27FC236}">
                <a16:creationId xmlns:a16="http://schemas.microsoft.com/office/drawing/2014/main" id="{D3AD9EE8-7A70-433A-9FF2-E34860882E09}"/>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24B08FD5-3639-463F-BE67-2821A44E75B7}"/>
              </a:ext>
            </a:extLst>
          </p:cNvPr>
          <p:cNvSpPr/>
          <p:nvPr/>
        </p:nvSpPr>
        <p:spPr>
          <a:xfrm>
            <a:off x="318106" y="254046"/>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Minimax Algorithm (cont’d)</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1" name="Rectangle 3"/>
          <p:cNvSpPr>
            <a:spLocks noGrp="1" noChangeArrowheads="1"/>
          </p:cNvSpPr>
          <p:nvPr>
            <p:ph type="body" idx="1"/>
          </p:nvPr>
        </p:nvSpPr>
        <p:spPr/>
        <p:txBody>
          <a:bodyPr>
            <a:normAutofit fontScale="92500"/>
          </a:bodyPr>
          <a:lstStyle/>
          <a:p>
            <a:r>
              <a:rPr lang="en-US" dirty="0"/>
              <a:t>Properties of </a:t>
            </a:r>
            <a:r>
              <a:rPr lang="en-US" dirty="0" err="1"/>
              <a:t>minimax</a:t>
            </a:r>
            <a:r>
              <a:rPr lang="en-US" dirty="0"/>
              <a:t> algorithm:</a:t>
            </a:r>
          </a:p>
          <a:p>
            <a:r>
              <a:rPr lang="en-US" u="sng" dirty="0">
                <a:solidFill>
                  <a:srgbClr val="CC0099"/>
                </a:solidFill>
              </a:rPr>
              <a:t>Complete?</a:t>
            </a:r>
            <a:r>
              <a:rPr lang="en-US" dirty="0"/>
              <a:t> Yes (if tree is finite)
</a:t>
            </a:r>
            <a:r>
              <a:rPr lang="en-US" u="sng" dirty="0">
                <a:solidFill>
                  <a:srgbClr val="CC0099"/>
                </a:solidFill>
              </a:rPr>
              <a:t>Optimal?</a:t>
            </a:r>
            <a:r>
              <a:rPr lang="en-US" dirty="0"/>
              <a:t> Yes (against an optimal opponent)
</a:t>
            </a:r>
            <a:r>
              <a:rPr lang="en-US" u="sng" dirty="0">
                <a:solidFill>
                  <a:srgbClr val="CC0099"/>
                </a:solidFill>
              </a:rPr>
              <a:t>Time complexity?</a:t>
            </a:r>
            <a:r>
              <a:rPr lang="en-US" dirty="0"/>
              <a:t> O(</a:t>
            </a:r>
            <a:r>
              <a:rPr lang="en-US" dirty="0" err="1"/>
              <a:t>b</a:t>
            </a:r>
            <a:r>
              <a:rPr lang="en-US" baseline="30000" dirty="0" err="1"/>
              <a:t>m</a:t>
            </a:r>
            <a:r>
              <a:rPr lang="en-US" dirty="0"/>
              <a:t>)
</a:t>
            </a:r>
          </a:p>
          <a:p>
            <a:r>
              <a:rPr lang="en-US" u="sng" dirty="0">
                <a:solidFill>
                  <a:srgbClr val="CC0099"/>
                </a:solidFill>
              </a:rPr>
              <a:t>Space complexity?</a:t>
            </a:r>
            <a:r>
              <a:rPr lang="en-US" dirty="0"/>
              <a:t> O(</a:t>
            </a:r>
            <a:r>
              <a:rPr lang="en-US" dirty="0" err="1"/>
              <a:t>bm</a:t>
            </a:r>
            <a:r>
              <a:rPr lang="en-US" dirty="0"/>
              <a:t>) (depth-first exploration, if it generates all successors at once)
</a:t>
            </a:r>
          </a:p>
        </p:txBody>
      </p:sp>
      <p:sp>
        <p:nvSpPr>
          <p:cNvPr id="1558532" name="Text Box 4"/>
          <p:cNvSpPr txBox="1">
            <a:spLocks noChangeArrowheads="1"/>
          </p:cNvSpPr>
          <p:nvPr/>
        </p:nvSpPr>
        <p:spPr bwMode="auto">
          <a:xfrm>
            <a:off x="1066800" y="3886200"/>
            <a:ext cx="4999038" cy="396875"/>
          </a:xfrm>
          <a:prstGeom prst="rect">
            <a:avLst/>
          </a:prstGeom>
          <a:noFill/>
          <a:ln w="9525">
            <a:noFill/>
            <a:miter lim="800000"/>
            <a:headEnd/>
            <a:tailEnd/>
          </a:ln>
          <a:effectLst/>
        </p:spPr>
        <p:txBody>
          <a:bodyPr wrap="none">
            <a:spAutoFit/>
          </a:bodyPr>
          <a:lstStyle/>
          <a:p>
            <a:r>
              <a:rPr lang="en-US" sz="2000" dirty="0"/>
              <a:t>m – maximum depth of tree; b branching factor</a:t>
            </a:r>
          </a:p>
        </p:txBody>
      </p:sp>
      <p:sp>
        <p:nvSpPr>
          <p:cNvPr id="1558534" name="Text Box 6"/>
          <p:cNvSpPr txBox="1">
            <a:spLocks noChangeArrowheads="1"/>
          </p:cNvSpPr>
          <p:nvPr/>
        </p:nvSpPr>
        <p:spPr bwMode="auto">
          <a:xfrm>
            <a:off x="746125" y="5881688"/>
            <a:ext cx="5181600" cy="396875"/>
          </a:xfrm>
          <a:prstGeom prst="rect">
            <a:avLst/>
          </a:prstGeom>
          <a:noFill/>
          <a:ln w="9525">
            <a:noFill/>
            <a:miter lim="800000"/>
            <a:headEnd/>
            <a:tailEnd/>
          </a:ln>
          <a:effectLst/>
        </p:spPr>
        <p:txBody>
          <a:bodyPr wrap="none">
            <a:spAutoFit/>
          </a:bodyPr>
          <a:lstStyle/>
          <a:p>
            <a:r>
              <a:rPr lang="en-US" sz="2000"/>
              <a:t>m – maximum depth of the tree; b – legal moves;</a:t>
            </a:r>
          </a:p>
        </p:txBody>
      </p:sp>
      <p:pic>
        <p:nvPicPr>
          <p:cNvPr id="2" name="Picture 1">
            <a:extLst>
              <a:ext uri="{FF2B5EF4-FFF2-40B4-BE49-F238E27FC236}">
                <a16:creationId xmlns:a16="http://schemas.microsoft.com/office/drawing/2014/main" id="{4E6E5E35-90B6-47B9-96CA-CA8AB88873D8}"/>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BE68378A-3D5F-49A1-9320-23B7EC03A295}"/>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6A1F5669-720F-49F2-93C9-AF63CC317CED}"/>
              </a:ext>
            </a:extLst>
          </p:cNvPr>
          <p:cNvSpPr/>
          <p:nvPr/>
        </p:nvSpPr>
        <p:spPr>
          <a:xfrm>
            <a:off x="228600" y="1777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Minimax Algorithm (cont’d)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93815" y="351936"/>
            <a:ext cx="1064281" cy="179313"/>
          </a:xfrm>
          <a:prstGeom prst="rect">
            <a:avLst/>
          </a:prstGeom>
        </p:spPr>
        <p:txBody>
          <a:bodyPr vert="horz" wrap="square" lIns="0" tIns="25179" rIns="0" bIns="0" rtlCol="0">
            <a:spAutoFit/>
          </a:bodyPr>
          <a:lstStyle/>
          <a:p>
            <a:pPr marL="25179">
              <a:spcBef>
                <a:spcPts val="198"/>
              </a:spcBef>
            </a:pPr>
            <a:r>
              <a:rPr sz="1000" spc="89" dirty="0">
                <a:solidFill>
                  <a:srgbClr val="FFFFFF"/>
                </a:solidFill>
                <a:latin typeface="Times New Roman"/>
                <a:cs typeface="Times New Roman"/>
              </a:rPr>
              <a:t>Search</a:t>
            </a:r>
            <a:r>
              <a:rPr sz="1000" spc="30" dirty="0">
                <a:solidFill>
                  <a:srgbClr val="FFFFFF"/>
                </a:solidFill>
                <a:latin typeface="Times New Roman"/>
                <a:cs typeface="Times New Roman"/>
              </a:rPr>
              <a:t> </a:t>
            </a:r>
            <a:r>
              <a:rPr sz="1000" spc="119" dirty="0">
                <a:solidFill>
                  <a:srgbClr val="FFFFFF"/>
                </a:solidFill>
                <a:latin typeface="Times New Roman"/>
                <a:cs typeface="Times New Roman"/>
              </a:rPr>
              <a:t>Methods</a:t>
            </a:r>
            <a:endParaRPr sz="1000">
              <a:latin typeface="Times New Roman"/>
              <a:cs typeface="Times New Roman"/>
            </a:endParaRPr>
          </a:p>
        </p:txBody>
      </p:sp>
      <p:sp>
        <p:nvSpPr>
          <p:cNvPr id="12" name="object 12"/>
          <p:cNvSpPr/>
          <p:nvPr/>
        </p:nvSpPr>
        <p:spPr>
          <a:xfrm>
            <a:off x="256256" y="1075660"/>
            <a:ext cx="7199326" cy="344788"/>
          </a:xfrm>
          <a:custGeom>
            <a:avLst/>
            <a:gdLst/>
            <a:ahLst/>
            <a:cxnLst/>
            <a:rect l="l" t="t" r="r" b="b"/>
            <a:pathLst>
              <a:path w="3629660" h="173990">
                <a:moveTo>
                  <a:pt x="3578847" y="0"/>
                </a:moveTo>
                <a:lnTo>
                  <a:pt x="50800" y="0"/>
                </a:lnTo>
                <a:lnTo>
                  <a:pt x="31075" y="4008"/>
                </a:lnTo>
                <a:lnTo>
                  <a:pt x="14922" y="14922"/>
                </a:lnTo>
                <a:lnTo>
                  <a:pt x="4008" y="31075"/>
                </a:lnTo>
                <a:lnTo>
                  <a:pt x="0" y="50800"/>
                </a:lnTo>
                <a:lnTo>
                  <a:pt x="0" y="173605"/>
                </a:lnTo>
                <a:lnTo>
                  <a:pt x="3629647" y="173605"/>
                </a:lnTo>
                <a:lnTo>
                  <a:pt x="3629647" y="50800"/>
                </a:lnTo>
                <a:lnTo>
                  <a:pt x="3625639" y="31075"/>
                </a:lnTo>
                <a:lnTo>
                  <a:pt x="3614725" y="14922"/>
                </a:lnTo>
                <a:lnTo>
                  <a:pt x="3598572" y="4008"/>
                </a:lnTo>
                <a:lnTo>
                  <a:pt x="3578847" y="0"/>
                </a:lnTo>
                <a:close/>
              </a:path>
            </a:pathLst>
          </a:custGeom>
          <a:solidFill>
            <a:srgbClr val="D6D6EF"/>
          </a:solidFill>
        </p:spPr>
        <p:txBody>
          <a:bodyPr wrap="square" lIns="0" tIns="0" rIns="0" bIns="0" rtlCol="0"/>
          <a:lstStyle/>
          <a:p>
            <a:endParaRPr/>
          </a:p>
        </p:txBody>
      </p:sp>
      <p:sp>
        <p:nvSpPr>
          <p:cNvPr id="13" name="object 13"/>
          <p:cNvSpPr txBox="1"/>
          <p:nvPr/>
        </p:nvSpPr>
        <p:spPr>
          <a:xfrm>
            <a:off x="331829" y="1056211"/>
            <a:ext cx="2199094" cy="331930"/>
          </a:xfrm>
          <a:prstGeom prst="rect">
            <a:avLst/>
          </a:prstGeom>
        </p:spPr>
        <p:txBody>
          <a:bodyPr vert="horz" wrap="square" lIns="0" tIns="23920" rIns="0" bIns="0" rtlCol="0">
            <a:spAutoFit/>
          </a:bodyPr>
          <a:lstStyle/>
          <a:p>
            <a:pPr marL="25179">
              <a:spcBef>
                <a:spcPts val="188"/>
              </a:spcBef>
            </a:pPr>
            <a:r>
              <a:rPr sz="2000" spc="69" dirty="0">
                <a:solidFill>
                  <a:srgbClr val="3333B2"/>
                </a:solidFill>
                <a:latin typeface="Times New Roman"/>
                <a:cs typeface="Times New Roman"/>
              </a:rPr>
              <a:t>IDS</a:t>
            </a:r>
            <a:r>
              <a:rPr sz="2000" spc="149" dirty="0">
                <a:solidFill>
                  <a:srgbClr val="3333B2"/>
                </a:solidFill>
                <a:latin typeface="Times New Roman"/>
                <a:cs typeface="Times New Roman"/>
              </a:rPr>
              <a:t> </a:t>
            </a:r>
            <a:r>
              <a:rPr sz="2000" spc="89" dirty="0">
                <a:solidFill>
                  <a:srgbClr val="3333B2"/>
                </a:solidFill>
                <a:latin typeface="Times New Roman"/>
                <a:cs typeface="Times New Roman"/>
              </a:rPr>
              <a:t>characteristics</a:t>
            </a:r>
            <a:endParaRPr sz="2000">
              <a:latin typeface="Times New Roman"/>
              <a:cs typeface="Times New Roman"/>
            </a:endParaRPr>
          </a:p>
        </p:txBody>
      </p:sp>
      <p:grpSp>
        <p:nvGrpSpPr>
          <p:cNvPr id="14" name="object 14"/>
          <p:cNvGrpSpPr/>
          <p:nvPr/>
        </p:nvGrpSpPr>
        <p:grpSpPr>
          <a:xfrm>
            <a:off x="256257" y="1163318"/>
            <a:ext cx="7300086" cy="2231052"/>
            <a:chOff x="129196" y="587044"/>
            <a:chExt cx="3680460" cy="1125855"/>
          </a:xfrm>
        </p:grpSpPr>
        <p:sp>
          <p:nvSpPr>
            <p:cNvPr id="15" name="object 15"/>
            <p:cNvSpPr/>
            <p:nvPr/>
          </p:nvSpPr>
          <p:spPr>
            <a:xfrm>
              <a:off x="129197" y="703770"/>
              <a:ext cx="3629646" cy="50609"/>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179997" y="1611033"/>
              <a:ext cx="101600" cy="10160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230797" y="1598332"/>
              <a:ext cx="3578808" cy="114300"/>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3758844" y="587057"/>
              <a:ext cx="50761" cy="1023975"/>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129196" y="748044"/>
              <a:ext cx="3629660" cy="914400"/>
            </a:xfrm>
            <a:custGeom>
              <a:avLst/>
              <a:gdLst/>
              <a:ahLst/>
              <a:cxnLst/>
              <a:rect l="l" t="t" r="r" b="b"/>
              <a:pathLst>
                <a:path w="3629660" h="914400">
                  <a:moveTo>
                    <a:pt x="3629647" y="0"/>
                  </a:moveTo>
                  <a:lnTo>
                    <a:pt x="0" y="0"/>
                  </a:lnTo>
                  <a:lnTo>
                    <a:pt x="0" y="862989"/>
                  </a:lnTo>
                  <a:lnTo>
                    <a:pt x="4008" y="882713"/>
                  </a:lnTo>
                  <a:lnTo>
                    <a:pt x="14922" y="898866"/>
                  </a:lnTo>
                  <a:lnTo>
                    <a:pt x="31075" y="909781"/>
                  </a:lnTo>
                  <a:lnTo>
                    <a:pt x="50800" y="913789"/>
                  </a:lnTo>
                  <a:lnTo>
                    <a:pt x="3578847" y="913789"/>
                  </a:lnTo>
                  <a:lnTo>
                    <a:pt x="3598572" y="909781"/>
                  </a:lnTo>
                  <a:lnTo>
                    <a:pt x="3614725" y="898866"/>
                  </a:lnTo>
                  <a:lnTo>
                    <a:pt x="3625639" y="882713"/>
                  </a:lnTo>
                  <a:lnTo>
                    <a:pt x="3629647" y="862989"/>
                  </a:lnTo>
                  <a:lnTo>
                    <a:pt x="3629647" y="0"/>
                  </a:lnTo>
                  <a:close/>
                </a:path>
              </a:pathLst>
            </a:custGeom>
            <a:solidFill>
              <a:srgbClr val="EAEAF7"/>
            </a:solidFill>
          </p:spPr>
          <p:txBody>
            <a:bodyPr wrap="square" lIns="0" tIns="0" rIns="0" bIns="0" rtlCol="0"/>
            <a:lstStyle/>
            <a:p>
              <a:endParaRPr/>
            </a:p>
          </p:txBody>
        </p:sp>
        <p:sp>
          <p:nvSpPr>
            <p:cNvPr id="20" name="object 20"/>
            <p:cNvSpPr/>
            <p:nvPr/>
          </p:nvSpPr>
          <p:spPr>
            <a:xfrm>
              <a:off x="3758844" y="625144"/>
              <a:ext cx="0" cy="1005205"/>
            </a:xfrm>
            <a:custGeom>
              <a:avLst/>
              <a:gdLst/>
              <a:ahLst/>
              <a:cxnLst/>
              <a:rect l="l" t="t" r="r" b="b"/>
              <a:pathLst>
                <a:path h="1005205">
                  <a:moveTo>
                    <a:pt x="0" y="1004938"/>
                  </a:moveTo>
                  <a:lnTo>
                    <a:pt x="0" y="0"/>
                  </a:lnTo>
                </a:path>
              </a:pathLst>
            </a:custGeom>
            <a:ln w="3175">
              <a:solidFill>
                <a:srgbClr val="7F7F7F"/>
              </a:solidFill>
            </a:ln>
          </p:spPr>
          <p:txBody>
            <a:bodyPr wrap="square" lIns="0" tIns="0" rIns="0" bIns="0" rtlCol="0"/>
            <a:lstStyle/>
            <a:p>
              <a:endParaRPr/>
            </a:p>
          </p:txBody>
        </p:sp>
        <p:sp>
          <p:nvSpPr>
            <p:cNvPr id="21" name="object 21"/>
            <p:cNvSpPr/>
            <p:nvPr/>
          </p:nvSpPr>
          <p:spPr>
            <a:xfrm>
              <a:off x="3758844" y="612444"/>
              <a:ext cx="0" cy="12700"/>
            </a:xfrm>
            <a:custGeom>
              <a:avLst/>
              <a:gdLst/>
              <a:ahLst/>
              <a:cxnLst/>
              <a:rect l="l" t="t" r="r" b="b"/>
              <a:pathLst>
                <a:path h="12700">
                  <a:moveTo>
                    <a:pt x="0" y="12699"/>
                  </a:moveTo>
                  <a:lnTo>
                    <a:pt x="0" y="0"/>
                  </a:lnTo>
                </a:path>
              </a:pathLst>
            </a:custGeom>
            <a:ln w="3175">
              <a:solidFill>
                <a:srgbClr val="AFAFAF"/>
              </a:solidFill>
            </a:ln>
          </p:spPr>
          <p:txBody>
            <a:bodyPr wrap="square" lIns="0" tIns="0" rIns="0" bIns="0" rtlCol="0"/>
            <a:lstStyle/>
            <a:p>
              <a:endParaRPr/>
            </a:p>
          </p:txBody>
        </p:sp>
        <p:sp>
          <p:nvSpPr>
            <p:cNvPr id="22" name="object 22"/>
            <p:cNvSpPr/>
            <p:nvPr/>
          </p:nvSpPr>
          <p:spPr>
            <a:xfrm>
              <a:off x="3758844" y="599744"/>
              <a:ext cx="0" cy="12700"/>
            </a:xfrm>
            <a:custGeom>
              <a:avLst/>
              <a:gdLst/>
              <a:ahLst/>
              <a:cxnLst/>
              <a:rect l="l" t="t" r="r" b="b"/>
              <a:pathLst>
                <a:path h="12700">
                  <a:moveTo>
                    <a:pt x="0" y="12699"/>
                  </a:moveTo>
                  <a:lnTo>
                    <a:pt x="0" y="0"/>
                  </a:lnTo>
                </a:path>
              </a:pathLst>
            </a:custGeom>
            <a:ln w="3175">
              <a:solidFill>
                <a:srgbClr val="CECECE"/>
              </a:solidFill>
            </a:ln>
          </p:spPr>
          <p:txBody>
            <a:bodyPr wrap="square" lIns="0" tIns="0" rIns="0" bIns="0" rtlCol="0"/>
            <a:lstStyle/>
            <a:p>
              <a:endParaRPr/>
            </a:p>
          </p:txBody>
        </p:sp>
        <p:sp>
          <p:nvSpPr>
            <p:cNvPr id="23" name="object 23"/>
            <p:cNvSpPr/>
            <p:nvPr/>
          </p:nvSpPr>
          <p:spPr>
            <a:xfrm>
              <a:off x="3758844" y="587044"/>
              <a:ext cx="0" cy="12700"/>
            </a:xfrm>
            <a:custGeom>
              <a:avLst/>
              <a:gdLst/>
              <a:ahLst/>
              <a:cxnLst/>
              <a:rect l="l" t="t" r="r" b="b"/>
              <a:pathLst>
                <a:path h="12700">
                  <a:moveTo>
                    <a:pt x="0" y="12699"/>
                  </a:moveTo>
                  <a:lnTo>
                    <a:pt x="0" y="0"/>
                  </a:lnTo>
                </a:path>
              </a:pathLst>
            </a:custGeom>
            <a:ln w="3175">
              <a:solidFill>
                <a:srgbClr val="EFEFEF"/>
              </a:solidFill>
            </a:ln>
          </p:spPr>
          <p:txBody>
            <a:bodyPr wrap="square" lIns="0" tIns="0" rIns="0" bIns="0" rtlCol="0"/>
            <a:lstStyle/>
            <a:p>
              <a:endParaRPr/>
            </a:p>
          </p:txBody>
        </p:sp>
        <p:sp>
          <p:nvSpPr>
            <p:cNvPr id="24" name="object 24"/>
            <p:cNvSpPr/>
            <p:nvPr/>
          </p:nvSpPr>
          <p:spPr>
            <a:xfrm>
              <a:off x="311810" y="806602"/>
              <a:ext cx="58419" cy="779780"/>
            </a:xfrm>
            <a:custGeom>
              <a:avLst/>
              <a:gdLst/>
              <a:ahLst/>
              <a:cxnLst/>
              <a:rect l="l" t="t" r="r" b="b"/>
              <a:pathLst>
                <a:path w="58420" h="779780">
                  <a:moveTo>
                    <a:pt x="57975" y="721194"/>
                  </a:moveTo>
                  <a:lnTo>
                    <a:pt x="0" y="721194"/>
                  </a:lnTo>
                  <a:lnTo>
                    <a:pt x="0" y="779170"/>
                  </a:lnTo>
                  <a:lnTo>
                    <a:pt x="57975" y="779170"/>
                  </a:lnTo>
                  <a:lnTo>
                    <a:pt x="57975" y="721194"/>
                  </a:lnTo>
                  <a:close/>
                </a:path>
                <a:path w="58420" h="779780">
                  <a:moveTo>
                    <a:pt x="57975" y="379577"/>
                  </a:moveTo>
                  <a:lnTo>
                    <a:pt x="0" y="379577"/>
                  </a:lnTo>
                  <a:lnTo>
                    <a:pt x="0" y="437553"/>
                  </a:lnTo>
                  <a:lnTo>
                    <a:pt x="57975" y="437553"/>
                  </a:lnTo>
                  <a:lnTo>
                    <a:pt x="57975" y="379577"/>
                  </a:lnTo>
                  <a:close/>
                </a:path>
                <a:path w="58420" h="779780">
                  <a:moveTo>
                    <a:pt x="57975" y="189788"/>
                  </a:moveTo>
                  <a:lnTo>
                    <a:pt x="0" y="189788"/>
                  </a:lnTo>
                  <a:lnTo>
                    <a:pt x="0" y="247764"/>
                  </a:lnTo>
                  <a:lnTo>
                    <a:pt x="57975" y="247764"/>
                  </a:lnTo>
                  <a:lnTo>
                    <a:pt x="57975" y="189788"/>
                  </a:lnTo>
                  <a:close/>
                </a:path>
                <a:path w="58420" h="779780">
                  <a:moveTo>
                    <a:pt x="57975" y="0"/>
                  </a:moveTo>
                  <a:lnTo>
                    <a:pt x="0" y="0"/>
                  </a:lnTo>
                  <a:lnTo>
                    <a:pt x="0" y="57975"/>
                  </a:lnTo>
                  <a:lnTo>
                    <a:pt x="57975" y="57975"/>
                  </a:lnTo>
                  <a:lnTo>
                    <a:pt x="57975" y="0"/>
                  </a:lnTo>
                  <a:close/>
                </a:path>
              </a:pathLst>
            </a:custGeom>
            <a:solidFill>
              <a:srgbClr val="3333B2"/>
            </a:solidFill>
          </p:spPr>
          <p:txBody>
            <a:bodyPr wrap="square" lIns="0" tIns="0" rIns="0" bIns="0" rtlCol="0"/>
            <a:lstStyle/>
            <a:p>
              <a:endParaRPr/>
            </a:p>
          </p:txBody>
        </p:sp>
      </p:grpSp>
      <p:sp>
        <p:nvSpPr>
          <p:cNvPr id="25" name="object 25"/>
          <p:cNvSpPr txBox="1"/>
          <p:nvPr/>
        </p:nvSpPr>
        <p:spPr>
          <a:xfrm>
            <a:off x="783360" y="1362143"/>
            <a:ext cx="5443577" cy="1870143"/>
          </a:xfrm>
          <a:prstGeom prst="rect">
            <a:avLst/>
          </a:prstGeom>
        </p:spPr>
        <p:txBody>
          <a:bodyPr vert="horz" wrap="square" lIns="0" tIns="99457" rIns="0" bIns="0" rtlCol="0">
            <a:spAutoFit/>
          </a:bodyPr>
          <a:lstStyle/>
          <a:p>
            <a:pPr marL="75537">
              <a:spcBef>
                <a:spcPts val="783"/>
              </a:spcBef>
            </a:pPr>
            <a:r>
              <a:rPr sz="2000" spc="99" dirty="0">
                <a:latin typeface="Times New Roman"/>
                <a:cs typeface="Times New Roman"/>
              </a:rPr>
              <a:t>Completeness:</a:t>
            </a:r>
            <a:r>
              <a:rPr sz="2000" spc="367" dirty="0">
                <a:latin typeface="Times New Roman"/>
                <a:cs typeface="Times New Roman"/>
              </a:rPr>
              <a:t> </a:t>
            </a:r>
            <a:r>
              <a:rPr sz="1900" spc="10" dirty="0">
                <a:latin typeface="Times New Roman"/>
                <a:cs typeface="Times New Roman"/>
              </a:rPr>
              <a:t>yes.</a:t>
            </a:r>
            <a:endParaRPr sz="1900">
              <a:latin typeface="Times New Roman"/>
              <a:cs typeface="Times New Roman"/>
            </a:endParaRPr>
          </a:p>
          <a:p>
            <a:pPr marL="75537" marR="1777637">
              <a:lnSpc>
                <a:spcPct val="124500"/>
              </a:lnSpc>
            </a:pPr>
            <a:r>
              <a:rPr sz="2000" spc="79" dirty="0">
                <a:latin typeface="Times New Roman"/>
                <a:cs typeface="Times New Roman"/>
              </a:rPr>
              <a:t>Optimality: </a:t>
            </a:r>
            <a:r>
              <a:rPr sz="1900" spc="10" dirty="0">
                <a:latin typeface="Times New Roman"/>
                <a:cs typeface="Times New Roman"/>
              </a:rPr>
              <a:t>yes, </a:t>
            </a:r>
            <a:r>
              <a:rPr sz="1900" spc="-40" dirty="0">
                <a:latin typeface="Times New Roman"/>
                <a:cs typeface="Times New Roman"/>
              </a:rPr>
              <a:t>if </a:t>
            </a:r>
            <a:r>
              <a:rPr sz="1900" spc="79" dirty="0">
                <a:latin typeface="Times New Roman"/>
                <a:cs typeface="Times New Roman"/>
              </a:rPr>
              <a:t>step </a:t>
            </a:r>
            <a:r>
              <a:rPr sz="1900" spc="69" dirty="0">
                <a:latin typeface="Times New Roman"/>
                <a:cs typeface="Times New Roman"/>
              </a:rPr>
              <a:t>cost </a:t>
            </a:r>
            <a:r>
              <a:rPr sz="1900" spc="466" dirty="0">
                <a:latin typeface="Times New Roman"/>
                <a:cs typeface="Times New Roman"/>
              </a:rPr>
              <a:t>= </a:t>
            </a:r>
            <a:r>
              <a:rPr sz="1900" spc="59" dirty="0">
                <a:latin typeface="Times New Roman"/>
                <a:cs typeface="Times New Roman"/>
              </a:rPr>
              <a:t>1.  </a:t>
            </a:r>
            <a:r>
              <a:rPr sz="2000" spc="119" dirty="0">
                <a:latin typeface="Times New Roman"/>
                <a:cs typeface="Times New Roman"/>
              </a:rPr>
              <a:t>Time</a:t>
            </a:r>
            <a:r>
              <a:rPr sz="2000" spc="218" dirty="0">
                <a:latin typeface="Times New Roman"/>
                <a:cs typeface="Times New Roman"/>
              </a:rPr>
              <a:t> </a:t>
            </a:r>
            <a:r>
              <a:rPr sz="2000" spc="59" dirty="0">
                <a:latin typeface="Times New Roman"/>
                <a:cs typeface="Times New Roman"/>
              </a:rPr>
              <a:t>complexity:</a:t>
            </a:r>
            <a:endParaRPr sz="2000">
              <a:latin typeface="Times New Roman"/>
              <a:cs typeface="Times New Roman"/>
            </a:endParaRPr>
          </a:p>
          <a:p>
            <a:pPr marL="75537">
              <a:lnSpc>
                <a:spcPts val="2369"/>
              </a:lnSpc>
            </a:pPr>
            <a:r>
              <a:rPr sz="2000" spc="10" dirty="0">
                <a:latin typeface="Latin Modern Math"/>
                <a:cs typeface="Latin Modern Math"/>
              </a:rPr>
              <a:t>(</a:t>
            </a:r>
            <a:r>
              <a:rPr sz="2000" spc="10" dirty="0">
                <a:latin typeface="Times New Roman"/>
                <a:cs typeface="Times New Roman"/>
              </a:rPr>
              <a:t>d</a:t>
            </a:r>
            <a:r>
              <a:rPr sz="2000" spc="129" dirty="0">
                <a:latin typeface="Times New Roman"/>
                <a:cs typeface="Times New Roman"/>
              </a:rPr>
              <a:t> </a:t>
            </a:r>
            <a:r>
              <a:rPr sz="2000" spc="-10" dirty="0">
                <a:latin typeface="Latin Modern Math"/>
                <a:cs typeface="Latin Modern Math"/>
              </a:rPr>
              <a:t>+</a:t>
            </a:r>
            <a:r>
              <a:rPr sz="2000" spc="-218" dirty="0">
                <a:latin typeface="Latin Modern Math"/>
                <a:cs typeface="Latin Modern Math"/>
              </a:rPr>
              <a:t> </a:t>
            </a:r>
            <a:r>
              <a:rPr sz="1900" spc="30" dirty="0">
                <a:latin typeface="Times New Roman"/>
                <a:cs typeface="Times New Roman"/>
              </a:rPr>
              <a:t>1</a:t>
            </a:r>
            <a:r>
              <a:rPr sz="2000" spc="30" dirty="0">
                <a:latin typeface="Latin Modern Math"/>
                <a:cs typeface="Latin Modern Math"/>
              </a:rPr>
              <a:t>)</a:t>
            </a:r>
            <a:r>
              <a:rPr sz="2000" spc="30" dirty="0">
                <a:latin typeface="Times New Roman"/>
                <a:cs typeface="Times New Roman"/>
              </a:rPr>
              <a:t>b</a:t>
            </a:r>
            <a:r>
              <a:rPr spc="44" baseline="32407" dirty="0">
                <a:latin typeface="Verdana"/>
                <a:cs typeface="Verdana"/>
              </a:rPr>
              <a:t>0</a:t>
            </a:r>
            <a:r>
              <a:rPr spc="176" baseline="32407" dirty="0">
                <a:latin typeface="Verdana"/>
                <a:cs typeface="Verdana"/>
              </a:rPr>
              <a:t> </a:t>
            </a:r>
            <a:r>
              <a:rPr sz="2000" spc="-10" dirty="0">
                <a:latin typeface="Latin Modern Math"/>
                <a:cs typeface="Latin Modern Math"/>
              </a:rPr>
              <a:t>+</a:t>
            </a:r>
            <a:r>
              <a:rPr sz="2000" spc="-226" dirty="0">
                <a:latin typeface="Latin Modern Math"/>
                <a:cs typeface="Latin Modern Math"/>
              </a:rPr>
              <a:t> </a:t>
            </a:r>
            <a:r>
              <a:rPr sz="2000" spc="40" dirty="0">
                <a:latin typeface="Times New Roman"/>
                <a:cs typeface="Times New Roman"/>
              </a:rPr>
              <a:t>db</a:t>
            </a:r>
            <a:r>
              <a:rPr spc="59" baseline="32407" dirty="0">
                <a:latin typeface="Verdana"/>
                <a:cs typeface="Verdana"/>
              </a:rPr>
              <a:t>1</a:t>
            </a:r>
            <a:r>
              <a:rPr spc="176" baseline="32407" dirty="0">
                <a:latin typeface="Verdana"/>
                <a:cs typeface="Verdana"/>
              </a:rPr>
              <a:t> </a:t>
            </a:r>
            <a:r>
              <a:rPr sz="2000" spc="-10" dirty="0">
                <a:latin typeface="Latin Modern Math"/>
                <a:cs typeface="Latin Modern Math"/>
              </a:rPr>
              <a:t>+</a:t>
            </a:r>
            <a:r>
              <a:rPr sz="2000" spc="-218" dirty="0">
                <a:latin typeface="Latin Modern Math"/>
                <a:cs typeface="Latin Modern Math"/>
              </a:rPr>
              <a:t> </a:t>
            </a:r>
            <a:r>
              <a:rPr sz="2000" spc="10" dirty="0">
                <a:latin typeface="Latin Modern Math"/>
                <a:cs typeface="Latin Modern Math"/>
              </a:rPr>
              <a:t>(</a:t>
            </a:r>
            <a:r>
              <a:rPr sz="2000" spc="10" dirty="0">
                <a:latin typeface="Times New Roman"/>
                <a:cs typeface="Times New Roman"/>
              </a:rPr>
              <a:t>d</a:t>
            </a:r>
            <a:r>
              <a:rPr sz="2000" spc="129" dirty="0">
                <a:latin typeface="Times New Roman"/>
                <a:cs typeface="Times New Roman"/>
              </a:rPr>
              <a:t> </a:t>
            </a:r>
            <a:r>
              <a:rPr sz="2000" i="1" spc="40" dirty="0">
                <a:latin typeface="DejaVu Sans Condensed"/>
                <a:cs typeface="DejaVu Sans Condensed"/>
              </a:rPr>
              <a:t>−</a:t>
            </a:r>
            <a:r>
              <a:rPr sz="2000" i="1" spc="-129" dirty="0">
                <a:latin typeface="DejaVu Sans Condensed"/>
                <a:cs typeface="DejaVu Sans Condensed"/>
              </a:rPr>
              <a:t> </a:t>
            </a:r>
            <a:r>
              <a:rPr sz="1900" spc="30" dirty="0">
                <a:latin typeface="Times New Roman"/>
                <a:cs typeface="Times New Roman"/>
              </a:rPr>
              <a:t>1</a:t>
            </a:r>
            <a:r>
              <a:rPr sz="2000" spc="30" dirty="0">
                <a:latin typeface="Latin Modern Math"/>
                <a:cs typeface="Latin Modern Math"/>
              </a:rPr>
              <a:t>)</a:t>
            </a:r>
            <a:r>
              <a:rPr sz="2000" spc="30" dirty="0">
                <a:latin typeface="Times New Roman"/>
                <a:cs typeface="Times New Roman"/>
              </a:rPr>
              <a:t>b</a:t>
            </a:r>
            <a:r>
              <a:rPr spc="44" baseline="32407" dirty="0">
                <a:latin typeface="Verdana"/>
                <a:cs typeface="Verdana"/>
              </a:rPr>
              <a:t>2</a:t>
            </a:r>
            <a:r>
              <a:rPr spc="176" baseline="32407" dirty="0">
                <a:latin typeface="Verdana"/>
                <a:cs typeface="Verdana"/>
              </a:rPr>
              <a:t> </a:t>
            </a:r>
            <a:r>
              <a:rPr sz="2000" spc="-10" dirty="0">
                <a:latin typeface="Latin Modern Math"/>
                <a:cs typeface="Latin Modern Math"/>
              </a:rPr>
              <a:t>+</a:t>
            </a:r>
            <a:r>
              <a:rPr sz="2000" spc="-226" dirty="0">
                <a:latin typeface="Latin Modern Math"/>
                <a:cs typeface="Latin Modern Math"/>
              </a:rPr>
              <a:t> </a:t>
            </a:r>
            <a:r>
              <a:rPr sz="2000" i="1" spc="-10" dirty="0">
                <a:latin typeface="Arial"/>
                <a:cs typeface="Arial"/>
              </a:rPr>
              <a:t>.</a:t>
            </a:r>
            <a:r>
              <a:rPr sz="2000" i="1" spc="-226" dirty="0">
                <a:latin typeface="Arial"/>
                <a:cs typeface="Arial"/>
              </a:rPr>
              <a:t> </a:t>
            </a:r>
            <a:r>
              <a:rPr sz="2000" i="1" spc="-10" dirty="0">
                <a:latin typeface="Arial"/>
                <a:cs typeface="Arial"/>
              </a:rPr>
              <a:t>.</a:t>
            </a:r>
            <a:r>
              <a:rPr sz="2000" i="1" spc="-226" dirty="0">
                <a:latin typeface="Arial"/>
                <a:cs typeface="Arial"/>
              </a:rPr>
              <a:t> </a:t>
            </a:r>
            <a:r>
              <a:rPr sz="2000" i="1" spc="-10" dirty="0">
                <a:latin typeface="Arial"/>
                <a:cs typeface="Arial"/>
              </a:rPr>
              <a:t>.</a:t>
            </a:r>
            <a:r>
              <a:rPr sz="2000" i="1" spc="-119" dirty="0">
                <a:latin typeface="Arial"/>
                <a:cs typeface="Arial"/>
              </a:rPr>
              <a:t> </a:t>
            </a:r>
            <a:r>
              <a:rPr sz="2000" spc="-10" dirty="0">
                <a:latin typeface="Latin Modern Math"/>
                <a:cs typeface="Latin Modern Math"/>
              </a:rPr>
              <a:t>+</a:t>
            </a:r>
            <a:r>
              <a:rPr sz="2000" spc="-218" dirty="0">
                <a:latin typeface="Latin Modern Math"/>
                <a:cs typeface="Latin Modern Math"/>
              </a:rPr>
              <a:t> </a:t>
            </a:r>
            <a:r>
              <a:rPr sz="2000" spc="99" dirty="0">
                <a:latin typeface="Times New Roman"/>
                <a:cs typeface="Times New Roman"/>
              </a:rPr>
              <a:t>b</a:t>
            </a:r>
            <a:r>
              <a:rPr spc="149" baseline="32407" dirty="0">
                <a:latin typeface="Arial"/>
                <a:cs typeface="Arial"/>
              </a:rPr>
              <a:t>d</a:t>
            </a:r>
            <a:r>
              <a:rPr spc="638" baseline="32407" dirty="0">
                <a:latin typeface="Arial"/>
                <a:cs typeface="Arial"/>
              </a:rPr>
              <a:t> </a:t>
            </a:r>
            <a:r>
              <a:rPr sz="2000" spc="-10" dirty="0">
                <a:latin typeface="Latin Modern Math"/>
                <a:cs typeface="Latin Modern Math"/>
              </a:rPr>
              <a:t>=</a:t>
            </a:r>
            <a:r>
              <a:rPr sz="2000" spc="-109" dirty="0">
                <a:latin typeface="Latin Modern Math"/>
                <a:cs typeface="Latin Modern Math"/>
              </a:rPr>
              <a:t> </a:t>
            </a:r>
            <a:r>
              <a:rPr sz="2000" spc="89" dirty="0">
                <a:latin typeface="Times New Roman"/>
                <a:cs typeface="Times New Roman"/>
              </a:rPr>
              <a:t>O</a:t>
            </a:r>
            <a:r>
              <a:rPr sz="2000" spc="89" dirty="0">
                <a:latin typeface="Latin Modern Math"/>
                <a:cs typeface="Latin Modern Math"/>
              </a:rPr>
              <a:t>(</a:t>
            </a:r>
            <a:r>
              <a:rPr sz="2000" spc="89" dirty="0">
                <a:latin typeface="Times New Roman"/>
                <a:cs typeface="Times New Roman"/>
              </a:rPr>
              <a:t>b</a:t>
            </a:r>
            <a:r>
              <a:rPr spc="133" baseline="32407" dirty="0">
                <a:latin typeface="Arial"/>
                <a:cs typeface="Arial"/>
              </a:rPr>
              <a:t>d</a:t>
            </a:r>
            <a:r>
              <a:rPr spc="-163" baseline="32407" dirty="0">
                <a:latin typeface="Arial"/>
                <a:cs typeface="Arial"/>
              </a:rPr>
              <a:t> </a:t>
            </a:r>
            <a:r>
              <a:rPr sz="2000" spc="30" dirty="0">
                <a:latin typeface="Latin Modern Math"/>
                <a:cs typeface="Latin Modern Math"/>
              </a:rPr>
              <a:t>)</a:t>
            </a:r>
            <a:r>
              <a:rPr sz="1900" spc="30" dirty="0">
                <a:latin typeface="Times New Roman"/>
                <a:cs typeface="Times New Roman"/>
              </a:rPr>
              <a:t>.</a:t>
            </a:r>
            <a:endParaRPr sz="1900">
              <a:latin typeface="Times New Roman"/>
              <a:cs typeface="Times New Roman"/>
            </a:endParaRPr>
          </a:p>
          <a:p>
            <a:pPr marL="75537">
              <a:spcBef>
                <a:spcPts val="585"/>
              </a:spcBef>
            </a:pPr>
            <a:r>
              <a:rPr sz="2000" spc="109" dirty="0">
                <a:latin typeface="Times New Roman"/>
                <a:cs typeface="Times New Roman"/>
              </a:rPr>
              <a:t>Space </a:t>
            </a:r>
            <a:r>
              <a:rPr sz="2000" spc="59" dirty="0">
                <a:latin typeface="Times New Roman"/>
                <a:cs typeface="Times New Roman"/>
              </a:rPr>
              <a:t>complexity:</a:t>
            </a:r>
            <a:r>
              <a:rPr sz="2000" spc="486" dirty="0">
                <a:latin typeface="Times New Roman"/>
                <a:cs typeface="Times New Roman"/>
              </a:rPr>
              <a:t> </a:t>
            </a:r>
            <a:r>
              <a:rPr sz="2000" spc="89" dirty="0">
                <a:latin typeface="Times New Roman"/>
                <a:cs typeface="Times New Roman"/>
              </a:rPr>
              <a:t>O</a:t>
            </a:r>
            <a:r>
              <a:rPr sz="2000" spc="89" dirty="0">
                <a:latin typeface="Latin Modern Math"/>
                <a:cs typeface="Latin Modern Math"/>
              </a:rPr>
              <a:t>(</a:t>
            </a:r>
            <a:r>
              <a:rPr sz="2000" spc="89" dirty="0">
                <a:latin typeface="Times New Roman"/>
                <a:cs typeface="Times New Roman"/>
              </a:rPr>
              <a:t>bd</a:t>
            </a:r>
            <a:r>
              <a:rPr sz="2000" spc="89" dirty="0">
                <a:latin typeface="Latin Modern Math"/>
                <a:cs typeface="Latin Modern Math"/>
              </a:rPr>
              <a:t>)</a:t>
            </a:r>
            <a:r>
              <a:rPr sz="1900" spc="89" dirty="0">
                <a:latin typeface="Times New Roman"/>
                <a:cs typeface="Times New Roman"/>
              </a:rPr>
              <a:t>.</a:t>
            </a:r>
            <a:endParaRPr sz="1900">
              <a:latin typeface="Times New Roman"/>
              <a:cs typeface="Times New Roman"/>
            </a:endParaRPr>
          </a:p>
        </p:txBody>
      </p:sp>
      <p:sp>
        <p:nvSpPr>
          <p:cNvPr id="26" name="object 26"/>
          <p:cNvSpPr/>
          <p:nvPr/>
        </p:nvSpPr>
        <p:spPr>
          <a:xfrm>
            <a:off x="256256" y="3594221"/>
            <a:ext cx="7199326" cy="356113"/>
          </a:xfrm>
          <a:custGeom>
            <a:avLst/>
            <a:gdLst/>
            <a:ahLst/>
            <a:cxnLst/>
            <a:rect l="l" t="t" r="r" b="b"/>
            <a:pathLst>
              <a:path w="3629660" h="179705">
                <a:moveTo>
                  <a:pt x="3578847" y="0"/>
                </a:moveTo>
                <a:lnTo>
                  <a:pt x="50800" y="0"/>
                </a:lnTo>
                <a:lnTo>
                  <a:pt x="31075" y="4008"/>
                </a:lnTo>
                <a:lnTo>
                  <a:pt x="14922" y="14922"/>
                </a:lnTo>
                <a:lnTo>
                  <a:pt x="4008" y="31075"/>
                </a:lnTo>
                <a:lnTo>
                  <a:pt x="0" y="50800"/>
                </a:lnTo>
                <a:lnTo>
                  <a:pt x="0" y="179361"/>
                </a:lnTo>
                <a:lnTo>
                  <a:pt x="3629647" y="179361"/>
                </a:lnTo>
                <a:lnTo>
                  <a:pt x="3629647" y="50800"/>
                </a:lnTo>
                <a:lnTo>
                  <a:pt x="3625639" y="31075"/>
                </a:lnTo>
                <a:lnTo>
                  <a:pt x="3614725" y="14922"/>
                </a:lnTo>
                <a:lnTo>
                  <a:pt x="3598572" y="4008"/>
                </a:lnTo>
                <a:lnTo>
                  <a:pt x="3578847" y="0"/>
                </a:lnTo>
                <a:close/>
              </a:path>
            </a:pathLst>
          </a:custGeom>
          <a:solidFill>
            <a:srgbClr val="CCE5CC"/>
          </a:solidFill>
        </p:spPr>
        <p:txBody>
          <a:bodyPr wrap="square" lIns="0" tIns="0" rIns="0" bIns="0" rtlCol="0"/>
          <a:lstStyle/>
          <a:p>
            <a:endParaRPr/>
          </a:p>
        </p:txBody>
      </p:sp>
      <p:sp>
        <p:nvSpPr>
          <p:cNvPr id="27" name="object 27"/>
          <p:cNvSpPr txBox="1"/>
          <p:nvPr/>
        </p:nvSpPr>
        <p:spPr>
          <a:xfrm>
            <a:off x="331830" y="3574877"/>
            <a:ext cx="4588374" cy="331930"/>
          </a:xfrm>
          <a:prstGeom prst="rect">
            <a:avLst/>
          </a:prstGeom>
        </p:spPr>
        <p:txBody>
          <a:bodyPr vert="horz" wrap="square" lIns="0" tIns="23920" rIns="0" bIns="0" rtlCol="0">
            <a:spAutoFit/>
          </a:bodyPr>
          <a:lstStyle/>
          <a:p>
            <a:pPr marL="25179">
              <a:spcBef>
                <a:spcPts val="188"/>
              </a:spcBef>
            </a:pPr>
            <a:r>
              <a:rPr sz="2000" spc="79" dirty="0">
                <a:solidFill>
                  <a:srgbClr val="007F00"/>
                </a:solidFill>
                <a:latin typeface="Times New Roman"/>
                <a:cs typeface="Times New Roman"/>
              </a:rPr>
              <a:t>Numerical comparison </a:t>
            </a:r>
            <a:r>
              <a:rPr sz="2000" spc="30" dirty="0">
                <a:solidFill>
                  <a:srgbClr val="007F00"/>
                </a:solidFill>
                <a:latin typeface="Times New Roman"/>
                <a:cs typeface="Times New Roman"/>
              </a:rPr>
              <a:t>for </a:t>
            </a:r>
            <a:r>
              <a:rPr sz="2000" spc="20" dirty="0">
                <a:solidFill>
                  <a:srgbClr val="007F00"/>
                </a:solidFill>
                <a:latin typeface="Times New Roman"/>
                <a:cs typeface="Times New Roman"/>
              </a:rPr>
              <a:t>b </a:t>
            </a:r>
            <a:r>
              <a:rPr sz="2000" spc="-10" dirty="0">
                <a:solidFill>
                  <a:srgbClr val="007F00"/>
                </a:solidFill>
                <a:latin typeface="Latin Modern Math"/>
                <a:cs typeface="Latin Modern Math"/>
              </a:rPr>
              <a:t>= </a:t>
            </a:r>
            <a:r>
              <a:rPr sz="1900" spc="59" dirty="0">
                <a:solidFill>
                  <a:srgbClr val="007F00"/>
                </a:solidFill>
                <a:latin typeface="Times New Roman"/>
                <a:cs typeface="Times New Roman"/>
              </a:rPr>
              <a:t>10</a:t>
            </a:r>
            <a:r>
              <a:rPr sz="2000" spc="59" dirty="0">
                <a:solidFill>
                  <a:srgbClr val="007F00"/>
                </a:solidFill>
                <a:latin typeface="Times New Roman"/>
                <a:cs typeface="Times New Roman"/>
              </a:rPr>
              <a:t>, </a:t>
            </a:r>
            <a:r>
              <a:rPr sz="2000" spc="20" dirty="0">
                <a:solidFill>
                  <a:srgbClr val="007F00"/>
                </a:solidFill>
                <a:latin typeface="Times New Roman"/>
                <a:cs typeface="Times New Roman"/>
              </a:rPr>
              <a:t>d </a:t>
            </a:r>
            <a:r>
              <a:rPr sz="2000" spc="-10" dirty="0">
                <a:solidFill>
                  <a:srgbClr val="007F00"/>
                </a:solidFill>
                <a:latin typeface="Latin Modern Math"/>
                <a:cs typeface="Latin Modern Math"/>
              </a:rPr>
              <a:t>=</a:t>
            </a:r>
            <a:r>
              <a:rPr sz="2000" spc="-287" dirty="0">
                <a:solidFill>
                  <a:srgbClr val="007F00"/>
                </a:solidFill>
                <a:latin typeface="Latin Modern Math"/>
                <a:cs typeface="Latin Modern Math"/>
              </a:rPr>
              <a:t> </a:t>
            </a:r>
            <a:r>
              <a:rPr sz="1900" spc="40" dirty="0">
                <a:solidFill>
                  <a:srgbClr val="007F00"/>
                </a:solidFill>
                <a:latin typeface="Times New Roman"/>
                <a:cs typeface="Times New Roman"/>
              </a:rPr>
              <a:t>5</a:t>
            </a:r>
            <a:endParaRPr sz="1900">
              <a:latin typeface="Times New Roman"/>
              <a:cs typeface="Times New Roman"/>
            </a:endParaRPr>
          </a:p>
        </p:txBody>
      </p:sp>
      <p:grpSp>
        <p:nvGrpSpPr>
          <p:cNvPr id="28" name="object 28"/>
          <p:cNvGrpSpPr/>
          <p:nvPr/>
        </p:nvGrpSpPr>
        <p:grpSpPr>
          <a:xfrm>
            <a:off x="256257" y="3681877"/>
            <a:ext cx="7300086" cy="1384183"/>
            <a:chOff x="129196" y="1857984"/>
            <a:chExt cx="3680460" cy="698500"/>
          </a:xfrm>
        </p:grpSpPr>
        <p:sp>
          <p:nvSpPr>
            <p:cNvPr id="29" name="object 29"/>
            <p:cNvSpPr/>
            <p:nvPr/>
          </p:nvSpPr>
          <p:spPr>
            <a:xfrm>
              <a:off x="129197" y="1980463"/>
              <a:ext cx="3629646" cy="50609"/>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179997" y="2454884"/>
              <a:ext cx="101600" cy="101600"/>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230797" y="2442184"/>
              <a:ext cx="3578808" cy="114300"/>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3758844" y="1857984"/>
              <a:ext cx="50761" cy="596900"/>
            </a:xfrm>
            <a:prstGeom prst="rect">
              <a:avLst/>
            </a:prstGeom>
            <a:blipFill>
              <a:blip r:embed="rId8" cstate="print"/>
              <a:stretch>
                <a:fillRect/>
              </a:stretch>
            </a:blipFill>
          </p:spPr>
          <p:txBody>
            <a:bodyPr wrap="square" lIns="0" tIns="0" rIns="0" bIns="0" rtlCol="0"/>
            <a:lstStyle/>
            <a:p>
              <a:endParaRPr/>
            </a:p>
          </p:txBody>
        </p:sp>
        <p:sp>
          <p:nvSpPr>
            <p:cNvPr id="33" name="object 33"/>
            <p:cNvSpPr/>
            <p:nvPr/>
          </p:nvSpPr>
          <p:spPr>
            <a:xfrm>
              <a:off x="129196" y="2024739"/>
              <a:ext cx="3629660" cy="481330"/>
            </a:xfrm>
            <a:custGeom>
              <a:avLst/>
              <a:gdLst/>
              <a:ahLst/>
              <a:cxnLst/>
              <a:rect l="l" t="t" r="r" b="b"/>
              <a:pathLst>
                <a:path w="3629660" h="481330">
                  <a:moveTo>
                    <a:pt x="3629647" y="0"/>
                  </a:moveTo>
                  <a:lnTo>
                    <a:pt x="0" y="0"/>
                  </a:lnTo>
                  <a:lnTo>
                    <a:pt x="0" y="430145"/>
                  </a:lnTo>
                  <a:lnTo>
                    <a:pt x="4008" y="449869"/>
                  </a:lnTo>
                  <a:lnTo>
                    <a:pt x="14922" y="466022"/>
                  </a:lnTo>
                  <a:lnTo>
                    <a:pt x="31075" y="476937"/>
                  </a:lnTo>
                  <a:lnTo>
                    <a:pt x="50800" y="480945"/>
                  </a:lnTo>
                  <a:lnTo>
                    <a:pt x="3578847" y="480945"/>
                  </a:lnTo>
                  <a:lnTo>
                    <a:pt x="3598572" y="476937"/>
                  </a:lnTo>
                  <a:lnTo>
                    <a:pt x="3614725" y="466022"/>
                  </a:lnTo>
                  <a:lnTo>
                    <a:pt x="3625639" y="449869"/>
                  </a:lnTo>
                  <a:lnTo>
                    <a:pt x="3629647" y="430145"/>
                  </a:lnTo>
                  <a:lnTo>
                    <a:pt x="3629647" y="0"/>
                  </a:lnTo>
                  <a:close/>
                </a:path>
              </a:pathLst>
            </a:custGeom>
            <a:solidFill>
              <a:srgbClr val="E5F2E5"/>
            </a:solidFill>
          </p:spPr>
          <p:txBody>
            <a:bodyPr wrap="square" lIns="0" tIns="0" rIns="0" bIns="0" rtlCol="0"/>
            <a:lstStyle/>
            <a:p>
              <a:endParaRPr/>
            </a:p>
          </p:txBody>
        </p:sp>
        <p:sp>
          <p:nvSpPr>
            <p:cNvPr id="34" name="object 34"/>
            <p:cNvSpPr/>
            <p:nvPr/>
          </p:nvSpPr>
          <p:spPr>
            <a:xfrm>
              <a:off x="3758844" y="1896084"/>
              <a:ext cx="0" cy="577850"/>
            </a:xfrm>
            <a:custGeom>
              <a:avLst/>
              <a:gdLst/>
              <a:ahLst/>
              <a:cxnLst/>
              <a:rect l="l" t="t" r="r" b="b"/>
              <a:pathLst>
                <a:path h="577850">
                  <a:moveTo>
                    <a:pt x="0" y="577849"/>
                  </a:moveTo>
                  <a:lnTo>
                    <a:pt x="0" y="0"/>
                  </a:lnTo>
                </a:path>
              </a:pathLst>
            </a:custGeom>
            <a:ln w="3175">
              <a:solidFill>
                <a:srgbClr val="7F7F7F"/>
              </a:solidFill>
            </a:ln>
          </p:spPr>
          <p:txBody>
            <a:bodyPr wrap="square" lIns="0" tIns="0" rIns="0" bIns="0" rtlCol="0"/>
            <a:lstStyle/>
            <a:p>
              <a:endParaRPr/>
            </a:p>
          </p:txBody>
        </p:sp>
        <p:sp>
          <p:nvSpPr>
            <p:cNvPr id="35" name="object 35"/>
            <p:cNvSpPr/>
            <p:nvPr/>
          </p:nvSpPr>
          <p:spPr>
            <a:xfrm>
              <a:off x="3758844" y="1883384"/>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36" name="object 36"/>
            <p:cNvSpPr/>
            <p:nvPr/>
          </p:nvSpPr>
          <p:spPr>
            <a:xfrm>
              <a:off x="3758844" y="1870684"/>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37" name="object 37"/>
            <p:cNvSpPr/>
            <p:nvPr/>
          </p:nvSpPr>
          <p:spPr>
            <a:xfrm>
              <a:off x="3758844" y="1857984"/>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sp>
        <p:nvSpPr>
          <p:cNvPr id="38" name="object 38"/>
          <p:cNvSpPr txBox="1"/>
          <p:nvPr/>
        </p:nvSpPr>
        <p:spPr>
          <a:xfrm>
            <a:off x="331829" y="3937008"/>
            <a:ext cx="7048185" cy="946144"/>
          </a:xfrm>
          <a:prstGeom prst="rect">
            <a:avLst/>
          </a:prstGeom>
        </p:spPr>
        <p:txBody>
          <a:bodyPr vert="horz" wrap="square" lIns="0" tIns="174994" rIns="0" bIns="0" rtlCol="0">
            <a:spAutoFit/>
          </a:bodyPr>
          <a:lstStyle/>
          <a:p>
            <a:pPr algn="ctr">
              <a:spcBef>
                <a:spcPts val="1378"/>
              </a:spcBef>
            </a:pPr>
            <a:r>
              <a:rPr sz="2000" spc="-10" dirty="0">
                <a:latin typeface="Times New Roman"/>
                <a:cs typeface="Times New Roman"/>
              </a:rPr>
              <a:t>N</a:t>
            </a:r>
            <a:r>
              <a:rPr sz="2000" spc="-10" dirty="0">
                <a:latin typeface="Latin Modern Math"/>
                <a:cs typeface="Latin Modern Math"/>
              </a:rPr>
              <a:t>(</a:t>
            </a:r>
            <a:r>
              <a:rPr sz="2000" spc="-10" dirty="0">
                <a:latin typeface="Times New Roman"/>
                <a:cs typeface="Times New Roman"/>
              </a:rPr>
              <a:t>IDS</a:t>
            </a:r>
            <a:r>
              <a:rPr sz="2000" spc="-317" dirty="0">
                <a:latin typeface="Times New Roman"/>
                <a:cs typeface="Times New Roman"/>
              </a:rPr>
              <a:t> </a:t>
            </a:r>
            <a:r>
              <a:rPr sz="2000" spc="-10" dirty="0">
                <a:latin typeface="Latin Modern Math"/>
                <a:cs typeface="Latin Modern Math"/>
              </a:rPr>
              <a:t>)</a:t>
            </a:r>
            <a:r>
              <a:rPr sz="2000" spc="-109" dirty="0">
                <a:latin typeface="Latin Modern Math"/>
                <a:cs typeface="Latin Modern Math"/>
              </a:rPr>
              <a:t> </a:t>
            </a:r>
            <a:r>
              <a:rPr sz="2000" spc="-10" dirty="0">
                <a:latin typeface="Latin Modern Math"/>
                <a:cs typeface="Latin Modern Math"/>
              </a:rPr>
              <a:t>=</a:t>
            </a:r>
            <a:r>
              <a:rPr sz="2000" spc="-109" dirty="0">
                <a:latin typeface="Latin Modern Math"/>
                <a:cs typeface="Latin Modern Math"/>
              </a:rPr>
              <a:t> </a:t>
            </a:r>
            <a:r>
              <a:rPr sz="1900" spc="40" dirty="0">
                <a:latin typeface="Times New Roman"/>
                <a:cs typeface="Times New Roman"/>
              </a:rPr>
              <a:t>50</a:t>
            </a:r>
            <a:r>
              <a:rPr sz="1900" spc="-40" dirty="0">
                <a:latin typeface="Times New Roman"/>
                <a:cs typeface="Times New Roman"/>
              </a:rPr>
              <a:t> </a:t>
            </a:r>
            <a:r>
              <a:rPr sz="2000" spc="-10" dirty="0">
                <a:latin typeface="Latin Modern Math"/>
                <a:cs typeface="Latin Modern Math"/>
              </a:rPr>
              <a:t>+</a:t>
            </a:r>
            <a:r>
              <a:rPr sz="2000" spc="-218" dirty="0">
                <a:latin typeface="Latin Modern Math"/>
                <a:cs typeface="Latin Modern Math"/>
              </a:rPr>
              <a:t> </a:t>
            </a:r>
            <a:r>
              <a:rPr sz="1900" spc="40" dirty="0">
                <a:latin typeface="Times New Roman"/>
                <a:cs typeface="Times New Roman"/>
              </a:rPr>
              <a:t>400</a:t>
            </a:r>
            <a:r>
              <a:rPr sz="1900" spc="-40" dirty="0">
                <a:latin typeface="Times New Roman"/>
                <a:cs typeface="Times New Roman"/>
              </a:rPr>
              <a:t> </a:t>
            </a:r>
            <a:r>
              <a:rPr sz="2000" spc="-10" dirty="0">
                <a:latin typeface="Latin Modern Math"/>
                <a:cs typeface="Latin Modern Math"/>
              </a:rPr>
              <a:t>+</a:t>
            </a:r>
            <a:r>
              <a:rPr sz="2000" spc="-218" dirty="0">
                <a:latin typeface="Latin Modern Math"/>
                <a:cs typeface="Latin Modern Math"/>
              </a:rPr>
              <a:t> </a:t>
            </a:r>
            <a:r>
              <a:rPr sz="1900" spc="40" dirty="0">
                <a:latin typeface="Times New Roman"/>
                <a:cs typeface="Times New Roman"/>
              </a:rPr>
              <a:t>3000</a:t>
            </a:r>
            <a:r>
              <a:rPr sz="1900" spc="-40" dirty="0">
                <a:latin typeface="Times New Roman"/>
                <a:cs typeface="Times New Roman"/>
              </a:rPr>
              <a:t> </a:t>
            </a:r>
            <a:r>
              <a:rPr sz="2000" spc="-10" dirty="0">
                <a:latin typeface="Latin Modern Math"/>
                <a:cs typeface="Latin Modern Math"/>
              </a:rPr>
              <a:t>+</a:t>
            </a:r>
            <a:r>
              <a:rPr sz="2000" spc="-218" dirty="0">
                <a:latin typeface="Latin Modern Math"/>
                <a:cs typeface="Latin Modern Math"/>
              </a:rPr>
              <a:t> </a:t>
            </a:r>
            <a:r>
              <a:rPr sz="1900" spc="40" dirty="0">
                <a:latin typeface="Times New Roman"/>
                <a:cs typeface="Times New Roman"/>
              </a:rPr>
              <a:t>20000</a:t>
            </a:r>
            <a:r>
              <a:rPr sz="1900" spc="-30" dirty="0">
                <a:latin typeface="Times New Roman"/>
                <a:cs typeface="Times New Roman"/>
              </a:rPr>
              <a:t> </a:t>
            </a:r>
            <a:r>
              <a:rPr sz="2000" spc="-10" dirty="0">
                <a:latin typeface="Latin Modern Math"/>
                <a:cs typeface="Latin Modern Math"/>
              </a:rPr>
              <a:t>+</a:t>
            </a:r>
            <a:r>
              <a:rPr sz="2000" spc="-218" dirty="0">
                <a:latin typeface="Latin Modern Math"/>
                <a:cs typeface="Latin Modern Math"/>
              </a:rPr>
              <a:t> </a:t>
            </a:r>
            <a:r>
              <a:rPr sz="1900" spc="40" dirty="0">
                <a:latin typeface="Times New Roman"/>
                <a:cs typeface="Times New Roman"/>
              </a:rPr>
              <a:t>100000</a:t>
            </a:r>
            <a:r>
              <a:rPr sz="1900" spc="69" dirty="0">
                <a:latin typeface="Times New Roman"/>
                <a:cs typeface="Times New Roman"/>
              </a:rPr>
              <a:t> </a:t>
            </a:r>
            <a:r>
              <a:rPr sz="2000" spc="-10" dirty="0">
                <a:latin typeface="Latin Modern Math"/>
                <a:cs typeface="Latin Modern Math"/>
              </a:rPr>
              <a:t>=</a:t>
            </a:r>
            <a:r>
              <a:rPr sz="2000" spc="-109" dirty="0">
                <a:latin typeface="Latin Modern Math"/>
                <a:cs typeface="Latin Modern Math"/>
              </a:rPr>
              <a:t> </a:t>
            </a:r>
            <a:r>
              <a:rPr sz="1900" spc="40" dirty="0">
                <a:latin typeface="Times New Roman"/>
                <a:cs typeface="Times New Roman"/>
              </a:rPr>
              <a:t>123450</a:t>
            </a:r>
            <a:endParaRPr sz="1900">
              <a:latin typeface="Times New Roman"/>
              <a:cs typeface="Times New Roman"/>
            </a:endParaRPr>
          </a:p>
          <a:p>
            <a:pPr algn="ctr">
              <a:spcBef>
                <a:spcPts val="1170"/>
              </a:spcBef>
            </a:pPr>
            <a:r>
              <a:rPr sz="2000" spc="50" dirty="0">
                <a:latin typeface="Times New Roman"/>
                <a:cs typeface="Times New Roman"/>
              </a:rPr>
              <a:t>N</a:t>
            </a:r>
            <a:r>
              <a:rPr sz="2000" spc="50" dirty="0">
                <a:latin typeface="Latin Modern Math"/>
                <a:cs typeface="Latin Modern Math"/>
              </a:rPr>
              <a:t>(</a:t>
            </a:r>
            <a:r>
              <a:rPr sz="2000" spc="50" dirty="0">
                <a:latin typeface="Times New Roman"/>
                <a:cs typeface="Times New Roman"/>
              </a:rPr>
              <a:t>BFS</a:t>
            </a:r>
            <a:r>
              <a:rPr sz="2000" spc="50" dirty="0">
                <a:latin typeface="Latin Modern Math"/>
                <a:cs typeface="Latin Modern Math"/>
              </a:rPr>
              <a:t>)</a:t>
            </a:r>
            <a:r>
              <a:rPr sz="2000" spc="-109" dirty="0">
                <a:latin typeface="Latin Modern Math"/>
                <a:cs typeface="Latin Modern Math"/>
              </a:rPr>
              <a:t> </a:t>
            </a:r>
            <a:r>
              <a:rPr sz="2000" spc="-10" dirty="0">
                <a:latin typeface="Latin Modern Math"/>
                <a:cs typeface="Latin Modern Math"/>
              </a:rPr>
              <a:t>=</a:t>
            </a:r>
            <a:r>
              <a:rPr sz="2000" spc="-109" dirty="0">
                <a:latin typeface="Latin Modern Math"/>
                <a:cs typeface="Latin Modern Math"/>
              </a:rPr>
              <a:t> </a:t>
            </a:r>
            <a:r>
              <a:rPr sz="1900" spc="40" dirty="0">
                <a:latin typeface="Times New Roman"/>
                <a:cs typeface="Times New Roman"/>
              </a:rPr>
              <a:t>10</a:t>
            </a:r>
            <a:r>
              <a:rPr sz="1900" spc="-198" dirty="0">
                <a:latin typeface="Times New Roman"/>
                <a:cs typeface="Times New Roman"/>
              </a:rPr>
              <a:t> </a:t>
            </a:r>
            <a:r>
              <a:rPr sz="2000" spc="-10" dirty="0">
                <a:latin typeface="Latin Modern Math"/>
                <a:cs typeface="Latin Modern Math"/>
              </a:rPr>
              <a:t>+</a:t>
            </a:r>
            <a:r>
              <a:rPr sz="2000" spc="-387" dirty="0">
                <a:latin typeface="Latin Modern Math"/>
                <a:cs typeface="Latin Modern Math"/>
              </a:rPr>
              <a:t> </a:t>
            </a:r>
            <a:r>
              <a:rPr sz="1900" spc="40" dirty="0">
                <a:latin typeface="Times New Roman"/>
                <a:cs typeface="Times New Roman"/>
              </a:rPr>
              <a:t>100</a:t>
            </a:r>
            <a:r>
              <a:rPr sz="1900" spc="-198" dirty="0">
                <a:latin typeface="Times New Roman"/>
                <a:cs typeface="Times New Roman"/>
              </a:rPr>
              <a:t> </a:t>
            </a:r>
            <a:r>
              <a:rPr sz="2000" spc="-10" dirty="0">
                <a:latin typeface="Latin Modern Math"/>
                <a:cs typeface="Latin Modern Math"/>
              </a:rPr>
              <a:t>+</a:t>
            </a:r>
            <a:r>
              <a:rPr sz="2000" spc="-387" dirty="0">
                <a:latin typeface="Latin Modern Math"/>
                <a:cs typeface="Latin Modern Math"/>
              </a:rPr>
              <a:t> </a:t>
            </a:r>
            <a:r>
              <a:rPr sz="1900" spc="40" dirty="0">
                <a:latin typeface="Times New Roman"/>
                <a:cs typeface="Times New Roman"/>
              </a:rPr>
              <a:t>1000</a:t>
            </a:r>
            <a:r>
              <a:rPr sz="1900" spc="-188" dirty="0">
                <a:latin typeface="Times New Roman"/>
                <a:cs typeface="Times New Roman"/>
              </a:rPr>
              <a:t> </a:t>
            </a:r>
            <a:r>
              <a:rPr sz="2000" spc="-10" dirty="0">
                <a:latin typeface="Latin Modern Math"/>
                <a:cs typeface="Latin Modern Math"/>
              </a:rPr>
              <a:t>+</a:t>
            </a:r>
            <a:r>
              <a:rPr sz="2000" spc="-387" dirty="0">
                <a:latin typeface="Latin Modern Math"/>
                <a:cs typeface="Latin Modern Math"/>
              </a:rPr>
              <a:t> </a:t>
            </a:r>
            <a:r>
              <a:rPr sz="1900" spc="40" dirty="0">
                <a:latin typeface="Times New Roman"/>
                <a:cs typeface="Times New Roman"/>
              </a:rPr>
              <a:t>10000</a:t>
            </a:r>
            <a:r>
              <a:rPr sz="1900" spc="-198" dirty="0">
                <a:latin typeface="Times New Roman"/>
                <a:cs typeface="Times New Roman"/>
              </a:rPr>
              <a:t> </a:t>
            </a:r>
            <a:r>
              <a:rPr sz="2000" spc="-10" dirty="0">
                <a:latin typeface="Latin Modern Math"/>
                <a:cs typeface="Latin Modern Math"/>
              </a:rPr>
              <a:t>+</a:t>
            </a:r>
            <a:r>
              <a:rPr sz="2000" spc="-387" dirty="0">
                <a:latin typeface="Latin Modern Math"/>
                <a:cs typeface="Latin Modern Math"/>
              </a:rPr>
              <a:t> </a:t>
            </a:r>
            <a:r>
              <a:rPr sz="1900" spc="40" dirty="0">
                <a:latin typeface="Times New Roman"/>
                <a:cs typeface="Times New Roman"/>
              </a:rPr>
              <a:t>100000</a:t>
            </a:r>
            <a:r>
              <a:rPr sz="1900" spc="-198" dirty="0">
                <a:latin typeface="Times New Roman"/>
                <a:cs typeface="Times New Roman"/>
              </a:rPr>
              <a:t> </a:t>
            </a:r>
            <a:r>
              <a:rPr sz="2000" spc="-10" dirty="0">
                <a:latin typeface="Latin Modern Math"/>
                <a:cs typeface="Latin Modern Math"/>
              </a:rPr>
              <a:t>+</a:t>
            </a:r>
            <a:r>
              <a:rPr sz="2000" spc="-387" dirty="0">
                <a:latin typeface="Latin Modern Math"/>
                <a:cs typeface="Latin Modern Math"/>
              </a:rPr>
              <a:t> </a:t>
            </a:r>
            <a:r>
              <a:rPr sz="1900" spc="40" dirty="0">
                <a:latin typeface="Times New Roman"/>
                <a:cs typeface="Times New Roman"/>
              </a:rPr>
              <a:t>999990</a:t>
            </a:r>
            <a:r>
              <a:rPr sz="1900" spc="69" dirty="0">
                <a:latin typeface="Times New Roman"/>
                <a:cs typeface="Times New Roman"/>
              </a:rPr>
              <a:t> </a:t>
            </a:r>
            <a:r>
              <a:rPr sz="2000" spc="-10" dirty="0">
                <a:latin typeface="Latin Modern Math"/>
                <a:cs typeface="Latin Modern Math"/>
              </a:rPr>
              <a:t>=</a:t>
            </a:r>
            <a:r>
              <a:rPr sz="2000" spc="-99" dirty="0">
                <a:latin typeface="Latin Modern Math"/>
                <a:cs typeface="Latin Modern Math"/>
              </a:rPr>
              <a:t> </a:t>
            </a:r>
            <a:r>
              <a:rPr sz="1900" spc="40" dirty="0">
                <a:latin typeface="Times New Roman"/>
                <a:cs typeface="Times New Roman"/>
              </a:rPr>
              <a:t>1111100</a:t>
            </a:r>
            <a:endParaRPr sz="1900">
              <a:latin typeface="Times New Roman"/>
              <a:cs typeface="Times New Roman"/>
            </a:endParaRPr>
          </a:p>
        </p:txBody>
      </p:sp>
      <p:sp>
        <p:nvSpPr>
          <p:cNvPr id="39" name="object 39"/>
          <p:cNvSpPr/>
          <p:nvPr/>
        </p:nvSpPr>
        <p:spPr>
          <a:xfrm>
            <a:off x="256256" y="5266464"/>
            <a:ext cx="7199326" cy="344788"/>
          </a:xfrm>
          <a:custGeom>
            <a:avLst/>
            <a:gdLst/>
            <a:ahLst/>
            <a:cxnLst/>
            <a:rect l="l" t="t" r="r" b="b"/>
            <a:pathLst>
              <a:path w="3629660" h="173989">
                <a:moveTo>
                  <a:pt x="3578847" y="0"/>
                </a:moveTo>
                <a:lnTo>
                  <a:pt x="50800" y="0"/>
                </a:lnTo>
                <a:lnTo>
                  <a:pt x="31075" y="4008"/>
                </a:lnTo>
                <a:lnTo>
                  <a:pt x="14922" y="14922"/>
                </a:lnTo>
                <a:lnTo>
                  <a:pt x="4008" y="31075"/>
                </a:lnTo>
                <a:lnTo>
                  <a:pt x="0" y="50800"/>
                </a:lnTo>
                <a:lnTo>
                  <a:pt x="0" y="173605"/>
                </a:lnTo>
                <a:lnTo>
                  <a:pt x="3629647" y="173605"/>
                </a:lnTo>
                <a:lnTo>
                  <a:pt x="3629647" y="50800"/>
                </a:lnTo>
                <a:lnTo>
                  <a:pt x="3625639" y="31075"/>
                </a:lnTo>
                <a:lnTo>
                  <a:pt x="3614725" y="14922"/>
                </a:lnTo>
                <a:lnTo>
                  <a:pt x="3598572" y="4008"/>
                </a:lnTo>
                <a:lnTo>
                  <a:pt x="3578847" y="0"/>
                </a:lnTo>
                <a:close/>
              </a:path>
            </a:pathLst>
          </a:custGeom>
          <a:solidFill>
            <a:srgbClr val="FFCCCC"/>
          </a:solidFill>
        </p:spPr>
        <p:txBody>
          <a:bodyPr wrap="square" lIns="0" tIns="0" rIns="0" bIns="0" rtlCol="0"/>
          <a:lstStyle/>
          <a:p>
            <a:endParaRPr/>
          </a:p>
        </p:txBody>
      </p:sp>
      <p:sp>
        <p:nvSpPr>
          <p:cNvPr id="40" name="object 40"/>
          <p:cNvSpPr txBox="1"/>
          <p:nvPr/>
        </p:nvSpPr>
        <p:spPr>
          <a:xfrm>
            <a:off x="331829" y="5246992"/>
            <a:ext cx="1282175" cy="331930"/>
          </a:xfrm>
          <a:prstGeom prst="rect">
            <a:avLst/>
          </a:prstGeom>
        </p:spPr>
        <p:txBody>
          <a:bodyPr vert="horz" wrap="square" lIns="0" tIns="23920" rIns="0" bIns="0" rtlCol="0">
            <a:spAutoFit/>
          </a:bodyPr>
          <a:lstStyle/>
          <a:p>
            <a:pPr marL="25179">
              <a:spcBef>
                <a:spcPts val="188"/>
              </a:spcBef>
            </a:pPr>
            <a:r>
              <a:rPr sz="2000" spc="59" dirty="0">
                <a:solidFill>
                  <a:srgbClr val="FF0000"/>
                </a:solidFill>
                <a:latin typeface="Times New Roman"/>
                <a:cs typeface="Times New Roman"/>
              </a:rPr>
              <a:t>Conclusion</a:t>
            </a:r>
            <a:endParaRPr sz="2000">
              <a:latin typeface="Times New Roman"/>
              <a:cs typeface="Times New Roman"/>
            </a:endParaRPr>
          </a:p>
        </p:txBody>
      </p:sp>
      <p:grpSp>
        <p:nvGrpSpPr>
          <p:cNvPr id="41" name="object 41"/>
          <p:cNvGrpSpPr/>
          <p:nvPr/>
        </p:nvGrpSpPr>
        <p:grpSpPr>
          <a:xfrm>
            <a:off x="256257" y="5354109"/>
            <a:ext cx="7300086" cy="1089730"/>
            <a:chOff x="129196" y="2701842"/>
            <a:chExt cx="3680460" cy="549910"/>
          </a:xfrm>
        </p:grpSpPr>
        <p:sp>
          <p:nvSpPr>
            <p:cNvPr id="42" name="object 42"/>
            <p:cNvSpPr/>
            <p:nvPr/>
          </p:nvSpPr>
          <p:spPr>
            <a:xfrm>
              <a:off x="129197" y="2818561"/>
              <a:ext cx="3629646" cy="50609"/>
            </a:xfrm>
            <a:prstGeom prst="rect">
              <a:avLst/>
            </a:prstGeom>
            <a:blipFill>
              <a:blip r:embed="rId9" cstate="print"/>
              <a:stretch>
                <a:fillRect/>
              </a:stretch>
            </a:blipFill>
          </p:spPr>
          <p:txBody>
            <a:bodyPr wrap="square" lIns="0" tIns="0" rIns="0" bIns="0" rtlCol="0"/>
            <a:lstStyle/>
            <a:p>
              <a:endParaRPr/>
            </a:p>
          </p:txBody>
        </p:sp>
        <p:sp>
          <p:nvSpPr>
            <p:cNvPr id="43" name="object 43"/>
            <p:cNvSpPr/>
            <p:nvPr/>
          </p:nvSpPr>
          <p:spPr>
            <a:xfrm>
              <a:off x="179997" y="3149561"/>
              <a:ext cx="101600" cy="101600"/>
            </a:xfrm>
            <a:prstGeom prst="rect">
              <a:avLst/>
            </a:prstGeom>
            <a:blipFill>
              <a:blip r:embed="rId10" cstate="print"/>
              <a:stretch>
                <a:fillRect/>
              </a:stretch>
            </a:blipFill>
          </p:spPr>
          <p:txBody>
            <a:bodyPr wrap="square" lIns="0" tIns="0" rIns="0" bIns="0" rtlCol="0"/>
            <a:lstStyle/>
            <a:p>
              <a:endParaRPr/>
            </a:p>
          </p:txBody>
        </p:sp>
        <p:sp>
          <p:nvSpPr>
            <p:cNvPr id="44" name="object 44"/>
            <p:cNvSpPr/>
            <p:nvPr/>
          </p:nvSpPr>
          <p:spPr>
            <a:xfrm>
              <a:off x="230797" y="3136861"/>
              <a:ext cx="3578808" cy="114300"/>
            </a:xfrm>
            <a:prstGeom prst="rect">
              <a:avLst/>
            </a:prstGeom>
            <a:blipFill>
              <a:blip r:embed="rId11" cstate="print"/>
              <a:stretch>
                <a:fillRect/>
              </a:stretch>
            </a:blipFill>
          </p:spPr>
          <p:txBody>
            <a:bodyPr wrap="square" lIns="0" tIns="0" rIns="0" bIns="0" rtlCol="0"/>
            <a:lstStyle/>
            <a:p>
              <a:endParaRPr/>
            </a:p>
          </p:txBody>
        </p:sp>
        <p:sp>
          <p:nvSpPr>
            <p:cNvPr id="45" name="object 45"/>
            <p:cNvSpPr/>
            <p:nvPr/>
          </p:nvSpPr>
          <p:spPr>
            <a:xfrm>
              <a:off x="3758844" y="2701848"/>
              <a:ext cx="50761" cy="447713"/>
            </a:xfrm>
            <a:prstGeom prst="rect">
              <a:avLst/>
            </a:prstGeom>
            <a:blipFill>
              <a:blip r:embed="rId12" cstate="print"/>
              <a:stretch>
                <a:fillRect/>
              </a:stretch>
            </a:blipFill>
          </p:spPr>
          <p:txBody>
            <a:bodyPr wrap="square" lIns="0" tIns="0" rIns="0" bIns="0" rtlCol="0"/>
            <a:lstStyle/>
            <a:p>
              <a:endParaRPr/>
            </a:p>
          </p:txBody>
        </p:sp>
        <p:sp>
          <p:nvSpPr>
            <p:cNvPr id="46" name="object 46"/>
            <p:cNvSpPr/>
            <p:nvPr/>
          </p:nvSpPr>
          <p:spPr>
            <a:xfrm>
              <a:off x="129196" y="2862842"/>
              <a:ext cx="3629660" cy="337820"/>
            </a:xfrm>
            <a:custGeom>
              <a:avLst/>
              <a:gdLst/>
              <a:ahLst/>
              <a:cxnLst/>
              <a:rect l="l" t="t" r="r" b="b"/>
              <a:pathLst>
                <a:path w="3629660" h="337819">
                  <a:moveTo>
                    <a:pt x="3629647" y="0"/>
                  </a:moveTo>
                  <a:lnTo>
                    <a:pt x="0" y="0"/>
                  </a:lnTo>
                  <a:lnTo>
                    <a:pt x="0" y="286719"/>
                  </a:lnTo>
                  <a:lnTo>
                    <a:pt x="4008" y="306443"/>
                  </a:lnTo>
                  <a:lnTo>
                    <a:pt x="14922" y="322596"/>
                  </a:lnTo>
                  <a:lnTo>
                    <a:pt x="31075" y="333510"/>
                  </a:lnTo>
                  <a:lnTo>
                    <a:pt x="50800" y="337519"/>
                  </a:lnTo>
                  <a:lnTo>
                    <a:pt x="3578847" y="337519"/>
                  </a:lnTo>
                  <a:lnTo>
                    <a:pt x="3598572" y="333510"/>
                  </a:lnTo>
                  <a:lnTo>
                    <a:pt x="3614725" y="322596"/>
                  </a:lnTo>
                  <a:lnTo>
                    <a:pt x="3625639" y="306443"/>
                  </a:lnTo>
                  <a:lnTo>
                    <a:pt x="3629647" y="286719"/>
                  </a:lnTo>
                  <a:lnTo>
                    <a:pt x="3629647" y="0"/>
                  </a:lnTo>
                  <a:close/>
                </a:path>
              </a:pathLst>
            </a:custGeom>
            <a:solidFill>
              <a:srgbClr val="FFE5E5"/>
            </a:solidFill>
          </p:spPr>
          <p:txBody>
            <a:bodyPr wrap="square" lIns="0" tIns="0" rIns="0" bIns="0" rtlCol="0"/>
            <a:lstStyle/>
            <a:p>
              <a:endParaRPr/>
            </a:p>
          </p:txBody>
        </p:sp>
        <p:sp>
          <p:nvSpPr>
            <p:cNvPr id="47" name="object 47"/>
            <p:cNvSpPr/>
            <p:nvPr/>
          </p:nvSpPr>
          <p:spPr>
            <a:xfrm>
              <a:off x="3758844" y="2739943"/>
              <a:ext cx="0" cy="429259"/>
            </a:xfrm>
            <a:custGeom>
              <a:avLst/>
              <a:gdLst/>
              <a:ahLst/>
              <a:cxnLst/>
              <a:rect l="l" t="t" r="r" b="b"/>
              <a:pathLst>
                <a:path h="429260">
                  <a:moveTo>
                    <a:pt x="0" y="428667"/>
                  </a:moveTo>
                  <a:lnTo>
                    <a:pt x="0" y="0"/>
                  </a:lnTo>
                </a:path>
              </a:pathLst>
            </a:custGeom>
            <a:ln w="3175">
              <a:solidFill>
                <a:srgbClr val="7F7F7F"/>
              </a:solidFill>
            </a:ln>
          </p:spPr>
          <p:txBody>
            <a:bodyPr wrap="square" lIns="0" tIns="0" rIns="0" bIns="0" rtlCol="0"/>
            <a:lstStyle/>
            <a:p>
              <a:endParaRPr/>
            </a:p>
          </p:txBody>
        </p:sp>
        <p:sp>
          <p:nvSpPr>
            <p:cNvPr id="48" name="object 48"/>
            <p:cNvSpPr/>
            <p:nvPr/>
          </p:nvSpPr>
          <p:spPr>
            <a:xfrm>
              <a:off x="3758844" y="2727243"/>
              <a:ext cx="0" cy="12700"/>
            </a:xfrm>
            <a:custGeom>
              <a:avLst/>
              <a:gdLst/>
              <a:ahLst/>
              <a:cxnLst/>
              <a:rect l="l" t="t" r="r" b="b"/>
              <a:pathLst>
                <a:path h="12700">
                  <a:moveTo>
                    <a:pt x="0" y="12699"/>
                  </a:moveTo>
                  <a:lnTo>
                    <a:pt x="0" y="0"/>
                  </a:lnTo>
                </a:path>
              </a:pathLst>
            </a:custGeom>
            <a:ln w="3175">
              <a:solidFill>
                <a:srgbClr val="AFAFAF"/>
              </a:solidFill>
            </a:ln>
          </p:spPr>
          <p:txBody>
            <a:bodyPr wrap="square" lIns="0" tIns="0" rIns="0" bIns="0" rtlCol="0"/>
            <a:lstStyle/>
            <a:p>
              <a:endParaRPr/>
            </a:p>
          </p:txBody>
        </p:sp>
        <p:sp>
          <p:nvSpPr>
            <p:cNvPr id="49" name="object 49"/>
            <p:cNvSpPr/>
            <p:nvPr/>
          </p:nvSpPr>
          <p:spPr>
            <a:xfrm>
              <a:off x="3758844" y="2714543"/>
              <a:ext cx="0" cy="12700"/>
            </a:xfrm>
            <a:custGeom>
              <a:avLst/>
              <a:gdLst/>
              <a:ahLst/>
              <a:cxnLst/>
              <a:rect l="l" t="t" r="r" b="b"/>
              <a:pathLst>
                <a:path h="12700">
                  <a:moveTo>
                    <a:pt x="0" y="12699"/>
                  </a:moveTo>
                  <a:lnTo>
                    <a:pt x="0" y="0"/>
                  </a:lnTo>
                </a:path>
              </a:pathLst>
            </a:custGeom>
            <a:ln w="3175">
              <a:solidFill>
                <a:srgbClr val="CECECE"/>
              </a:solidFill>
            </a:ln>
          </p:spPr>
          <p:txBody>
            <a:bodyPr wrap="square" lIns="0" tIns="0" rIns="0" bIns="0" rtlCol="0"/>
            <a:lstStyle/>
            <a:p>
              <a:endParaRPr/>
            </a:p>
          </p:txBody>
        </p:sp>
        <p:sp>
          <p:nvSpPr>
            <p:cNvPr id="50" name="object 50"/>
            <p:cNvSpPr/>
            <p:nvPr/>
          </p:nvSpPr>
          <p:spPr>
            <a:xfrm>
              <a:off x="3758844" y="2701842"/>
              <a:ext cx="0" cy="12700"/>
            </a:xfrm>
            <a:custGeom>
              <a:avLst/>
              <a:gdLst/>
              <a:ahLst/>
              <a:cxnLst/>
              <a:rect l="l" t="t" r="r" b="b"/>
              <a:pathLst>
                <a:path h="12700">
                  <a:moveTo>
                    <a:pt x="0" y="12701"/>
                  </a:moveTo>
                  <a:lnTo>
                    <a:pt x="0" y="0"/>
                  </a:lnTo>
                </a:path>
              </a:pathLst>
            </a:custGeom>
            <a:ln w="3175">
              <a:solidFill>
                <a:srgbClr val="EFEFEF"/>
              </a:solidFill>
            </a:ln>
          </p:spPr>
          <p:txBody>
            <a:bodyPr wrap="square" lIns="0" tIns="0" rIns="0" bIns="0" rtlCol="0"/>
            <a:lstStyle/>
            <a:p>
              <a:endParaRPr/>
            </a:p>
          </p:txBody>
        </p:sp>
      </p:grpSp>
      <p:sp>
        <p:nvSpPr>
          <p:cNvPr id="51" name="object 51"/>
          <p:cNvSpPr txBox="1"/>
          <p:nvPr/>
        </p:nvSpPr>
        <p:spPr>
          <a:xfrm>
            <a:off x="331829" y="5631641"/>
            <a:ext cx="7033071" cy="633217"/>
          </a:xfrm>
          <a:prstGeom prst="rect">
            <a:avLst/>
          </a:prstGeom>
        </p:spPr>
        <p:txBody>
          <a:bodyPr vert="horz" wrap="square" lIns="0" tIns="32733" rIns="0" bIns="0" rtlCol="0">
            <a:spAutoFit/>
          </a:bodyPr>
          <a:lstStyle/>
          <a:p>
            <a:pPr marL="25179" marR="10072">
              <a:spcBef>
                <a:spcPts val="258"/>
              </a:spcBef>
            </a:pPr>
            <a:r>
              <a:rPr sz="1900" spc="10" dirty="0">
                <a:latin typeface="Times New Roman"/>
                <a:cs typeface="Times New Roman"/>
              </a:rPr>
              <a:t>IDS </a:t>
            </a:r>
            <a:r>
              <a:rPr sz="1900" spc="30" dirty="0">
                <a:latin typeface="Times New Roman"/>
                <a:cs typeface="Times New Roman"/>
              </a:rPr>
              <a:t>exhibits </a:t>
            </a:r>
            <a:r>
              <a:rPr sz="1900" spc="99" dirty="0">
                <a:latin typeface="Times New Roman"/>
                <a:cs typeface="Times New Roman"/>
              </a:rPr>
              <a:t>better </a:t>
            </a:r>
            <a:r>
              <a:rPr sz="1900" spc="50" dirty="0">
                <a:latin typeface="Times New Roman"/>
                <a:cs typeface="Times New Roman"/>
              </a:rPr>
              <a:t>performance, </a:t>
            </a:r>
            <a:r>
              <a:rPr sz="1900" spc="59" dirty="0">
                <a:latin typeface="Times New Roman"/>
                <a:cs typeface="Times New Roman"/>
              </a:rPr>
              <a:t>because it does </a:t>
            </a:r>
            <a:r>
              <a:rPr sz="1900" spc="99" dirty="0">
                <a:latin typeface="Times New Roman"/>
                <a:cs typeface="Times New Roman"/>
              </a:rPr>
              <a:t>not </a:t>
            </a:r>
            <a:r>
              <a:rPr sz="1900" spc="59" dirty="0">
                <a:latin typeface="Times New Roman"/>
                <a:cs typeface="Times New Roman"/>
              </a:rPr>
              <a:t>expand </a:t>
            </a:r>
            <a:r>
              <a:rPr sz="1900" spc="79" dirty="0">
                <a:latin typeface="Times New Roman"/>
                <a:cs typeface="Times New Roman"/>
              </a:rPr>
              <a:t>other  </a:t>
            </a:r>
            <a:r>
              <a:rPr sz="1900" spc="59" dirty="0">
                <a:latin typeface="Times New Roman"/>
                <a:cs typeface="Times New Roman"/>
              </a:rPr>
              <a:t>nodes </a:t>
            </a:r>
            <a:r>
              <a:rPr sz="1900" spc="149" dirty="0">
                <a:latin typeface="Times New Roman"/>
                <a:cs typeface="Times New Roman"/>
              </a:rPr>
              <a:t>at </a:t>
            </a:r>
            <a:r>
              <a:rPr sz="1900" spc="89" dirty="0">
                <a:latin typeface="Times New Roman"/>
                <a:cs typeface="Times New Roman"/>
              </a:rPr>
              <a:t>depth</a:t>
            </a:r>
            <a:r>
              <a:rPr sz="1900" spc="317" dirty="0">
                <a:latin typeface="Times New Roman"/>
                <a:cs typeface="Times New Roman"/>
              </a:rPr>
              <a:t> </a:t>
            </a:r>
            <a:r>
              <a:rPr sz="2000" spc="149" dirty="0">
                <a:latin typeface="Times New Roman"/>
                <a:cs typeface="Times New Roman"/>
              </a:rPr>
              <a:t>d</a:t>
            </a:r>
            <a:r>
              <a:rPr sz="1900" spc="149" dirty="0">
                <a:latin typeface="Times New Roman"/>
                <a:cs typeface="Times New Roman"/>
              </a:rPr>
              <a:t>.</a:t>
            </a:r>
            <a:endParaRPr sz="1900">
              <a:latin typeface="Times New Roman"/>
              <a:cs typeface="Times New Roman"/>
            </a:endParaRPr>
          </a:p>
        </p:txBody>
      </p:sp>
      <p:pic>
        <p:nvPicPr>
          <p:cNvPr id="61" name="Picture 60"/>
          <p:cNvPicPr>
            <a:picLocks noChangeAspect="1"/>
          </p:cNvPicPr>
          <p:nvPr/>
        </p:nvPicPr>
        <p:blipFill>
          <a:blip r:embed="rId13"/>
          <a:stretch>
            <a:fillRect/>
          </a:stretch>
        </p:blipFill>
        <p:spPr>
          <a:xfrm>
            <a:off x="7668688" y="0"/>
            <a:ext cx="1276350" cy="1247775"/>
          </a:xfrm>
          <a:prstGeom prst="rect">
            <a:avLst/>
          </a:prstGeom>
        </p:spPr>
      </p:pic>
      <p:sp>
        <p:nvSpPr>
          <p:cNvPr id="62" name="Rounded Rectangle 61"/>
          <p:cNvSpPr/>
          <p:nvPr/>
        </p:nvSpPr>
        <p:spPr>
          <a:xfrm>
            <a:off x="381000" y="19443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Blind Search : Iterative Deepening DFS (ID-DFS)</a:t>
            </a:r>
          </a:p>
        </p:txBody>
      </p:sp>
    </p:spTree>
  </p:cSld>
  <p:clrMapOvr>
    <a:masterClrMapping/>
  </p:clrMapOvr>
  <p:transition>
    <p:cu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091" name="Rectangle 3"/>
          <p:cNvSpPr>
            <a:spLocks noGrp="1" noChangeArrowheads="1"/>
          </p:cNvSpPr>
          <p:nvPr>
            <p:ph type="body" idx="1"/>
          </p:nvPr>
        </p:nvSpPr>
        <p:spPr/>
        <p:txBody>
          <a:bodyPr/>
          <a:lstStyle/>
          <a:p>
            <a:r>
              <a:rPr lang="en-US" dirty="0"/>
              <a:t>Limitations</a:t>
            </a:r>
          </a:p>
          <a:p>
            <a:pPr lvl="1"/>
            <a:r>
              <a:rPr lang="en-US" dirty="0"/>
              <a:t>Not always feasible to traverse entire tree</a:t>
            </a:r>
          </a:p>
          <a:p>
            <a:pPr lvl="1"/>
            <a:r>
              <a:rPr lang="en-US" dirty="0"/>
              <a:t>Time limitations</a:t>
            </a:r>
          </a:p>
          <a:p>
            <a:r>
              <a:rPr lang="en-US" dirty="0"/>
              <a:t>Key Improvement</a:t>
            </a:r>
          </a:p>
          <a:p>
            <a:pPr lvl="1"/>
            <a:r>
              <a:rPr lang="en-US" dirty="0"/>
              <a:t>Use evaluation function instead of utility</a:t>
            </a:r>
          </a:p>
          <a:p>
            <a:pPr lvl="2"/>
            <a:r>
              <a:rPr lang="en-US" dirty="0"/>
              <a:t>Evaluation function provides estimate of utility at given position</a:t>
            </a:r>
          </a:p>
          <a:p>
            <a:pPr lvl="1"/>
            <a:endParaRPr lang="en-US" dirty="0"/>
          </a:p>
        </p:txBody>
      </p:sp>
      <p:pic>
        <p:nvPicPr>
          <p:cNvPr id="2" name="Picture 1">
            <a:extLst>
              <a:ext uri="{FF2B5EF4-FFF2-40B4-BE49-F238E27FC236}">
                <a16:creationId xmlns:a16="http://schemas.microsoft.com/office/drawing/2014/main" id="{F1F91DF8-418C-4858-8992-688E63DCC71D}"/>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60AC5D8F-1E49-4B15-8D31-70E3267EE0BA}"/>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1064CB9B-AFC9-4362-8966-4DB4699F59B7}"/>
              </a:ext>
            </a:extLst>
          </p:cNvPr>
          <p:cNvSpPr/>
          <p:nvPr/>
        </p:nvSpPr>
        <p:spPr>
          <a:xfrm>
            <a:off x="152400" y="20142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Minimax Algorithm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search</a:t>
            </a:r>
          </a:p>
          <a:p>
            <a:r>
              <a:rPr lang="en-IN" sz="1400" i="1" dirty="0"/>
              <a:t>Local search Algorithms-Hill Climbing, 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solidFill>
                  <a:srgbClr val="FF0000"/>
                </a:solidFill>
              </a:rPr>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3" name="Rectangle 3"/>
          <p:cNvSpPr>
            <a:spLocks noGrp="1" noChangeArrowheads="1"/>
          </p:cNvSpPr>
          <p:nvPr>
            <p:ph type="body" idx="1"/>
          </p:nvPr>
        </p:nvSpPr>
        <p:spPr>
          <a:xfrm>
            <a:off x="1066800" y="2133600"/>
            <a:ext cx="7772400" cy="4114800"/>
          </a:xfrm>
        </p:spPr>
        <p:txBody>
          <a:bodyPr/>
          <a:lstStyle/>
          <a:p>
            <a:r>
              <a:rPr lang="en-US" sz="2800"/>
              <a:t>Can we  improve search by reducing the size of the game tree to be examined?</a:t>
            </a:r>
            <a:r>
              <a:rPr lang="en-US"/>
              <a:t>	</a:t>
            </a:r>
          </a:p>
          <a:p>
            <a:endParaRPr lang="en-US"/>
          </a:p>
        </p:txBody>
      </p:sp>
      <p:sp>
        <p:nvSpPr>
          <p:cNvPr id="1566725" name="Rectangle 5"/>
          <p:cNvSpPr>
            <a:spLocks noChangeArrowheads="1"/>
          </p:cNvSpPr>
          <p:nvPr/>
        </p:nvSpPr>
        <p:spPr bwMode="auto">
          <a:xfrm>
            <a:off x="990600" y="3962400"/>
            <a:ext cx="5043488" cy="457200"/>
          </a:xfrm>
          <a:prstGeom prst="rect">
            <a:avLst/>
          </a:prstGeom>
          <a:noFill/>
          <a:ln w="9525">
            <a:noFill/>
            <a:miter lim="800000"/>
            <a:headEnd/>
            <a:tailEnd/>
          </a:ln>
          <a:effectLst/>
        </p:spPr>
        <p:txBody>
          <a:bodyPr wrap="none">
            <a:spAutoFit/>
          </a:bodyPr>
          <a:lstStyle/>
          <a:p>
            <a:pPr lvl="1">
              <a:spcBef>
                <a:spcPct val="20000"/>
              </a:spcBef>
            </a:pPr>
            <a:r>
              <a:rPr lang="en-US">
                <a:solidFill>
                  <a:srgbClr val="FF0000"/>
                </a:solidFill>
                <a:sym typeface="Wingdings" pitchFamily="2" charset="2"/>
              </a:rPr>
              <a:t> </a:t>
            </a:r>
            <a:r>
              <a:rPr lang="en-US">
                <a:solidFill>
                  <a:srgbClr val="FF0000"/>
                </a:solidFill>
              </a:rPr>
              <a:t>Yes!!!  Using alpha-beta pruning</a:t>
            </a:r>
          </a:p>
        </p:txBody>
      </p:sp>
      <p:sp>
        <p:nvSpPr>
          <p:cNvPr id="1566727" name="Rectangle 7"/>
          <p:cNvSpPr>
            <a:spLocks noChangeArrowheads="1"/>
          </p:cNvSpPr>
          <p:nvPr/>
        </p:nvSpPr>
        <p:spPr bwMode="auto">
          <a:xfrm>
            <a:off x="685800" y="4800600"/>
            <a:ext cx="7772400" cy="1600200"/>
          </a:xfrm>
          <a:prstGeom prst="rect">
            <a:avLst/>
          </a:prstGeom>
          <a:noFill/>
          <a:ln w="9525">
            <a:noFill/>
            <a:miter lim="800000"/>
            <a:headEnd/>
            <a:tailEnd/>
          </a:ln>
          <a:effectLst/>
        </p:spPr>
        <p:txBody>
          <a:bodyPr/>
          <a:lstStyle/>
          <a:p>
            <a:pPr marL="342900" indent="-342900">
              <a:spcBef>
                <a:spcPct val="20000"/>
              </a:spcBef>
            </a:pPr>
            <a:r>
              <a:rPr lang="en-US" sz="2000"/>
              <a:t>Principle</a:t>
            </a:r>
          </a:p>
          <a:p>
            <a:pPr marL="742950" lvl="1" indent="-285750">
              <a:spcBef>
                <a:spcPct val="20000"/>
              </a:spcBef>
              <a:buFontTx/>
              <a:buChar char="–"/>
            </a:pPr>
            <a:r>
              <a:rPr lang="en-US" sz="2000"/>
              <a:t>If a move is determined worse than another move already examined, then there is no need for  further examination of the node.</a:t>
            </a:r>
          </a:p>
        </p:txBody>
      </p:sp>
      <p:pic>
        <p:nvPicPr>
          <p:cNvPr id="2" name="Picture 1">
            <a:extLst>
              <a:ext uri="{FF2B5EF4-FFF2-40B4-BE49-F238E27FC236}">
                <a16:creationId xmlns:a16="http://schemas.microsoft.com/office/drawing/2014/main" id="{4F782032-1BC7-429B-B09D-FF4BBF336D42}"/>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F925C094-4287-4E27-9A1D-CE27966F110A}"/>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2BB05C54-76A4-4780-BD2D-6432FCAD0EAC}"/>
              </a:ext>
            </a:extLst>
          </p:cNvPr>
          <p:cNvSpPr/>
          <p:nvPr/>
        </p:nvSpPr>
        <p:spPr>
          <a:xfrm>
            <a:off x="152400" y="240536"/>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α-β Pruning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25"/>
                                        </p:tgtEl>
                                        <p:attrNameLst>
                                          <p:attrName>style.visibility</p:attrName>
                                        </p:attrNameLst>
                                      </p:cBhvr>
                                      <p:to>
                                        <p:strVal val="visible"/>
                                      </p:to>
                                    </p:set>
                                  </p:childTnLst>
                                </p:cTn>
                              </p:par>
                              <p:par>
                                <p:cTn id="7" presetID="4" presetClass="emph" presetSubtype="2" fill="hold" grpId="1" nodeType="withEffect">
                                  <p:stCondLst>
                                    <p:cond delay="0"/>
                                  </p:stCondLst>
                                  <p:childTnLst>
                                    <p:anim to="1.5" calcmode="lin" valueType="num">
                                      <p:cBhvr override="childStyle">
                                        <p:cTn id="8" dur="2000" fill="hold"/>
                                        <p:tgtEl>
                                          <p:spTgt spid="1566725"/>
                                        </p:tgtEl>
                                        <p:attrNameLst>
                                          <p:attrName>style.fontSize</p:attrName>
                                        </p:attrNameLst>
                                      </p:cBhvr>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66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25" grpId="0"/>
      <p:bldP spid="1566725" grpId="1"/>
      <p:bldP spid="156672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0819" name="Picture 3" descr="alpha-beta-progress1c"/>
          <p:cNvPicPr>
            <a:picLocks noChangeAspect="1" noChangeArrowheads="1"/>
          </p:cNvPicPr>
          <p:nvPr/>
        </p:nvPicPr>
        <p:blipFill>
          <a:blip r:embed="rId3"/>
          <a:srcRect/>
          <a:stretch>
            <a:fillRect/>
          </a:stretch>
        </p:blipFill>
        <p:spPr bwMode="auto">
          <a:xfrm>
            <a:off x="1295400" y="1828800"/>
            <a:ext cx="7239000" cy="3733800"/>
          </a:xfrm>
          <a:prstGeom prst="rect">
            <a:avLst/>
          </a:prstGeom>
          <a:noFill/>
        </p:spPr>
      </p:pic>
      <p:pic>
        <p:nvPicPr>
          <p:cNvPr id="2" name="Picture 1">
            <a:extLst>
              <a:ext uri="{FF2B5EF4-FFF2-40B4-BE49-F238E27FC236}">
                <a16:creationId xmlns:a16="http://schemas.microsoft.com/office/drawing/2014/main" id="{45925A95-A484-4BC1-8957-D4BB2CF7C36C}"/>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6103A157-22CE-4418-A63F-F7FB0F416920}"/>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E53D44B9-7477-4B03-8492-881FB2AE759C}"/>
              </a:ext>
            </a:extLst>
          </p:cNvPr>
          <p:cNvSpPr/>
          <p:nvPr/>
        </p:nvSpPr>
        <p:spPr>
          <a:xfrm>
            <a:off x="228600" y="268193"/>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α-β Pruning Example</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2867" name="Picture 3" descr="alpha-beta-progress2c"/>
          <p:cNvPicPr>
            <a:picLocks noChangeAspect="1" noChangeArrowheads="1"/>
          </p:cNvPicPr>
          <p:nvPr/>
        </p:nvPicPr>
        <p:blipFill>
          <a:blip r:embed="rId3"/>
          <a:srcRect/>
          <a:stretch>
            <a:fillRect/>
          </a:stretch>
        </p:blipFill>
        <p:spPr bwMode="auto">
          <a:xfrm>
            <a:off x="1143000" y="2438400"/>
            <a:ext cx="7620000" cy="3487738"/>
          </a:xfrm>
          <a:prstGeom prst="rect">
            <a:avLst/>
          </a:prstGeom>
          <a:noFill/>
        </p:spPr>
      </p:pic>
      <p:pic>
        <p:nvPicPr>
          <p:cNvPr id="2" name="Picture 1">
            <a:extLst>
              <a:ext uri="{FF2B5EF4-FFF2-40B4-BE49-F238E27FC236}">
                <a16:creationId xmlns:a16="http://schemas.microsoft.com/office/drawing/2014/main" id="{E2F17A85-5B26-427B-B1D8-D2AAC5CBC9C8}"/>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D7419C02-727B-4A64-B098-D65E4FBF01CF}"/>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C18655AD-F3C6-473A-9ECD-8A047A7F2386}"/>
              </a:ext>
            </a:extLst>
          </p:cNvPr>
          <p:cNvSpPr/>
          <p:nvPr/>
        </p:nvSpPr>
        <p:spPr>
          <a:xfrm>
            <a:off x="228600" y="228600"/>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α-β Pruning Example (cont’d)</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4915" name="Picture 3" descr="alpha-beta-progress3c"/>
          <p:cNvPicPr>
            <a:picLocks noChangeAspect="1" noChangeArrowheads="1"/>
          </p:cNvPicPr>
          <p:nvPr/>
        </p:nvPicPr>
        <p:blipFill>
          <a:blip r:embed="rId3"/>
          <a:srcRect/>
          <a:stretch>
            <a:fillRect/>
          </a:stretch>
        </p:blipFill>
        <p:spPr bwMode="auto">
          <a:xfrm>
            <a:off x="1143000" y="2514600"/>
            <a:ext cx="7696200" cy="3522663"/>
          </a:xfrm>
          <a:prstGeom prst="rect">
            <a:avLst/>
          </a:prstGeom>
          <a:noFill/>
        </p:spPr>
      </p:pic>
      <p:pic>
        <p:nvPicPr>
          <p:cNvPr id="2" name="Picture 1">
            <a:extLst>
              <a:ext uri="{FF2B5EF4-FFF2-40B4-BE49-F238E27FC236}">
                <a16:creationId xmlns:a16="http://schemas.microsoft.com/office/drawing/2014/main" id="{57A8E478-C48B-4AE9-B805-317420548215}"/>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61C3D778-15CA-4F64-9420-0EF26DBC0E4C}"/>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8A6E5058-05DE-4695-ABC9-A28A0D831131}"/>
              </a:ext>
            </a:extLst>
          </p:cNvPr>
          <p:cNvSpPr/>
          <p:nvPr/>
        </p:nvSpPr>
        <p:spPr>
          <a:xfrm>
            <a:off x="228600"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α-β Pruning Example (cont’d)</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63" name="Picture 3" descr="alpha-beta-progress4c"/>
          <p:cNvPicPr>
            <a:picLocks noChangeAspect="1" noChangeArrowheads="1"/>
          </p:cNvPicPr>
          <p:nvPr/>
        </p:nvPicPr>
        <p:blipFill>
          <a:blip r:embed="rId3"/>
          <a:srcRect/>
          <a:stretch>
            <a:fillRect/>
          </a:stretch>
        </p:blipFill>
        <p:spPr bwMode="auto">
          <a:xfrm>
            <a:off x="990600" y="1752600"/>
            <a:ext cx="7696200" cy="3524250"/>
          </a:xfrm>
          <a:prstGeom prst="rect">
            <a:avLst/>
          </a:prstGeom>
          <a:noFill/>
        </p:spPr>
      </p:pic>
      <p:pic>
        <p:nvPicPr>
          <p:cNvPr id="2" name="Picture 1">
            <a:extLst>
              <a:ext uri="{FF2B5EF4-FFF2-40B4-BE49-F238E27FC236}">
                <a16:creationId xmlns:a16="http://schemas.microsoft.com/office/drawing/2014/main" id="{4A3AE24A-2283-4206-8A17-177F747594B5}"/>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6498FCE2-4DBC-4757-8EC6-79A368890DB1}"/>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36216F6D-5D3B-405E-952F-8E4CB96794FC}"/>
              </a:ext>
            </a:extLst>
          </p:cNvPr>
          <p:cNvSpPr/>
          <p:nvPr/>
        </p:nvSpPr>
        <p:spPr>
          <a:xfrm>
            <a:off x="228600"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α-β Pruning Example (cont’d)</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9011" name="Picture 3" descr="alpha-beta-progress5c"/>
          <p:cNvPicPr>
            <a:picLocks noChangeAspect="1" noChangeArrowheads="1"/>
          </p:cNvPicPr>
          <p:nvPr/>
        </p:nvPicPr>
        <p:blipFill>
          <a:blip r:embed="rId3"/>
          <a:srcRect/>
          <a:stretch>
            <a:fillRect/>
          </a:stretch>
        </p:blipFill>
        <p:spPr bwMode="auto">
          <a:xfrm>
            <a:off x="1066800" y="1752600"/>
            <a:ext cx="7696200" cy="3533775"/>
          </a:xfrm>
          <a:prstGeom prst="rect">
            <a:avLst/>
          </a:prstGeom>
          <a:noFill/>
        </p:spPr>
      </p:pic>
      <p:pic>
        <p:nvPicPr>
          <p:cNvPr id="2" name="Picture 1">
            <a:extLst>
              <a:ext uri="{FF2B5EF4-FFF2-40B4-BE49-F238E27FC236}">
                <a16:creationId xmlns:a16="http://schemas.microsoft.com/office/drawing/2014/main" id="{C109E1CC-D3CD-41E8-A27D-CEA2C9D2A78C}"/>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2EC6F6C7-CA3A-4B9B-A787-3F49EC27D9B7}"/>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07F6CA81-56E0-4ABF-B685-CCF0A68B6548}"/>
              </a:ext>
            </a:extLst>
          </p:cNvPr>
          <p:cNvSpPr/>
          <p:nvPr/>
        </p:nvSpPr>
        <p:spPr>
          <a:xfrm>
            <a:off x="228600" y="247175"/>
            <a:ext cx="7543800" cy="81962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α-β Pruning Example (cont’d)</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307" name="Rectangle 3"/>
          <p:cNvSpPr>
            <a:spLocks noGrp="1" noChangeArrowheads="1"/>
          </p:cNvSpPr>
          <p:nvPr>
            <p:ph type="body" idx="1"/>
          </p:nvPr>
        </p:nvSpPr>
        <p:spPr/>
        <p:txBody>
          <a:bodyPr/>
          <a:lstStyle/>
          <a:p>
            <a:r>
              <a:rPr lang="en-US" sz="2400" dirty="0">
                <a:cs typeface="Arial" charset="0"/>
              </a:rPr>
              <a:t>Rules of Thumb </a:t>
            </a:r>
          </a:p>
          <a:p>
            <a:endParaRPr lang="en-US" sz="2400" dirty="0">
              <a:cs typeface="Arial" charset="0"/>
            </a:endParaRPr>
          </a:p>
          <a:p>
            <a:pPr lvl="1"/>
            <a:r>
              <a:rPr lang="el-GR" sz="2400" dirty="0">
                <a:solidFill>
                  <a:srgbClr val="FF0000"/>
                </a:solidFill>
                <a:cs typeface="Arial" charset="0"/>
              </a:rPr>
              <a:t>α</a:t>
            </a:r>
            <a:r>
              <a:rPr lang="en-US" sz="2400" dirty="0">
                <a:cs typeface="Arial" charset="0"/>
              </a:rPr>
              <a:t> is the best ( highest)   found so far along the path for </a:t>
            </a:r>
            <a:r>
              <a:rPr lang="en-US" sz="2400" dirty="0">
                <a:solidFill>
                  <a:srgbClr val="FF0000"/>
                </a:solidFill>
                <a:cs typeface="Arial" charset="0"/>
              </a:rPr>
              <a:t>Max</a:t>
            </a:r>
          </a:p>
          <a:p>
            <a:pPr lvl="1"/>
            <a:r>
              <a:rPr lang="el-GR" sz="2400" dirty="0">
                <a:solidFill>
                  <a:srgbClr val="FF0000"/>
                </a:solidFill>
                <a:cs typeface="Arial" charset="0"/>
              </a:rPr>
              <a:t>β</a:t>
            </a:r>
            <a:r>
              <a:rPr lang="en-US" sz="2400" dirty="0">
                <a:cs typeface="Arial" charset="0"/>
              </a:rPr>
              <a:t> is the best (lowest) found so far along the path for </a:t>
            </a:r>
            <a:r>
              <a:rPr lang="en-US" sz="2400" dirty="0">
                <a:solidFill>
                  <a:srgbClr val="FF0000"/>
                </a:solidFill>
                <a:cs typeface="Arial" charset="0"/>
              </a:rPr>
              <a:t>Min</a:t>
            </a:r>
            <a:r>
              <a:rPr lang="en-US" sz="2400" dirty="0">
                <a:cs typeface="Arial" charset="0"/>
              </a:rPr>
              <a:t> </a:t>
            </a:r>
          </a:p>
          <a:p>
            <a:pPr lvl="1"/>
            <a:r>
              <a:rPr lang="en-US" dirty="0"/>
              <a:t>Search below a </a:t>
            </a:r>
            <a:r>
              <a:rPr lang="en-US" dirty="0">
                <a:solidFill>
                  <a:srgbClr val="FF0000"/>
                </a:solidFill>
              </a:rPr>
              <a:t>MIN</a:t>
            </a:r>
            <a:r>
              <a:rPr lang="en-US" dirty="0"/>
              <a:t> node may be </a:t>
            </a:r>
            <a:r>
              <a:rPr lang="en-US" dirty="0">
                <a:solidFill>
                  <a:srgbClr val="FF0000"/>
                </a:solidFill>
              </a:rPr>
              <a:t>alpha-pruned</a:t>
            </a:r>
            <a:r>
              <a:rPr lang="en-US" dirty="0"/>
              <a:t> if the </a:t>
            </a:r>
            <a:r>
              <a:rPr lang="en-US" dirty="0">
                <a:solidFill>
                  <a:srgbClr val="FF0000"/>
                </a:solidFill>
              </a:rPr>
              <a:t>its </a:t>
            </a:r>
            <a:r>
              <a:rPr lang="el-GR" b="1" dirty="0">
                <a:solidFill>
                  <a:srgbClr val="CC00CC"/>
                </a:solidFill>
                <a:cs typeface="Times New Roman" pitchFamily="18" charset="0"/>
              </a:rPr>
              <a:t>β</a:t>
            </a:r>
            <a:r>
              <a:rPr lang="en-US" b="1" dirty="0">
                <a:solidFill>
                  <a:srgbClr val="CC00CC"/>
                </a:solidFill>
                <a:cs typeface="Times New Roman" pitchFamily="18" charset="0"/>
              </a:rPr>
              <a:t> </a:t>
            </a:r>
            <a:r>
              <a:rPr lang="en-US" b="1" dirty="0">
                <a:solidFill>
                  <a:srgbClr val="CC00CC"/>
                </a:solidFill>
                <a:sym typeface="Symbol" pitchFamily="18" charset="2"/>
              </a:rPr>
              <a:t></a:t>
            </a:r>
            <a:r>
              <a:rPr lang="en-US" b="1" dirty="0">
                <a:solidFill>
                  <a:srgbClr val="CC00CC"/>
                </a:solidFill>
              </a:rPr>
              <a:t> </a:t>
            </a:r>
            <a:r>
              <a:rPr lang="en-US" b="1" dirty="0">
                <a:solidFill>
                  <a:srgbClr val="CC00CC"/>
                </a:solidFill>
                <a:sym typeface="Symbol" pitchFamily="18" charset="2"/>
              </a:rPr>
              <a:t></a:t>
            </a:r>
            <a:r>
              <a:rPr lang="en-US" dirty="0">
                <a:solidFill>
                  <a:srgbClr val="FF0000"/>
                </a:solidFill>
              </a:rPr>
              <a:t> of some MAX ancestor</a:t>
            </a:r>
          </a:p>
          <a:p>
            <a:pPr lvl="1"/>
            <a:r>
              <a:rPr lang="en-US" dirty="0"/>
              <a:t>Search below a </a:t>
            </a:r>
            <a:r>
              <a:rPr lang="en-US" dirty="0">
                <a:solidFill>
                  <a:srgbClr val="FF0000"/>
                </a:solidFill>
              </a:rPr>
              <a:t>MAX</a:t>
            </a:r>
            <a:r>
              <a:rPr lang="en-US" dirty="0"/>
              <a:t> node may be </a:t>
            </a:r>
            <a:r>
              <a:rPr lang="en-US" b="1" dirty="0">
                <a:solidFill>
                  <a:srgbClr val="CC00CC"/>
                </a:solidFill>
              </a:rPr>
              <a:t>beta-pruned</a:t>
            </a:r>
            <a:r>
              <a:rPr lang="en-US" dirty="0">
                <a:solidFill>
                  <a:srgbClr val="CC00CC"/>
                </a:solidFill>
              </a:rPr>
              <a:t> </a:t>
            </a:r>
            <a:r>
              <a:rPr lang="en-US" dirty="0"/>
              <a:t>if the its </a:t>
            </a:r>
            <a:r>
              <a:rPr lang="en-US" b="1" dirty="0">
                <a:solidFill>
                  <a:srgbClr val="FF0000"/>
                </a:solidFill>
                <a:sym typeface="Symbol" pitchFamily="18" charset="2"/>
              </a:rPr>
              <a:t></a:t>
            </a:r>
            <a:r>
              <a:rPr lang="en-US" b="1" dirty="0">
                <a:solidFill>
                  <a:srgbClr val="FF0000"/>
                </a:solidFill>
              </a:rPr>
              <a:t> </a:t>
            </a:r>
            <a:r>
              <a:rPr lang="el-GR" b="1" dirty="0">
                <a:solidFill>
                  <a:srgbClr val="FF0000"/>
                </a:solidFill>
                <a:cs typeface="Times New Roman" pitchFamily="18" charset="0"/>
              </a:rPr>
              <a:t>β</a:t>
            </a:r>
            <a:r>
              <a:rPr lang="en-US" dirty="0">
                <a:solidFill>
                  <a:srgbClr val="FF0000"/>
                </a:solidFill>
              </a:rPr>
              <a:t> of some MIN ancestor.</a:t>
            </a:r>
          </a:p>
          <a:p>
            <a:pPr lvl="1">
              <a:buFontTx/>
              <a:buNone/>
            </a:pPr>
            <a:endParaRPr lang="en-US" dirty="0">
              <a:solidFill>
                <a:srgbClr val="FF0000"/>
              </a:solidFill>
              <a:cs typeface="Arial" charset="0"/>
            </a:endParaRPr>
          </a:p>
          <a:p>
            <a:pPr lvl="1">
              <a:buFontTx/>
              <a:buNone/>
            </a:pPr>
            <a:endParaRPr lang="en-US" dirty="0">
              <a:cs typeface="Arial" charset="0"/>
            </a:endParaRPr>
          </a:p>
          <a:p>
            <a:pPr lvl="1">
              <a:buFontTx/>
              <a:buNone/>
            </a:pPr>
            <a:endParaRPr lang="en-US" dirty="0">
              <a:cs typeface="Arial" charset="0"/>
            </a:endParaRPr>
          </a:p>
        </p:txBody>
      </p:sp>
      <p:pic>
        <p:nvPicPr>
          <p:cNvPr id="2" name="Picture 1">
            <a:extLst>
              <a:ext uri="{FF2B5EF4-FFF2-40B4-BE49-F238E27FC236}">
                <a16:creationId xmlns:a16="http://schemas.microsoft.com/office/drawing/2014/main" id="{BA9E3341-7608-43FE-9B77-0A15B3DD9212}"/>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BF416553-4E71-4E17-A1AF-CE496C7337DF}"/>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2643A26E-5075-4A0B-89E5-F95F34A2588C}"/>
              </a:ext>
            </a:extLst>
          </p:cNvPr>
          <p:cNvSpPr/>
          <p:nvPr/>
        </p:nvSpPr>
        <p:spPr>
          <a:xfrm>
            <a:off x="228600" y="20142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cs typeface="Arial" charset="0"/>
              </a:rPr>
              <a:t>Alpha-Beta Pruning (</a:t>
            </a:r>
            <a:r>
              <a:rPr lang="el-GR" sz="3200" b="1" dirty="0">
                <a:solidFill>
                  <a:schemeClr val="bg1"/>
                </a:solidFill>
                <a:cs typeface="Arial" charset="0"/>
              </a:rPr>
              <a:t>αβ</a:t>
            </a:r>
            <a:r>
              <a:rPr lang="en-US" sz="3200" b="1" dirty="0">
                <a:solidFill>
                  <a:schemeClr val="bg1"/>
                </a:solidFill>
                <a:cs typeface="Arial" charset="0"/>
              </a:rPr>
              <a:t> prune) </a:t>
            </a:r>
            <a:endParaRPr lang="en-US" sz="3200" b="1" dirty="0">
              <a:solidFill>
                <a:schemeClr val="bg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155" name="Text Box 3"/>
          <p:cNvSpPr txBox="1">
            <a:spLocks noGrp="1" noChangeArrowheads="1"/>
          </p:cNvSpPr>
          <p:nvPr>
            <p:ph type="body" sz="half" idx="1"/>
          </p:nvPr>
        </p:nvSpPr>
        <p:spPr>
          <a:xfrm>
            <a:off x="381000" y="1752600"/>
            <a:ext cx="2362200" cy="4525963"/>
          </a:xfrm>
          <a:solidFill>
            <a:srgbClr val="FFFFFF"/>
          </a:solidFill>
          <a:ln>
            <a:solidFill>
              <a:srgbClr val="000000"/>
            </a:solidFill>
          </a:ln>
        </p:spPr>
        <p:txBody>
          <a:bodyPr/>
          <a:lstStyle/>
          <a:p>
            <a:pPr marL="457200" indent="-457200">
              <a:lnSpc>
                <a:spcPct val="90000"/>
              </a:lnSpc>
            </a:pPr>
            <a:endParaRPr lang="en-US" sz="1600"/>
          </a:p>
          <a:p>
            <a:pPr marL="571500" lvl="1" indent="-114300">
              <a:lnSpc>
                <a:spcPct val="90000"/>
              </a:lnSpc>
              <a:buFontTx/>
              <a:buAutoNum type="arabicPeriod"/>
            </a:pPr>
            <a:r>
              <a:rPr lang="en-US" sz="1400"/>
              <a:t>Search below a MIN node may be alpha-pruned if the beta value is &lt;= to the alpha value of some MAX ancestor.</a:t>
            </a:r>
          </a:p>
          <a:p>
            <a:pPr marL="457200" indent="-457200">
              <a:lnSpc>
                <a:spcPct val="90000"/>
              </a:lnSpc>
            </a:pPr>
            <a:r>
              <a:rPr lang="en-US" sz="1200"/>
              <a:t>  </a:t>
            </a:r>
          </a:p>
          <a:p>
            <a:pPr marL="571500" lvl="1" indent="-114300">
              <a:lnSpc>
                <a:spcPct val="90000"/>
              </a:lnSpc>
              <a:buFontTx/>
              <a:buNone/>
            </a:pPr>
            <a:r>
              <a:rPr lang="en-US" sz="1400"/>
              <a:t>2.  Search below a MAX node may be beta-pruned if the alpha value is &gt;= to the beta value of some MIN ancestor.</a:t>
            </a:r>
          </a:p>
        </p:txBody>
      </p:sp>
      <p:pic>
        <p:nvPicPr>
          <p:cNvPr id="1585156" name="Picture 4" descr="minimax"/>
          <p:cNvPicPr>
            <a:picLocks noGrp="1" noChangeAspect="1" noChangeArrowheads="1"/>
          </p:cNvPicPr>
          <p:nvPr>
            <p:ph sz="half" idx="2"/>
          </p:nvPr>
        </p:nvPicPr>
        <p:blipFill>
          <a:blip r:embed="rId3"/>
          <a:srcRect/>
          <a:stretch>
            <a:fillRect/>
          </a:stretch>
        </p:blipFill>
        <p:spPr>
          <a:xfrm>
            <a:off x="3048000" y="1676400"/>
            <a:ext cx="6172200" cy="4800600"/>
          </a:xfrm>
          <a:noFill/>
          <a:ln/>
        </p:spPr>
      </p:pic>
      <p:sp>
        <p:nvSpPr>
          <p:cNvPr id="1585157" name="Rectangle 5"/>
          <p:cNvSpPr>
            <a:spLocks noChangeArrowheads="1"/>
          </p:cNvSpPr>
          <p:nvPr/>
        </p:nvSpPr>
        <p:spPr bwMode="auto">
          <a:xfrm>
            <a:off x="3048000" y="5867400"/>
            <a:ext cx="533400" cy="304800"/>
          </a:xfrm>
          <a:prstGeom prst="rect">
            <a:avLst/>
          </a:prstGeom>
          <a:solidFill>
            <a:schemeClr val="bg1"/>
          </a:solidFill>
          <a:ln w="9525">
            <a:noFill/>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6A107963-F17B-40FF-AC5D-6407EA80D533}"/>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B77C7FA7-7791-4D7C-821B-908E22C288C8}"/>
              </a:ext>
            </a:extLst>
          </p:cNvPr>
          <p:cNvSpPr/>
          <p:nvPr/>
        </p:nvSpPr>
        <p:spPr>
          <a:xfrm>
            <a:off x="152400" y="1347827"/>
            <a:ext cx="89916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BE19C331-38E5-4035-ACCB-B3A1EADB657C}"/>
              </a:ext>
            </a:extLst>
          </p:cNvPr>
          <p:cNvSpPr/>
          <p:nvPr/>
        </p:nvSpPr>
        <p:spPr>
          <a:xfrm>
            <a:off x="152400" y="284067"/>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Alpha-Beta Pruning Example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23554" name="Title 1"/>
          <p:cNvSpPr>
            <a:spLocks noGrp="1"/>
          </p:cNvSpPr>
          <p:nvPr>
            <p:ph type="title"/>
          </p:nvPr>
        </p:nvSpPr>
        <p:spPr>
          <a:xfrm>
            <a:off x="457200" y="274638"/>
            <a:ext cx="6934200" cy="715962"/>
          </a:xfrm>
        </p:spPr>
        <p:txBody>
          <a:bodyPr/>
          <a:lstStyle/>
          <a:p>
            <a:r>
              <a:rPr lang="en-IN" sz="3600" b="1" dirty="0">
                <a:solidFill>
                  <a:schemeClr val="bg1"/>
                </a:solidFill>
              </a:rPr>
              <a:t>APPLICATION: MAZE GAME</a:t>
            </a:r>
            <a:endParaRPr lang="en-IN" sz="3600" dirty="0">
              <a:solidFill>
                <a:schemeClr val="bg1"/>
              </a:solidFill>
            </a:endParaRPr>
          </a:p>
        </p:txBody>
      </p:sp>
      <p:sp>
        <p:nvSpPr>
          <p:cNvPr id="23555" name="Content Placeholder 2"/>
          <p:cNvSpPr>
            <a:spLocks noGrp="1"/>
          </p:cNvSpPr>
          <p:nvPr>
            <p:ph idx="1"/>
          </p:nvPr>
        </p:nvSpPr>
        <p:spPr/>
        <p:style>
          <a:lnRef idx="2">
            <a:schemeClr val="accent1"/>
          </a:lnRef>
          <a:fillRef idx="1">
            <a:schemeClr val="lt1"/>
          </a:fillRef>
          <a:effectRef idx="0">
            <a:schemeClr val="accent1"/>
          </a:effectRef>
          <a:fontRef idx="minor">
            <a:schemeClr val="dk1"/>
          </a:fontRef>
        </p:style>
        <p:txBody>
          <a:bodyPr/>
          <a:lstStyle/>
          <a:p>
            <a:r>
              <a:rPr lang="en-IN" dirty="0"/>
              <a:t>HOW TO REACH TO THE GOAL?</a:t>
            </a:r>
          </a:p>
        </p:txBody>
      </p:sp>
      <p:pic>
        <p:nvPicPr>
          <p:cNvPr id="23557" name="Picture 2"/>
          <p:cNvPicPr>
            <a:picLocks noChangeAspect="1" noChangeArrowheads="1"/>
          </p:cNvPicPr>
          <p:nvPr/>
        </p:nvPicPr>
        <p:blipFill>
          <a:blip r:embed="rId2"/>
          <a:srcRect l="21875" t="26666" r="55624" b="58888"/>
          <a:stretch>
            <a:fillRect/>
          </a:stretch>
        </p:blipFill>
        <p:spPr bwMode="auto">
          <a:xfrm>
            <a:off x="2286000" y="2514600"/>
            <a:ext cx="5334000" cy="1981200"/>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7743825" y="52741"/>
            <a:ext cx="1276350" cy="124777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03" name="Text Box 3"/>
          <p:cNvSpPr txBox="1">
            <a:spLocks noGrp="1" noChangeArrowheads="1"/>
          </p:cNvSpPr>
          <p:nvPr>
            <p:ph type="body" sz="half" idx="1"/>
          </p:nvPr>
        </p:nvSpPr>
        <p:spPr>
          <a:xfrm>
            <a:off x="381000" y="1752600"/>
            <a:ext cx="2362200" cy="4525963"/>
          </a:xfrm>
          <a:solidFill>
            <a:srgbClr val="FFFFFF"/>
          </a:solidFill>
          <a:ln>
            <a:solidFill>
              <a:srgbClr val="000000"/>
            </a:solidFill>
          </a:ln>
        </p:spPr>
        <p:txBody>
          <a:bodyPr/>
          <a:lstStyle/>
          <a:p>
            <a:pPr marL="457200" indent="-457200">
              <a:lnSpc>
                <a:spcPct val="90000"/>
              </a:lnSpc>
            </a:pPr>
            <a:endParaRPr lang="en-US" sz="1600"/>
          </a:p>
          <a:p>
            <a:pPr marL="571500" lvl="1" indent="-114300">
              <a:lnSpc>
                <a:spcPct val="90000"/>
              </a:lnSpc>
              <a:buFontTx/>
              <a:buAutoNum type="arabicPeriod"/>
            </a:pPr>
            <a:r>
              <a:rPr lang="en-US" sz="1400"/>
              <a:t>Search below a MIN node may be alpha-pruned if the beta value is &lt;= to the alpha value of some MAX ancestor.</a:t>
            </a:r>
          </a:p>
          <a:p>
            <a:pPr marL="457200" indent="-457200">
              <a:lnSpc>
                <a:spcPct val="90000"/>
              </a:lnSpc>
            </a:pPr>
            <a:r>
              <a:rPr lang="en-US" sz="1200"/>
              <a:t>  </a:t>
            </a:r>
          </a:p>
          <a:p>
            <a:pPr marL="571500" lvl="1" indent="-114300">
              <a:lnSpc>
                <a:spcPct val="90000"/>
              </a:lnSpc>
              <a:buFontTx/>
              <a:buNone/>
            </a:pPr>
            <a:r>
              <a:rPr lang="en-US" sz="1400"/>
              <a:t>2.  Search below a MAX node may be beta-pruned if the alpha value is &gt;= to the beta value of some MIN ancestor.</a:t>
            </a:r>
          </a:p>
        </p:txBody>
      </p:sp>
      <p:pic>
        <p:nvPicPr>
          <p:cNvPr id="1587204" name="Picture 4" descr="minimax"/>
          <p:cNvPicPr>
            <a:picLocks noGrp="1" noChangeAspect="1" noChangeArrowheads="1"/>
          </p:cNvPicPr>
          <p:nvPr>
            <p:ph sz="half" idx="2"/>
          </p:nvPr>
        </p:nvPicPr>
        <p:blipFill>
          <a:blip r:embed="rId3"/>
          <a:srcRect/>
          <a:stretch>
            <a:fillRect/>
          </a:stretch>
        </p:blipFill>
        <p:spPr>
          <a:xfrm>
            <a:off x="3048000" y="1676400"/>
            <a:ext cx="6172200" cy="4800600"/>
          </a:xfrm>
          <a:noFill/>
          <a:ln/>
        </p:spPr>
      </p:pic>
      <p:sp>
        <p:nvSpPr>
          <p:cNvPr id="1587206" name="Text Box 6"/>
          <p:cNvSpPr txBox="1">
            <a:spLocks noChangeArrowheads="1"/>
          </p:cNvSpPr>
          <p:nvPr/>
        </p:nvSpPr>
        <p:spPr bwMode="auto">
          <a:xfrm>
            <a:off x="4260850" y="45720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87207" name="Text Box 7"/>
          <p:cNvSpPr txBox="1">
            <a:spLocks noChangeArrowheads="1"/>
          </p:cNvSpPr>
          <p:nvPr/>
        </p:nvSpPr>
        <p:spPr bwMode="auto">
          <a:xfrm>
            <a:off x="4648200" y="3214688"/>
            <a:ext cx="311150" cy="366712"/>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87208" name="Text Box 8"/>
          <p:cNvSpPr txBox="1">
            <a:spLocks noChangeArrowheads="1"/>
          </p:cNvSpPr>
          <p:nvPr/>
        </p:nvSpPr>
        <p:spPr bwMode="auto">
          <a:xfrm>
            <a:off x="6324600" y="19050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87209" name="Rectangle 9"/>
          <p:cNvSpPr>
            <a:spLocks noChangeArrowheads="1"/>
          </p:cNvSpPr>
          <p:nvPr/>
        </p:nvSpPr>
        <p:spPr bwMode="auto">
          <a:xfrm>
            <a:off x="3048000" y="5867400"/>
            <a:ext cx="533400" cy="304800"/>
          </a:xfrm>
          <a:prstGeom prst="rect">
            <a:avLst/>
          </a:prstGeom>
          <a:solidFill>
            <a:schemeClr val="bg1"/>
          </a:solidFill>
          <a:ln w="9525">
            <a:noFill/>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BE3E9E2C-6DB1-4892-874D-FA13F0B885BB}"/>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63B3A973-B1CE-4A50-B351-0BC6C3CFCC4F}"/>
              </a:ext>
            </a:extLst>
          </p:cNvPr>
          <p:cNvSpPr/>
          <p:nvPr/>
        </p:nvSpPr>
        <p:spPr>
          <a:xfrm>
            <a:off x="152400" y="1347827"/>
            <a:ext cx="90678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55D69D69-9EFE-4B0B-867D-FF90278F1DA1}"/>
              </a:ext>
            </a:extLst>
          </p:cNvPr>
          <p:cNvSpPr/>
          <p:nvPr/>
        </p:nvSpPr>
        <p:spPr>
          <a:xfrm>
            <a:off x="228600" y="268816"/>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Alpha-Beta Pruning Example</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251" name="Text Box 3"/>
          <p:cNvSpPr txBox="1">
            <a:spLocks noGrp="1" noChangeArrowheads="1"/>
          </p:cNvSpPr>
          <p:nvPr>
            <p:ph type="body" sz="half" idx="1"/>
          </p:nvPr>
        </p:nvSpPr>
        <p:spPr>
          <a:xfrm>
            <a:off x="381000" y="1752600"/>
            <a:ext cx="2362200" cy="4525963"/>
          </a:xfrm>
          <a:solidFill>
            <a:srgbClr val="FFFFFF"/>
          </a:solidFill>
          <a:ln>
            <a:solidFill>
              <a:srgbClr val="000000"/>
            </a:solidFill>
          </a:ln>
        </p:spPr>
        <p:txBody>
          <a:bodyPr/>
          <a:lstStyle/>
          <a:p>
            <a:pPr marL="457200" indent="-457200">
              <a:lnSpc>
                <a:spcPct val="90000"/>
              </a:lnSpc>
            </a:pPr>
            <a:endParaRPr lang="en-US" sz="1600"/>
          </a:p>
          <a:p>
            <a:pPr marL="571500" lvl="1" indent="-114300">
              <a:lnSpc>
                <a:spcPct val="90000"/>
              </a:lnSpc>
              <a:buFontTx/>
              <a:buAutoNum type="arabicPeriod"/>
            </a:pPr>
            <a:r>
              <a:rPr lang="en-US" sz="1400"/>
              <a:t>Search below a MIN node may be alpha-pruned if the beta value is &lt;= to the alpha value of some MAX ancestor.</a:t>
            </a:r>
          </a:p>
          <a:p>
            <a:pPr marL="457200" indent="-457200">
              <a:lnSpc>
                <a:spcPct val="90000"/>
              </a:lnSpc>
            </a:pPr>
            <a:r>
              <a:rPr lang="en-US" sz="1200"/>
              <a:t>  </a:t>
            </a:r>
          </a:p>
          <a:p>
            <a:pPr marL="571500" lvl="1" indent="-114300">
              <a:lnSpc>
                <a:spcPct val="90000"/>
              </a:lnSpc>
              <a:buFontTx/>
              <a:buNone/>
            </a:pPr>
            <a:r>
              <a:rPr lang="en-US" sz="1400"/>
              <a:t>2.  Search below a MAX node may be beta-pruned if the alpha value is &gt;= to the beta value of some MIN ancestor.</a:t>
            </a:r>
          </a:p>
        </p:txBody>
      </p:sp>
      <p:pic>
        <p:nvPicPr>
          <p:cNvPr id="1589252" name="Picture 4" descr="minimax"/>
          <p:cNvPicPr>
            <a:picLocks noGrp="1" noChangeAspect="1" noChangeArrowheads="1"/>
          </p:cNvPicPr>
          <p:nvPr>
            <p:ph sz="half" idx="2"/>
          </p:nvPr>
        </p:nvPicPr>
        <p:blipFill>
          <a:blip r:embed="rId3"/>
          <a:srcRect/>
          <a:stretch>
            <a:fillRect/>
          </a:stretch>
        </p:blipFill>
        <p:spPr>
          <a:xfrm>
            <a:off x="3048000" y="1676400"/>
            <a:ext cx="6172200" cy="4800600"/>
          </a:xfrm>
          <a:noFill/>
          <a:ln/>
        </p:spPr>
      </p:pic>
      <p:sp>
        <p:nvSpPr>
          <p:cNvPr id="1589253" name="Text Box 5"/>
          <p:cNvSpPr txBox="1">
            <a:spLocks noChangeArrowheads="1"/>
          </p:cNvSpPr>
          <p:nvPr/>
        </p:nvSpPr>
        <p:spPr bwMode="auto">
          <a:xfrm>
            <a:off x="5791200" y="4800600"/>
            <a:ext cx="184150" cy="366713"/>
          </a:xfrm>
          <a:prstGeom prst="rect">
            <a:avLst/>
          </a:prstGeom>
          <a:noFill/>
          <a:ln w="9525">
            <a:noFill/>
            <a:miter lim="800000"/>
            <a:headEnd/>
            <a:tailEnd/>
          </a:ln>
          <a:effectLst/>
        </p:spPr>
        <p:txBody>
          <a:bodyPr wrap="none">
            <a:spAutoFit/>
          </a:bodyPr>
          <a:lstStyle/>
          <a:p>
            <a:endParaRPr lang="en-US" sz="1800">
              <a:latin typeface="Arial" charset="0"/>
            </a:endParaRPr>
          </a:p>
        </p:txBody>
      </p:sp>
      <p:sp>
        <p:nvSpPr>
          <p:cNvPr id="1589254" name="Text Box 6"/>
          <p:cNvSpPr txBox="1">
            <a:spLocks noChangeArrowheads="1"/>
          </p:cNvSpPr>
          <p:nvPr/>
        </p:nvSpPr>
        <p:spPr bwMode="auto">
          <a:xfrm>
            <a:off x="4260850" y="45720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89255" name="Text Box 7"/>
          <p:cNvSpPr txBox="1">
            <a:spLocks noChangeArrowheads="1"/>
          </p:cNvSpPr>
          <p:nvPr/>
        </p:nvSpPr>
        <p:spPr bwMode="auto">
          <a:xfrm>
            <a:off x="4648200" y="3214688"/>
            <a:ext cx="311150" cy="366712"/>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89256" name="Text Box 8"/>
          <p:cNvSpPr txBox="1">
            <a:spLocks noChangeArrowheads="1"/>
          </p:cNvSpPr>
          <p:nvPr/>
        </p:nvSpPr>
        <p:spPr bwMode="auto">
          <a:xfrm>
            <a:off x="6324600" y="19050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89257" name="Text Box 9"/>
          <p:cNvSpPr txBox="1">
            <a:spLocks noChangeArrowheads="1"/>
          </p:cNvSpPr>
          <p:nvPr/>
        </p:nvSpPr>
        <p:spPr bwMode="auto">
          <a:xfrm>
            <a:off x="5105400" y="4495800"/>
            <a:ext cx="311150" cy="366713"/>
          </a:xfrm>
          <a:prstGeom prst="rect">
            <a:avLst/>
          </a:prstGeom>
          <a:noFill/>
          <a:ln w="9525">
            <a:noFill/>
            <a:miter lim="800000"/>
            <a:headEnd/>
            <a:tailEnd/>
          </a:ln>
          <a:effectLst/>
        </p:spPr>
        <p:txBody>
          <a:bodyPr wrap="none">
            <a:spAutoFit/>
          </a:bodyPr>
          <a:lstStyle/>
          <a:p>
            <a:r>
              <a:rPr lang="en-US" sz="1800">
                <a:latin typeface="Arial" charset="0"/>
              </a:rPr>
              <a:t>5</a:t>
            </a:r>
          </a:p>
        </p:txBody>
      </p:sp>
      <p:sp>
        <p:nvSpPr>
          <p:cNvPr id="1589258" name="Text Box 10"/>
          <p:cNvSpPr txBox="1">
            <a:spLocks noChangeArrowheads="1"/>
          </p:cNvSpPr>
          <p:nvPr/>
        </p:nvSpPr>
        <p:spPr bwMode="auto">
          <a:xfrm>
            <a:off x="5181600" y="5029200"/>
            <a:ext cx="323850" cy="366713"/>
          </a:xfrm>
          <a:prstGeom prst="rect">
            <a:avLst/>
          </a:prstGeom>
          <a:noFill/>
          <a:ln w="9525">
            <a:noFill/>
            <a:miter lim="800000"/>
            <a:headEnd/>
            <a:tailEnd/>
          </a:ln>
          <a:effectLst/>
        </p:spPr>
        <p:txBody>
          <a:bodyPr wrap="none">
            <a:spAutoFit/>
          </a:bodyPr>
          <a:lstStyle/>
          <a:p>
            <a:r>
              <a:rPr lang="el-GR" sz="1800" b="1">
                <a:latin typeface="Arial" charset="0"/>
                <a:cs typeface="Arial" charset="0"/>
              </a:rPr>
              <a:t>β</a:t>
            </a:r>
            <a:endParaRPr lang="el-GR" b="1">
              <a:latin typeface="Arial" charset="0"/>
              <a:cs typeface="Arial" charset="0"/>
            </a:endParaRPr>
          </a:p>
        </p:txBody>
      </p:sp>
      <p:sp>
        <p:nvSpPr>
          <p:cNvPr id="1589259" name="Rectangle 11"/>
          <p:cNvSpPr>
            <a:spLocks noChangeArrowheads="1"/>
          </p:cNvSpPr>
          <p:nvPr/>
        </p:nvSpPr>
        <p:spPr bwMode="auto">
          <a:xfrm>
            <a:off x="3048000" y="5867400"/>
            <a:ext cx="533400" cy="304800"/>
          </a:xfrm>
          <a:prstGeom prst="rect">
            <a:avLst/>
          </a:prstGeom>
          <a:solidFill>
            <a:schemeClr val="bg1"/>
          </a:solidFill>
          <a:ln w="9525">
            <a:noFill/>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F4969548-1DA9-4C62-819A-DBC321CFAA91}"/>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631FA4FA-530D-44E8-8469-367CE781E209}"/>
              </a:ext>
            </a:extLst>
          </p:cNvPr>
          <p:cNvSpPr/>
          <p:nvPr/>
        </p:nvSpPr>
        <p:spPr>
          <a:xfrm>
            <a:off x="152400" y="1347827"/>
            <a:ext cx="90678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A77622B7-585E-4B4B-9C04-CE76FBB08613}"/>
              </a:ext>
            </a:extLst>
          </p:cNvPr>
          <p:cNvSpPr/>
          <p:nvPr/>
        </p:nvSpPr>
        <p:spPr>
          <a:xfrm>
            <a:off x="152400" y="193580"/>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Alpha-Beta Pruning Example</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299" name="Text Box 3"/>
          <p:cNvSpPr txBox="1">
            <a:spLocks noGrp="1" noChangeArrowheads="1"/>
          </p:cNvSpPr>
          <p:nvPr>
            <p:ph type="body" sz="half" idx="1"/>
          </p:nvPr>
        </p:nvSpPr>
        <p:spPr>
          <a:xfrm>
            <a:off x="381000" y="1752600"/>
            <a:ext cx="2362200" cy="4525963"/>
          </a:xfrm>
          <a:solidFill>
            <a:srgbClr val="FFFFFF"/>
          </a:solidFill>
          <a:ln>
            <a:solidFill>
              <a:srgbClr val="000000"/>
            </a:solidFill>
          </a:ln>
        </p:spPr>
        <p:txBody>
          <a:bodyPr/>
          <a:lstStyle/>
          <a:p>
            <a:pPr marL="457200" indent="-457200">
              <a:lnSpc>
                <a:spcPct val="90000"/>
              </a:lnSpc>
            </a:pPr>
            <a:endParaRPr lang="en-US" sz="1600"/>
          </a:p>
          <a:p>
            <a:pPr marL="571500" lvl="1" indent="-114300">
              <a:lnSpc>
                <a:spcPct val="90000"/>
              </a:lnSpc>
              <a:buFontTx/>
              <a:buAutoNum type="arabicPeriod"/>
            </a:pPr>
            <a:r>
              <a:rPr lang="en-US" sz="1400"/>
              <a:t>Search below a MIN node may be alpha-pruned if the beta value is &lt;= to the alpha value of some MAX ancestor.</a:t>
            </a:r>
          </a:p>
          <a:p>
            <a:pPr marL="457200" indent="-457200">
              <a:lnSpc>
                <a:spcPct val="90000"/>
              </a:lnSpc>
            </a:pPr>
            <a:r>
              <a:rPr lang="en-US" sz="1200"/>
              <a:t>  </a:t>
            </a:r>
          </a:p>
          <a:p>
            <a:pPr marL="571500" lvl="1" indent="-114300">
              <a:lnSpc>
                <a:spcPct val="90000"/>
              </a:lnSpc>
              <a:buFontTx/>
              <a:buNone/>
            </a:pPr>
            <a:r>
              <a:rPr lang="en-US" sz="1400"/>
              <a:t>2.  Search below a MAX node may be beta-pruned if the alpha value is &gt;= to the beta value of some MIN ancestor.</a:t>
            </a:r>
          </a:p>
        </p:txBody>
      </p:sp>
      <p:pic>
        <p:nvPicPr>
          <p:cNvPr id="1591300" name="Picture 4" descr="minimax"/>
          <p:cNvPicPr>
            <a:picLocks noGrp="1" noChangeAspect="1" noChangeArrowheads="1"/>
          </p:cNvPicPr>
          <p:nvPr>
            <p:ph sz="half" idx="2"/>
          </p:nvPr>
        </p:nvPicPr>
        <p:blipFill>
          <a:blip r:embed="rId3"/>
          <a:srcRect/>
          <a:stretch>
            <a:fillRect/>
          </a:stretch>
        </p:blipFill>
        <p:spPr>
          <a:xfrm>
            <a:off x="3048000" y="1676400"/>
            <a:ext cx="6172200" cy="4800600"/>
          </a:xfrm>
          <a:noFill/>
          <a:ln/>
        </p:spPr>
      </p:pic>
      <p:sp>
        <p:nvSpPr>
          <p:cNvPr id="1591301" name="Text Box 5"/>
          <p:cNvSpPr txBox="1">
            <a:spLocks noChangeArrowheads="1"/>
          </p:cNvSpPr>
          <p:nvPr/>
        </p:nvSpPr>
        <p:spPr bwMode="auto">
          <a:xfrm>
            <a:off x="5943600" y="4572000"/>
            <a:ext cx="311150" cy="366713"/>
          </a:xfrm>
          <a:prstGeom prst="rect">
            <a:avLst/>
          </a:prstGeom>
          <a:noFill/>
          <a:ln w="9525">
            <a:noFill/>
            <a:miter lim="800000"/>
            <a:headEnd/>
            <a:tailEnd/>
          </a:ln>
          <a:effectLst/>
        </p:spPr>
        <p:txBody>
          <a:bodyPr wrap="none">
            <a:spAutoFit/>
          </a:bodyPr>
          <a:lstStyle/>
          <a:p>
            <a:r>
              <a:rPr lang="en-US" sz="1800">
                <a:latin typeface="Arial" charset="0"/>
              </a:rPr>
              <a:t>0</a:t>
            </a:r>
          </a:p>
        </p:txBody>
      </p:sp>
      <p:sp>
        <p:nvSpPr>
          <p:cNvPr id="1591302" name="Text Box 6"/>
          <p:cNvSpPr txBox="1">
            <a:spLocks noChangeArrowheads="1"/>
          </p:cNvSpPr>
          <p:nvPr/>
        </p:nvSpPr>
        <p:spPr bwMode="auto">
          <a:xfrm>
            <a:off x="4260850" y="45720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91303" name="Text Box 7"/>
          <p:cNvSpPr txBox="1">
            <a:spLocks noChangeArrowheads="1"/>
          </p:cNvSpPr>
          <p:nvPr/>
        </p:nvSpPr>
        <p:spPr bwMode="auto">
          <a:xfrm>
            <a:off x="4648200" y="3214688"/>
            <a:ext cx="311150" cy="366712"/>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91304" name="Text Box 8"/>
          <p:cNvSpPr txBox="1">
            <a:spLocks noChangeArrowheads="1"/>
          </p:cNvSpPr>
          <p:nvPr/>
        </p:nvSpPr>
        <p:spPr bwMode="auto">
          <a:xfrm>
            <a:off x="6324600" y="19050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91305" name="Text Box 9"/>
          <p:cNvSpPr txBox="1">
            <a:spLocks noChangeArrowheads="1"/>
          </p:cNvSpPr>
          <p:nvPr/>
        </p:nvSpPr>
        <p:spPr bwMode="auto">
          <a:xfrm>
            <a:off x="5105400" y="4495800"/>
            <a:ext cx="311150" cy="366713"/>
          </a:xfrm>
          <a:prstGeom prst="rect">
            <a:avLst/>
          </a:prstGeom>
          <a:noFill/>
          <a:ln w="9525">
            <a:noFill/>
            <a:miter lim="800000"/>
            <a:headEnd/>
            <a:tailEnd/>
          </a:ln>
          <a:effectLst/>
        </p:spPr>
        <p:txBody>
          <a:bodyPr wrap="none">
            <a:spAutoFit/>
          </a:bodyPr>
          <a:lstStyle/>
          <a:p>
            <a:r>
              <a:rPr lang="en-US" sz="1800">
                <a:latin typeface="Arial" charset="0"/>
              </a:rPr>
              <a:t>5</a:t>
            </a:r>
          </a:p>
        </p:txBody>
      </p:sp>
      <p:sp>
        <p:nvSpPr>
          <p:cNvPr id="1591306" name="Text Box 10"/>
          <p:cNvSpPr txBox="1">
            <a:spLocks noChangeArrowheads="1"/>
          </p:cNvSpPr>
          <p:nvPr/>
        </p:nvSpPr>
        <p:spPr bwMode="auto">
          <a:xfrm>
            <a:off x="5181600" y="5029200"/>
            <a:ext cx="323850" cy="366713"/>
          </a:xfrm>
          <a:prstGeom prst="rect">
            <a:avLst/>
          </a:prstGeom>
          <a:noFill/>
          <a:ln w="9525">
            <a:noFill/>
            <a:miter lim="800000"/>
            <a:headEnd/>
            <a:tailEnd/>
          </a:ln>
          <a:effectLst/>
        </p:spPr>
        <p:txBody>
          <a:bodyPr wrap="none">
            <a:spAutoFit/>
          </a:bodyPr>
          <a:lstStyle/>
          <a:p>
            <a:r>
              <a:rPr lang="el-GR" sz="1800" b="1">
                <a:latin typeface="Arial" charset="0"/>
                <a:cs typeface="Arial" charset="0"/>
              </a:rPr>
              <a:t>β</a:t>
            </a:r>
            <a:endParaRPr lang="el-GR" b="1">
              <a:latin typeface="Arial" charset="0"/>
              <a:cs typeface="Arial" charset="0"/>
            </a:endParaRPr>
          </a:p>
        </p:txBody>
      </p:sp>
      <p:sp>
        <p:nvSpPr>
          <p:cNvPr id="1591307" name="Text Box 11"/>
          <p:cNvSpPr txBox="1">
            <a:spLocks noChangeArrowheads="1"/>
          </p:cNvSpPr>
          <p:nvPr/>
        </p:nvSpPr>
        <p:spPr bwMode="auto">
          <a:xfrm>
            <a:off x="6324600" y="3200400"/>
            <a:ext cx="311150" cy="366713"/>
          </a:xfrm>
          <a:prstGeom prst="rect">
            <a:avLst/>
          </a:prstGeom>
          <a:noFill/>
          <a:ln w="9525">
            <a:noFill/>
            <a:miter lim="800000"/>
            <a:headEnd/>
            <a:tailEnd/>
          </a:ln>
          <a:effectLst/>
        </p:spPr>
        <p:txBody>
          <a:bodyPr wrap="none">
            <a:spAutoFit/>
          </a:bodyPr>
          <a:lstStyle/>
          <a:p>
            <a:r>
              <a:rPr lang="en-US" sz="1800">
                <a:latin typeface="Arial" charset="0"/>
              </a:rPr>
              <a:t>0</a:t>
            </a:r>
            <a:endParaRPr lang="en-US"/>
          </a:p>
        </p:txBody>
      </p:sp>
      <p:sp>
        <p:nvSpPr>
          <p:cNvPr id="1591308" name="Text Box 12"/>
          <p:cNvSpPr txBox="1">
            <a:spLocks noChangeArrowheads="1"/>
          </p:cNvSpPr>
          <p:nvPr/>
        </p:nvSpPr>
        <p:spPr bwMode="auto">
          <a:xfrm>
            <a:off x="6553200" y="3733800"/>
            <a:ext cx="325438" cy="366713"/>
          </a:xfrm>
          <a:prstGeom prst="rect">
            <a:avLst/>
          </a:prstGeom>
          <a:noFill/>
          <a:ln w="9525">
            <a:noFill/>
            <a:miter lim="800000"/>
            <a:headEnd/>
            <a:tailEnd/>
          </a:ln>
          <a:effectLst/>
        </p:spPr>
        <p:txBody>
          <a:bodyPr wrap="none">
            <a:spAutoFit/>
          </a:bodyPr>
          <a:lstStyle/>
          <a:p>
            <a:r>
              <a:rPr lang="el-GR" sz="1800" b="1">
                <a:latin typeface="Arial" charset="0"/>
                <a:cs typeface="Arial" charset="0"/>
              </a:rPr>
              <a:t>α</a:t>
            </a:r>
            <a:endParaRPr lang="el-GR" b="1">
              <a:latin typeface="Arial" charset="0"/>
              <a:cs typeface="Arial" charset="0"/>
            </a:endParaRPr>
          </a:p>
        </p:txBody>
      </p:sp>
      <p:sp>
        <p:nvSpPr>
          <p:cNvPr id="1591309" name="Rectangle 13"/>
          <p:cNvSpPr>
            <a:spLocks noChangeArrowheads="1"/>
          </p:cNvSpPr>
          <p:nvPr/>
        </p:nvSpPr>
        <p:spPr bwMode="auto">
          <a:xfrm>
            <a:off x="3048000" y="5867400"/>
            <a:ext cx="533400" cy="304800"/>
          </a:xfrm>
          <a:prstGeom prst="rect">
            <a:avLst/>
          </a:prstGeom>
          <a:solidFill>
            <a:schemeClr val="bg1"/>
          </a:solidFill>
          <a:ln w="9525">
            <a:noFill/>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E4977ECD-0A16-4E70-B6E7-EF5E80BA4E49}"/>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7228A8F9-6635-4E18-8A3B-69ABBC608C38}"/>
              </a:ext>
            </a:extLst>
          </p:cNvPr>
          <p:cNvSpPr/>
          <p:nvPr/>
        </p:nvSpPr>
        <p:spPr>
          <a:xfrm>
            <a:off x="152400" y="1347827"/>
            <a:ext cx="89916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a:extLst>
              <a:ext uri="{FF2B5EF4-FFF2-40B4-BE49-F238E27FC236}">
                <a16:creationId xmlns:a16="http://schemas.microsoft.com/office/drawing/2014/main" id="{6D7F7D22-9876-4C81-BC9A-8E4C33B93A1B}"/>
              </a:ext>
            </a:extLst>
          </p:cNvPr>
          <p:cNvSpPr/>
          <p:nvPr/>
        </p:nvSpPr>
        <p:spPr>
          <a:xfrm>
            <a:off x="152400" y="235459"/>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Alpha-Beta Pruning Example</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7" name="Text Box 3"/>
          <p:cNvSpPr txBox="1">
            <a:spLocks noGrp="1" noChangeArrowheads="1"/>
          </p:cNvSpPr>
          <p:nvPr>
            <p:ph type="body" sz="half" idx="1"/>
          </p:nvPr>
        </p:nvSpPr>
        <p:spPr>
          <a:xfrm>
            <a:off x="381000" y="1752600"/>
            <a:ext cx="2362200" cy="4525963"/>
          </a:xfrm>
          <a:solidFill>
            <a:srgbClr val="FFFFFF"/>
          </a:solidFill>
          <a:ln>
            <a:solidFill>
              <a:srgbClr val="000000"/>
            </a:solidFill>
          </a:ln>
        </p:spPr>
        <p:txBody>
          <a:bodyPr/>
          <a:lstStyle/>
          <a:p>
            <a:pPr marL="457200" indent="-457200">
              <a:lnSpc>
                <a:spcPct val="90000"/>
              </a:lnSpc>
            </a:pPr>
            <a:endParaRPr lang="en-US" sz="1600"/>
          </a:p>
          <a:p>
            <a:pPr marL="571500" lvl="1" indent="-114300">
              <a:lnSpc>
                <a:spcPct val="90000"/>
              </a:lnSpc>
              <a:buFontTx/>
              <a:buAutoNum type="arabicPeriod"/>
            </a:pPr>
            <a:r>
              <a:rPr lang="en-US" sz="1400"/>
              <a:t>Search below a MIN node may be alpha-pruned if the beta value is &lt;= to the alpha value of some MAX ancestor.</a:t>
            </a:r>
          </a:p>
          <a:p>
            <a:pPr marL="457200" indent="-457200">
              <a:lnSpc>
                <a:spcPct val="90000"/>
              </a:lnSpc>
            </a:pPr>
            <a:r>
              <a:rPr lang="en-US" sz="1200"/>
              <a:t>  </a:t>
            </a:r>
          </a:p>
          <a:p>
            <a:pPr marL="571500" lvl="1" indent="-114300">
              <a:lnSpc>
                <a:spcPct val="90000"/>
              </a:lnSpc>
              <a:buFontTx/>
              <a:buNone/>
            </a:pPr>
            <a:r>
              <a:rPr lang="en-US" sz="1400"/>
              <a:t>2.  Search below a MAX node may be beta-pruned if the alpha value is &gt;= to the beta value of some MIN ancestor.</a:t>
            </a:r>
          </a:p>
        </p:txBody>
      </p:sp>
      <p:pic>
        <p:nvPicPr>
          <p:cNvPr id="1593348" name="Picture 4" descr="minimax"/>
          <p:cNvPicPr>
            <a:picLocks noGrp="1" noChangeAspect="1" noChangeArrowheads="1"/>
          </p:cNvPicPr>
          <p:nvPr>
            <p:ph sz="half" idx="2"/>
          </p:nvPr>
        </p:nvPicPr>
        <p:blipFill>
          <a:blip r:embed="rId3"/>
          <a:srcRect/>
          <a:stretch>
            <a:fillRect/>
          </a:stretch>
        </p:blipFill>
        <p:spPr>
          <a:xfrm>
            <a:off x="3048000" y="1676400"/>
            <a:ext cx="6172200" cy="4800600"/>
          </a:xfrm>
          <a:noFill/>
          <a:ln/>
        </p:spPr>
      </p:pic>
      <p:sp>
        <p:nvSpPr>
          <p:cNvPr id="1593349" name="Text Box 5"/>
          <p:cNvSpPr txBox="1">
            <a:spLocks noChangeArrowheads="1"/>
          </p:cNvSpPr>
          <p:nvPr/>
        </p:nvSpPr>
        <p:spPr bwMode="auto">
          <a:xfrm>
            <a:off x="5943600" y="4572000"/>
            <a:ext cx="311150" cy="366713"/>
          </a:xfrm>
          <a:prstGeom prst="rect">
            <a:avLst/>
          </a:prstGeom>
          <a:noFill/>
          <a:ln w="9525">
            <a:noFill/>
            <a:miter lim="800000"/>
            <a:headEnd/>
            <a:tailEnd/>
          </a:ln>
          <a:effectLst/>
        </p:spPr>
        <p:txBody>
          <a:bodyPr wrap="none">
            <a:spAutoFit/>
          </a:bodyPr>
          <a:lstStyle/>
          <a:p>
            <a:r>
              <a:rPr lang="en-US" sz="1800">
                <a:latin typeface="Arial" charset="0"/>
              </a:rPr>
              <a:t>0</a:t>
            </a:r>
          </a:p>
        </p:txBody>
      </p:sp>
      <p:sp>
        <p:nvSpPr>
          <p:cNvPr id="1593350" name="Text Box 6"/>
          <p:cNvSpPr txBox="1">
            <a:spLocks noChangeArrowheads="1"/>
          </p:cNvSpPr>
          <p:nvPr/>
        </p:nvSpPr>
        <p:spPr bwMode="auto">
          <a:xfrm>
            <a:off x="4260850" y="45720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93351" name="Text Box 7"/>
          <p:cNvSpPr txBox="1">
            <a:spLocks noChangeArrowheads="1"/>
          </p:cNvSpPr>
          <p:nvPr/>
        </p:nvSpPr>
        <p:spPr bwMode="auto">
          <a:xfrm>
            <a:off x="4648200" y="3214688"/>
            <a:ext cx="311150" cy="366712"/>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93352" name="Text Box 8"/>
          <p:cNvSpPr txBox="1">
            <a:spLocks noChangeArrowheads="1"/>
          </p:cNvSpPr>
          <p:nvPr/>
        </p:nvSpPr>
        <p:spPr bwMode="auto">
          <a:xfrm>
            <a:off x="6324600" y="19050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93353" name="Text Box 9"/>
          <p:cNvSpPr txBox="1">
            <a:spLocks noChangeArrowheads="1"/>
          </p:cNvSpPr>
          <p:nvPr/>
        </p:nvSpPr>
        <p:spPr bwMode="auto">
          <a:xfrm>
            <a:off x="5105400" y="4495800"/>
            <a:ext cx="311150" cy="366713"/>
          </a:xfrm>
          <a:prstGeom prst="rect">
            <a:avLst/>
          </a:prstGeom>
          <a:noFill/>
          <a:ln w="9525">
            <a:noFill/>
            <a:miter lim="800000"/>
            <a:headEnd/>
            <a:tailEnd/>
          </a:ln>
          <a:effectLst/>
        </p:spPr>
        <p:txBody>
          <a:bodyPr wrap="none">
            <a:spAutoFit/>
          </a:bodyPr>
          <a:lstStyle/>
          <a:p>
            <a:r>
              <a:rPr lang="en-US" sz="1800">
                <a:latin typeface="Arial" charset="0"/>
              </a:rPr>
              <a:t>5</a:t>
            </a:r>
          </a:p>
        </p:txBody>
      </p:sp>
      <p:sp>
        <p:nvSpPr>
          <p:cNvPr id="1593354" name="Text Box 10"/>
          <p:cNvSpPr txBox="1">
            <a:spLocks noChangeArrowheads="1"/>
          </p:cNvSpPr>
          <p:nvPr/>
        </p:nvSpPr>
        <p:spPr bwMode="auto">
          <a:xfrm>
            <a:off x="5181600" y="5029200"/>
            <a:ext cx="323850" cy="366713"/>
          </a:xfrm>
          <a:prstGeom prst="rect">
            <a:avLst/>
          </a:prstGeom>
          <a:noFill/>
          <a:ln w="9525">
            <a:noFill/>
            <a:miter lim="800000"/>
            <a:headEnd/>
            <a:tailEnd/>
          </a:ln>
          <a:effectLst/>
        </p:spPr>
        <p:txBody>
          <a:bodyPr wrap="none">
            <a:spAutoFit/>
          </a:bodyPr>
          <a:lstStyle/>
          <a:p>
            <a:r>
              <a:rPr lang="el-GR" sz="1800" b="1">
                <a:latin typeface="Arial" charset="0"/>
                <a:cs typeface="Arial" charset="0"/>
              </a:rPr>
              <a:t>β</a:t>
            </a:r>
            <a:endParaRPr lang="el-GR" b="1">
              <a:latin typeface="Arial" charset="0"/>
              <a:cs typeface="Arial" charset="0"/>
            </a:endParaRPr>
          </a:p>
        </p:txBody>
      </p:sp>
      <p:sp>
        <p:nvSpPr>
          <p:cNvPr id="1593355" name="Text Box 11"/>
          <p:cNvSpPr txBox="1">
            <a:spLocks noChangeArrowheads="1"/>
          </p:cNvSpPr>
          <p:nvPr/>
        </p:nvSpPr>
        <p:spPr bwMode="auto">
          <a:xfrm>
            <a:off x="6324600" y="3200400"/>
            <a:ext cx="311150" cy="366713"/>
          </a:xfrm>
          <a:prstGeom prst="rect">
            <a:avLst/>
          </a:prstGeom>
          <a:noFill/>
          <a:ln w="9525">
            <a:noFill/>
            <a:miter lim="800000"/>
            <a:headEnd/>
            <a:tailEnd/>
          </a:ln>
          <a:effectLst/>
        </p:spPr>
        <p:txBody>
          <a:bodyPr wrap="none">
            <a:spAutoFit/>
          </a:bodyPr>
          <a:lstStyle/>
          <a:p>
            <a:r>
              <a:rPr lang="en-US" sz="1800">
                <a:latin typeface="Arial" charset="0"/>
              </a:rPr>
              <a:t>0</a:t>
            </a:r>
            <a:endParaRPr lang="en-US"/>
          </a:p>
        </p:txBody>
      </p:sp>
      <p:sp>
        <p:nvSpPr>
          <p:cNvPr id="1593356" name="Text Box 12"/>
          <p:cNvSpPr txBox="1">
            <a:spLocks noChangeArrowheads="1"/>
          </p:cNvSpPr>
          <p:nvPr/>
        </p:nvSpPr>
        <p:spPr bwMode="auto">
          <a:xfrm>
            <a:off x="6553200" y="3733800"/>
            <a:ext cx="325438" cy="366713"/>
          </a:xfrm>
          <a:prstGeom prst="rect">
            <a:avLst/>
          </a:prstGeom>
          <a:noFill/>
          <a:ln w="9525">
            <a:noFill/>
            <a:miter lim="800000"/>
            <a:headEnd/>
            <a:tailEnd/>
          </a:ln>
          <a:effectLst/>
        </p:spPr>
        <p:txBody>
          <a:bodyPr wrap="none">
            <a:spAutoFit/>
          </a:bodyPr>
          <a:lstStyle/>
          <a:p>
            <a:r>
              <a:rPr lang="el-GR" sz="1800" b="1">
                <a:latin typeface="Arial" charset="0"/>
                <a:cs typeface="Arial" charset="0"/>
              </a:rPr>
              <a:t>α</a:t>
            </a:r>
            <a:endParaRPr lang="el-GR" b="1">
              <a:latin typeface="Arial" charset="0"/>
              <a:cs typeface="Arial" charset="0"/>
            </a:endParaRPr>
          </a:p>
        </p:txBody>
      </p:sp>
      <p:sp>
        <p:nvSpPr>
          <p:cNvPr id="1593357" name="Text Box 13"/>
          <p:cNvSpPr txBox="1">
            <a:spLocks noChangeArrowheads="1"/>
          </p:cNvSpPr>
          <p:nvPr/>
        </p:nvSpPr>
        <p:spPr bwMode="auto">
          <a:xfrm>
            <a:off x="7620000" y="4495800"/>
            <a:ext cx="311150" cy="366713"/>
          </a:xfrm>
          <a:prstGeom prst="rect">
            <a:avLst/>
          </a:prstGeom>
          <a:noFill/>
          <a:ln w="9525">
            <a:noFill/>
            <a:miter lim="800000"/>
            <a:headEnd/>
            <a:tailEnd/>
          </a:ln>
          <a:effectLst/>
        </p:spPr>
        <p:txBody>
          <a:bodyPr wrap="none">
            <a:spAutoFit/>
          </a:bodyPr>
          <a:lstStyle/>
          <a:p>
            <a:r>
              <a:rPr lang="en-US" sz="1800">
                <a:latin typeface="Arial" charset="0"/>
              </a:rPr>
              <a:t>2</a:t>
            </a:r>
            <a:endParaRPr lang="en-US"/>
          </a:p>
        </p:txBody>
      </p:sp>
      <p:sp>
        <p:nvSpPr>
          <p:cNvPr id="1593358" name="Text Box 14"/>
          <p:cNvSpPr txBox="1">
            <a:spLocks noChangeArrowheads="1"/>
          </p:cNvSpPr>
          <p:nvPr/>
        </p:nvSpPr>
        <p:spPr bwMode="auto">
          <a:xfrm>
            <a:off x="8077200" y="3200400"/>
            <a:ext cx="311150" cy="366713"/>
          </a:xfrm>
          <a:prstGeom prst="rect">
            <a:avLst/>
          </a:prstGeom>
          <a:noFill/>
          <a:ln w="9525">
            <a:noFill/>
            <a:miter lim="800000"/>
            <a:headEnd/>
            <a:tailEnd/>
          </a:ln>
          <a:effectLst/>
        </p:spPr>
        <p:txBody>
          <a:bodyPr wrap="none">
            <a:spAutoFit/>
          </a:bodyPr>
          <a:lstStyle/>
          <a:p>
            <a:r>
              <a:rPr lang="en-US" sz="1800">
                <a:latin typeface="Arial" charset="0"/>
              </a:rPr>
              <a:t>2</a:t>
            </a:r>
            <a:endParaRPr lang="en-US"/>
          </a:p>
        </p:txBody>
      </p:sp>
      <p:sp>
        <p:nvSpPr>
          <p:cNvPr id="1593359" name="Text Box 15"/>
          <p:cNvSpPr txBox="1">
            <a:spLocks noChangeArrowheads="1"/>
          </p:cNvSpPr>
          <p:nvPr/>
        </p:nvSpPr>
        <p:spPr bwMode="auto">
          <a:xfrm>
            <a:off x="8153400" y="3657600"/>
            <a:ext cx="325438" cy="366713"/>
          </a:xfrm>
          <a:prstGeom prst="rect">
            <a:avLst/>
          </a:prstGeom>
          <a:noFill/>
          <a:ln w="9525">
            <a:noFill/>
            <a:miter lim="800000"/>
            <a:headEnd/>
            <a:tailEnd/>
          </a:ln>
          <a:effectLst/>
        </p:spPr>
        <p:txBody>
          <a:bodyPr wrap="none">
            <a:spAutoFit/>
          </a:bodyPr>
          <a:lstStyle/>
          <a:p>
            <a:r>
              <a:rPr lang="el-GR" sz="1800" b="1">
                <a:latin typeface="Arial" charset="0"/>
                <a:cs typeface="Arial" charset="0"/>
              </a:rPr>
              <a:t>α</a:t>
            </a:r>
            <a:endParaRPr lang="el-GR" b="1">
              <a:latin typeface="Arial" charset="0"/>
              <a:cs typeface="Arial" charset="0"/>
            </a:endParaRPr>
          </a:p>
        </p:txBody>
      </p:sp>
      <p:sp>
        <p:nvSpPr>
          <p:cNvPr id="1593360" name="Rectangle 16"/>
          <p:cNvSpPr>
            <a:spLocks noChangeArrowheads="1"/>
          </p:cNvSpPr>
          <p:nvPr/>
        </p:nvSpPr>
        <p:spPr bwMode="auto">
          <a:xfrm>
            <a:off x="3048000" y="5867400"/>
            <a:ext cx="533400" cy="304800"/>
          </a:xfrm>
          <a:prstGeom prst="rect">
            <a:avLst/>
          </a:prstGeom>
          <a:solidFill>
            <a:schemeClr val="bg1"/>
          </a:solidFill>
          <a:ln w="9525">
            <a:noFill/>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6F97FF52-BF11-4F9B-8ADA-6521DC590CE0}"/>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0DFAB662-AB3C-4314-8E46-79BCD945C266}"/>
              </a:ext>
            </a:extLst>
          </p:cNvPr>
          <p:cNvSpPr/>
          <p:nvPr/>
        </p:nvSpPr>
        <p:spPr>
          <a:xfrm>
            <a:off x="152400" y="1347827"/>
            <a:ext cx="89916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a:extLst>
              <a:ext uri="{FF2B5EF4-FFF2-40B4-BE49-F238E27FC236}">
                <a16:creationId xmlns:a16="http://schemas.microsoft.com/office/drawing/2014/main" id="{E7830434-51E5-4547-BCC2-E2AD6BB8A583}"/>
              </a:ext>
            </a:extLst>
          </p:cNvPr>
          <p:cNvSpPr/>
          <p:nvPr/>
        </p:nvSpPr>
        <p:spPr>
          <a:xfrm>
            <a:off x="228600" y="214313"/>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Alpha-Beta Pruning Example</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86531" name="Picture 3"/>
          <p:cNvPicPr>
            <a:picLocks noChangeAspect="1" noChangeArrowheads="1"/>
          </p:cNvPicPr>
          <p:nvPr/>
        </p:nvPicPr>
        <p:blipFill>
          <a:blip r:embed="rId2"/>
          <a:srcRect l="16406" t="25000" r="15625" b="15625"/>
          <a:stretch>
            <a:fillRect/>
          </a:stretch>
        </p:blipFill>
        <p:spPr bwMode="auto">
          <a:xfrm>
            <a:off x="762000" y="1493435"/>
            <a:ext cx="7620000" cy="4992687"/>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91409005-EF1F-4A1A-B3F3-EB57E5B69465}"/>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6C7EAC51-A23F-4819-96C7-C035321EA75F}"/>
              </a:ext>
            </a:extLst>
          </p:cNvPr>
          <p:cNvSpPr/>
          <p:nvPr/>
        </p:nvSpPr>
        <p:spPr>
          <a:xfrm>
            <a:off x="152400" y="1347827"/>
            <a:ext cx="8534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BDBF504F-15AC-4BA0-BC7E-375D813F748A}"/>
              </a:ext>
            </a:extLst>
          </p:cNvPr>
          <p:cNvSpPr/>
          <p:nvPr/>
        </p:nvSpPr>
        <p:spPr>
          <a:xfrm>
            <a:off x="228600" y="241472"/>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The α-β algorithm</a:t>
            </a: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87555" name="Picture 3"/>
          <p:cNvPicPr>
            <a:picLocks noChangeAspect="1" noChangeArrowheads="1"/>
          </p:cNvPicPr>
          <p:nvPr/>
        </p:nvPicPr>
        <p:blipFill>
          <a:blip r:embed="rId2"/>
          <a:srcRect l="15625" t="25000" r="15625" b="33333"/>
          <a:stretch>
            <a:fillRect/>
          </a:stretch>
        </p:blipFill>
        <p:spPr bwMode="auto">
          <a:xfrm>
            <a:off x="170455" y="1447800"/>
            <a:ext cx="8305800" cy="3532188"/>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665877A2-7ED4-4732-B448-6D92F1C226E3}"/>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D9507FE7-59D5-41AD-AC82-2A7E746BBF04}"/>
              </a:ext>
            </a:extLst>
          </p:cNvPr>
          <p:cNvSpPr/>
          <p:nvPr/>
        </p:nvSpPr>
        <p:spPr>
          <a:xfrm>
            <a:off x="152400" y="1371600"/>
            <a:ext cx="8839200" cy="5334000"/>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DF738C06-6563-4196-97EF-E6CCB3E12691}"/>
              </a:ext>
            </a:extLst>
          </p:cNvPr>
          <p:cNvSpPr/>
          <p:nvPr/>
        </p:nvSpPr>
        <p:spPr>
          <a:xfrm>
            <a:off x="228600" y="252429"/>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The α-β algorithm</a:t>
            </a: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5395" name="Picture 3" descr="gametree"/>
          <p:cNvPicPr>
            <a:picLocks noGrp="1" noChangeAspect="1" noChangeArrowheads="1"/>
          </p:cNvPicPr>
          <p:nvPr>
            <p:ph idx="1"/>
          </p:nvPr>
        </p:nvPicPr>
        <p:blipFill>
          <a:blip r:embed="rId3"/>
          <a:srcRect/>
          <a:stretch>
            <a:fillRect/>
          </a:stretch>
        </p:blipFill>
        <p:spPr>
          <a:xfrm>
            <a:off x="228600" y="1343025"/>
            <a:ext cx="8915400" cy="5514975"/>
          </a:xfrm>
          <a:noFill/>
          <a:ln/>
        </p:spPr>
      </p:pic>
      <p:sp>
        <p:nvSpPr>
          <p:cNvPr id="1595396" name="Rectangle 4"/>
          <p:cNvSpPr>
            <a:spLocks noChangeArrowheads="1"/>
          </p:cNvSpPr>
          <p:nvPr/>
        </p:nvSpPr>
        <p:spPr bwMode="auto">
          <a:xfrm>
            <a:off x="76200" y="5562600"/>
            <a:ext cx="533400" cy="304800"/>
          </a:xfrm>
          <a:prstGeom prst="rect">
            <a:avLst/>
          </a:prstGeom>
          <a:solidFill>
            <a:schemeClr val="bg1"/>
          </a:solidFill>
          <a:ln w="9525">
            <a:noFill/>
            <a:miter lim="800000"/>
            <a:headEnd/>
            <a:tailEnd/>
          </a:ln>
          <a:effectLst/>
        </p:spPr>
        <p:txBody>
          <a:bodyPr wrap="none" anchor="ctr"/>
          <a:lstStyle/>
          <a:p>
            <a:endParaRPr lang="en-US"/>
          </a:p>
        </p:txBody>
      </p:sp>
      <p:sp>
        <p:nvSpPr>
          <p:cNvPr id="1595397" name="Text Box 5"/>
          <p:cNvSpPr txBox="1">
            <a:spLocks noChangeArrowheads="1"/>
          </p:cNvSpPr>
          <p:nvPr/>
        </p:nvSpPr>
        <p:spPr bwMode="auto">
          <a:xfrm>
            <a:off x="6629400" y="1143000"/>
            <a:ext cx="2362200" cy="2895600"/>
          </a:xfrm>
          <a:prstGeom prst="rect">
            <a:avLst/>
          </a:prstGeom>
          <a:solidFill>
            <a:srgbClr val="FFFFFF"/>
          </a:solidFill>
          <a:ln w="9525">
            <a:noFill/>
            <a:miter lim="800000"/>
            <a:headEnd/>
            <a:tailEnd/>
          </a:ln>
        </p:spPr>
        <p:txBody>
          <a:bodyPr/>
          <a:lstStyle/>
          <a:p>
            <a:pPr marL="457200" indent="-457200">
              <a:lnSpc>
                <a:spcPct val="90000"/>
              </a:lnSpc>
              <a:spcBef>
                <a:spcPct val="20000"/>
              </a:spcBef>
            </a:pPr>
            <a:endParaRPr lang="en-US" sz="1600"/>
          </a:p>
          <a:p>
            <a:pPr marL="571500" lvl="1" indent="-114300">
              <a:lnSpc>
                <a:spcPct val="90000"/>
              </a:lnSpc>
              <a:spcBef>
                <a:spcPct val="20000"/>
              </a:spcBef>
              <a:buFontTx/>
              <a:buAutoNum type="arabicPeriod"/>
            </a:pPr>
            <a:r>
              <a:rPr lang="en-US" sz="1400"/>
              <a:t>Search below a MIN node may be alpha-pruned if the beta value is &lt;= to the alpha value of some MAX ancestor.</a:t>
            </a:r>
          </a:p>
          <a:p>
            <a:pPr marL="457200" indent="-457200">
              <a:lnSpc>
                <a:spcPct val="90000"/>
              </a:lnSpc>
              <a:spcBef>
                <a:spcPct val="20000"/>
              </a:spcBef>
            </a:pPr>
            <a:r>
              <a:rPr lang="en-US" sz="1200"/>
              <a:t>  </a:t>
            </a:r>
          </a:p>
          <a:p>
            <a:pPr marL="571500" lvl="1" indent="-114300">
              <a:lnSpc>
                <a:spcPct val="90000"/>
              </a:lnSpc>
              <a:spcBef>
                <a:spcPct val="20000"/>
              </a:spcBef>
            </a:pPr>
            <a:r>
              <a:rPr lang="en-US" sz="1400"/>
              <a:t>2.  Search below a MAX node may be beta-pruned if the alpha value is &gt;= to the beta value of some MIN ancestor.</a:t>
            </a:r>
          </a:p>
        </p:txBody>
      </p:sp>
      <p:pic>
        <p:nvPicPr>
          <p:cNvPr id="2" name="Picture 1">
            <a:extLst>
              <a:ext uri="{FF2B5EF4-FFF2-40B4-BE49-F238E27FC236}">
                <a16:creationId xmlns:a16="http://schemas.microsoft.com/office/drawing/2014/main" id="{EC14A251-8CC4-4E24-8672-FBA862535975}"/>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0ABDBF4C-C3A1-42D2-9F33-B64E5D184205}"/>
              </a:ext>
            </a:extLst>
          </p:cNvPr>
          <p:cNvSpPr/>
          <p:nvPr/>
        </p:nvSpPr>
        <p:spPr>
          <a:xfrm>
            <a:off x="152400" y="1347827"/>
            <a:ext cx="8915400"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96FA6487-5174-4945-A3D7-C5226312C4EC}"/>
              </a:ext>
            </a:extLst>
          </p:cNvPr>
          <p:cNvSpPr/>
          <p:nvPr/>
        </p:nvSpPr>
        <p:spPr>
          <a:xfrm>
            <a:off x="152400" y="27972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Another Example</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Rectangle 2"/>
          <p:cNvSpPr>
            <a:spLocks noGrp="1" noChangeArrowheads="1"/>
          </p:cNvSpPr>
          <p:nvPr>
            <p:ph type="title"/>
          </p:nvPr>
        </p:nvSpPr>
        <p:spPr>
          <a:xfrm>
            <a:off x="1066800" y="0"/>
            <a:ext cx="7772400" cy="1143000"/>
          </a:xfrm>
        </p:spPr>
        <p:txBody>
          <a:bodyPr/>
          <a:lstStyle/>
          <a:p>
            <a:endParaRPr lang="en-US" dirty="0"/>
          </a:p>
        </p:txBody>
      </p:sp>
      <p:pic>
        <p:nvPicPr>
          <p:cNvPr id="1597443" name="Picture 3" descr="gametree"/>
          <p:cNvPicPr>
            <a:picLocks noGrp="1" noChangeAspect="1" noChangeArrowheads="1"/>
          </p:cNvPicPr>
          <p:nvPr>
            <p:ph idx="1"/>
          </p:nvPr>
        </p:nvPicPr>
        <p:blipFill>
          <a:blip r:embed="rId3"/>
          <a:srcRect/>
          <a:stretch>
            <a:fillRect/>
          </a:stretch>
        </p:blipFill>
        <p:spPr>
          <a:xfrm>
            <a:off x="0" y="1295400"/>
            <a:ext cx="9144000" cy="5514975"/>
          </a:xfrm>
          <a:noFill/>
          <a:ln/>
        </p:spPr>
      </p:pic>
      <p:sp>
        <p:nvSpPr>
          <p:cNvPr id="1597444" name="Rectangle 4"/>
          <p:cNvSpPr>
            <a:spLocks noChangeArrowheads="1"/>
          </p:cNvSpPr>
          <p:nvPr/>
        </p:nvSpPr>
        <p:spPr bwMode="auto">
          <a:xfrm>
            <a:off x="6477000" y="3505200"/>
            <a:ext cx="457200" cy="457200"/>
          </a:xfrm>
          <a:prstGeom prst="rect">
            <a:avLst/>
          </a:prstGeom>
          <a:noFill/>
          <a:ln w="9525">
            <a:noFill/>
            <a:miter lim="800000"/>
            <a:headEnd/>
            <a:tailEnd/>
          </a:ln>
          <a:effectLst/>
        </p:spPr>
        <p:txBody>
          <a:bodyPr>
            <a:spAutoFit/>
          </a:bodyPr>
          <a:lstStyle/>
          <a:p>
            <a:r>
              <a:rPr lang="el-GR">
                <a:solidFill>
                  <a:schemeClr val="tx2"/>
                </a:solidFill>
                <a:latin typeface="Arial" charset="0"/>
              </a:rPr>
              <a:t>α</a:t>
            </a:r>
            <a:endParaRPr lang="en-US">
              <a:solidFill>
                <a:schemeClr val="tx2"/>
              </a:solidFill>
              <a:latin typeface="Arial" charset="0"/>
            </a:endParaRPr>
          </a:p>
        </p:txBody>
      </p:sp>
      <p:sp>
        <p:nvSpPr>
          <p:cNvPr id="1597445" name="Rectangle 5"/>
          <p:cNvSpPr>
            <a:spLocks noChangeArrowheads="1"/>
          </p:cNvSpPr>
          <p:nvPr/>
        </p:nvSpPr>
        <p:spPr bwMode="auto">
          <a:xfrm>
            <a:off x="3886200" y="5032375"/>
            <a:ext cx="358775" cy="457200"/>
          </a:xfrm>
          <a:prstGeom prst="rect">
            <a:avLst/>
          </a:prstGeom>
          <a:noFill/>
          <a:ln w="9525">
            <a:noFill/>
            <a:miter lim="800000"/>
            <a:headEnd/>
            <a:tailEnd/>
          </a:ln>
          <a:effectLst/>
        </p:spPr>
        <p:txBody>
          <a:bodyPr wrap="none">
            <a:spAutoFit/>
          </a:bodyPr>
          <a:lstStyle/>
          <a:p>
            <a:r>
              <a:rPr lang="el-GR">
                <a:solidFill>
                  <a:schemeClr val="tx2"/>
                </a:solidFill>
                <a:latin typeface="Arial" charset="0"/>
              </a:rPr>
              <a:t>β</a:t>
            </a:r>
            <a:endParaRPr lang="en-US">
              <a:solidFill>
                <a:schemeClr val="tx2"/>
              </a:solidFill>
              <a:latin typeface="Arial" charset="0"/>
            </a:endParaRPr>
          </a:p>
        </p:txBody>
      </p:sp>
      <p:sp>
        <p:nvSpPr>
          <p:cNvPr id="1597446" name="Text Box 6"/>
          <p:cNvSpPr txBox="1">
            <a:spLocks noChangeArrowheads="1"/>
          </p:cNvSpPr>
          <p:nvPr/>
        </p:nvSpPr>
        <p:spPr bwMode="auto">
          <a:xfrm>
            <a:off x="4870450" y="48768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97447" name="Text Box 7"/>
          <p:cNvSpPr txBox="1">
            <a:spLocks noChangeArrowheads="1"/>
          </p:cNvSpPr>
          <p:nvPr/>
        </p:nvSpPr>
        <p:spPr bwMode="auto">
          <a:xfrm>
            <a:off x="6089650" y="28956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97448" name="Text Box 8"/>
          <p:cNvSpPr txBox="1">
            <a:spLocks noChangeArrowheads="1"/>
          </p:cNvSpPr>
          <p:nvPr/>
        </p:nvSpPr>
        <p:spPr bwMode="auto">
          <a:xfrm>
            <a:off x="1295400" y="4876800"/>
            <a:ext cx="311150" cy="366713"/>
          </a:xfrm>
          <a:prstGeom prst="rect">
            <a:avLst/>
          </a:prstGeom>
          <a:noFill/>
          <a:ln w="9525">
            <a:noFill/>
            <a:miter lim="800000"/>
            <a:headEnd/>
            <a:tailEnd/>
          </a:ln>
          <a:effectLst/>
        </p:spPr>
        <p:txBody>
          <a:bodyPr wrap="none">
            <a:spAutoFit/>
          </a:bodyPr>
          <a:lstStyle/>
          <a:p>
            <a:r>
              <a:rPr lang="en-US" sz="1800">
                <a:latin typeface="Arial" charset="0"/>
              </a:rPr>
              <a:t>5</a:t>
            </a:r>
          </a:p>
        </p:txBody>
      </p:sp>
      <p:sp>
        <p:nvSpPr>
          <p:cNvPr id="1597449" name="Text Box 9"/>
          <p:cNvSpPr txBox="1">
            <a:spLocks noChangeArrowheads="1"/>
          </p:cNvSpPr>
          <p:nvPr/>
        </p:nvSpPr>
        <p:spPr bwMode="auto">
          <a:xfrm>
            <a:off x="1822450" y="4891088"/>
            <a:ext cx="311150" cy="366712"/>
          </a:xfrm>
          <a:prstGeom prst="rect">
            <a:avLst/>
          </a:prstGeom>
          <a:noFill/>
          <a:ln w="9525">
            <a:noFill/>
            <a:miter lim="800000"/>
            <a:headEnd/>
            <a:tailEnd/>
          </a:ln>
          <a:effectLst/>
        </p:spPr>
        <p:txBody>
          <a:bodyPr wrap="none">
            <a:spAutoFit/>
          </a:bodyPr>
          <a:lstStyle/>
          <a:p>
            <a:r>
              <a:rPr lang="en-US" sz="1800">
                <a:latin typeface="Arial" charset="0"/>
              </a:rPr>
              <a:t>0</a:t>
            </a:r>
          </a:p>
        </p:txBody>
      </p:sp>
      <p:sp>
        <p:nvSpPr>
          <p:cNvPr id="1597450" name="Text Box 10"/>
          <p:cNvSpPr txBox="1">
            <a:spLocks noChangeArrowheads="1"/>
          </p:cNvSpPr>
          <p:nvPr/>
        </p:nvSpPr>
        <p:spPr bwMode="auto">
          <a:xfrm>
            <a:off x="3498850" y="4891088"/>
            <a:ext cx="311150" cy="366712"/>
          </a:xfrm>
          <a:prstGeom prst="rect">
            <a:avLst/>
          </a:prstGeom>
          <a:noFill/>
          <a:ln w="9525">
            <a:noFill/>
            <a:miter lim="800000"/>
            <a:headEnd/>
            <a:tailEnd/>
          </a:ln>
          <a:effectLst/>
        </p:spPr>
        <p:txBody>
          <a:bodyPr wrap="none">
            <a:spAutoFit/>
          </a:bodyPr>
          <a:lstStyle/>
          <a:p>
            <a:r>
              <a:rPr lang="en-US" sz="1800">
                <a:latin typeface="Arial" charset="0"/>
              </a:rPr>
              <a:t>6</a:t>
            </a:r>
          </a:p>
        </p:txBody>
      </p:sp>
      <p:sp>
        <p:nvSpPr>
          <p:cNvPr id="1597451" name="Text Box 11"/>
          <p:cNvSpPr txBox="1">
            <a:spLocks noChangeArrowheads="1"/>
          </p:cNvSpPr>
          <p:nvPr/>
        </p:nvSpPr>
        <p:spPr bwMode="auto">
          <a:xfrm>
            <a:off x="4108450" y="4876800"/>
            <a:ext cx="311150" cy="366713"/>
          </a:xfrm>
          <a:prstGeom prst="rect">
            <a:avLst/>
          </a:prstGeom>
          <a:noFill/>
          <a:ln w="9525">
            <a:noFill/>
            <a:miter lim="800000"/>
            <a:headEnd/>
            <a:tailEnd/>
          </a:ln>
          <a:effectLst/>
        </p:spPr>
        <p:txBody>
          <a:bodyPr wrap="none">
            <a:spAutoFit/>
          </a:bodyPr>
          <a:lstStyle/>
          <a:p>
            <a:r>
              <a:rPr lang="en-US" sz="1800">
                <a:latin typeface="Arial" charset="0"/>
              </a:rPr>
              <a:t>1</a:t>
            </a:r>
          </a:p>
        </p:txBody>
      </p:sp>
      <p:sp>
        <p:nvSpPr>
          <p:cNvPr id="1597452" name="Text Box 12"/>
          <p:cNvSpPr txBox="1">
            <a:spLocks noChangeArrowheads="1"/>
          </p:cNvSpPr>
          <p:nvPr/>
        </p:nvSpPr>
        <p:spPr bwMode="auto">
          <a:xfrm>
            <a:off x="3879850" y="4495800"/>
            <a:ext cx="311150" cy="366713"/>
          </a:xfrm>
          <a:prstGeom prst="rect">
            <a:avLst/>
          </a:prstGeom>
          <a:noFill/>
          <a:ln w="9525">
            <a:noFill/>
            <a:miter lim="800000"/>
            <a:headEnd/>
            <a:tailEnd/>
          </a:ln>
          <a:effectLst/>
        </p:spPr>
        <p:txBody>
          <a:bodyPr wrap="none">
            <a:spAutoFit/>
          </a:bodyPr>
          <a:lstStyle/>
          <a:p>
            <a:r>
              <a:rPr lang="en-US" sz="1800">
                <a:latin typeface="Arial" charset="0"/>
              </a:rPr>
              <a:t>6</a:t>
            </a:r>
          </a:p>
        </p:txBody>
      </p:sp>
      <p:sp>
        <p:nvSpPr>
          <p:cNvPr id="1597453" name="Text Box 13"/>
          <p:cNvSpPr txBox="1">
            <a:spLocks noChangeArrowheads="1"/>
          </p:cNvSpPr>
          <p:nvPr/>
        </p:nvSpPr>
        <p:spPr bwMode="auto">
          <a:xfrm>
            <a:off x="1670050" y="4495800"/>
            <a:ext cx="311150" cy="366713"/>
          </a:xfrm>
          <a:prstGeom prst="rect">
            <a:avLst/>
          </a:prstGeom>
          <a:noFill/>
          <a:ln w="9525">
            <a:noFill/>
            <a:miter lim="800000"/>
            <a:headEnd/>
            <a:tailEnd/>
          </a:ln>
          <a:effectLst/>
        </p:spPr>
        <p:txBody>
          <a:bodyPr wrap="none">
            <a:spAutoFit/>
          </a:bodyPr>
          <a:lstStyle/>
          <a:p>
            <a:r>
              <a:rPr lang="en-US" sz="1800">
                <a:latin typeface="Arial" charset="0"/>
              </a:rPr>
              <a:t>5</a:t>
            </a:r>
          </a:p>
        </p:txBody>
      </p:sp>
      <p:sp>
        <p:nvSpPr>
          <p:cNvPr id="1597454" name="Text Box 14"/>
          <p:cNvSpPr txBox="1">
            <a:spLocks noChangeArrowheads="1"/>
          </p:cNvSpPr>
          <p:nvPr/>
        </p:nvSpPr>
        <p:spPr bwMode="auto">
          <a:xfrm>
            <a:off x="5029200" y="44958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97455" name="Text Box 15"/>
          <p:cNvSpPr txBox="1">
            <a:spLocks noChangeArrowheads="1"/>
          </p:cNvSpPr>
          <p:nvPr/>
        </p:nvSpPr>
        <p:spPr bwMode="auto">
          <a:xfrm>
            <a:off x="7004050" y="4967288"/>
            <a:ext cx="311150" cy="366712"/>
          </a:xfrm>
          <a:prstGeom prst="rect">
            <a:avLst/>
          </a:prstGeom>
          <a:noFill/>
          <a:ln w="9525">
            <a:noFill/>
            <a:miter lim="800000"/>
            <a:headEnd/>
            <a:tailEnd/>
          </a:ln>
          <a:effectLst/>
        </p:spPr>
        <p:txBody>
          <a:bodyPr wrap="none">
            <a:spAutoFit/>
          </a:bodyPr>
          <a:lstStyle/>
          <a:p>
            <a:r>
              <a:rPr lang="en-US" sz="1800">
                <a:latin typeface="Arial" charset="0"/>
              </a:rPr>
              <a:t>4</a:t>
            </a:r>
          </a:p>
        </p:txBody>
      </p:sp>
      <p:sp>
        <p:nvSpPr>
          <p:cNvPr id="1597456" name="Text Box 16"/>
          <p:cNvSpPr txBox="1">
            <a:spLocks noChangeArrowheads="1"/>
          </p:cNvSpPr>
          <p:nvPr/>
        </p:nvSpPr>
        <p:spPr bwMode="auto">
          <a:xfrm>
            <a:off x="7537450" y="4953000"/>
            <a:ext cx="311150" cy="366713"/>
          </a:xfrm>
          <a:prstGeom prst="rect">
            <a:avLst/>
          </a:prstGeom>
          <a:noFill/>
          <a:ln w="9525">
            <a:noFill/>
            <a:miter lim="800000"/>
            <a:headEnd/>
            <a:tailEnd/>
          </a:ln>
          <a:effectLst/>
        </p:spPr>
        <p:txBody>
          <a:bodyPr wrap="none">
            <a:spAutoFit/>
          </a:bodyPr>
          <a:lstStyle/>
          <a:p>
            <a:r>
              <a:rPr lang="en-US" sz="1800">
                <a:latin typeface="Arial" charset="0"/>
              </a:rPr>
              <a:t>7</a:t>
            </a:r>
          </a:p>
        </p:txBody>
      </p:sp>
      <p:sp>
        <p:nvSpPr>
          <p:cNvPr id="1597457" name="Text Box 17"/>
          <p:cNvSpPr txBox="1">
            <a:spLocks noChangeArrowheads="1"/>
          </p:cNvSpPr>
          <p:nvPr/>
        </p:nvSpPr>
        <p:spPr bwMode="auto">
          <a:xfrm>
            <a:off x="6477000" y="3276600"/>
            <a:ext cx="311150" cy="366713"/>
          </a:xfrm>
          <a:prstGeom prst="rect">
            <a:avLst/>
          </a:prstGeom>
          <a:noFill/>
          <a:ln w="9525">
            <a:noFill/>
            <a:miter lim="800000"/>
            <a:headEnd/>
            <a:tailEnd/>
          </a:ln>
          <a:effectLst/>
        </p:spPr>
        <p:txBody>
          <a:bodyPr wrap="none">
            <a:spAutoFit/>
          </a:bodyPr>
          <a:lstStyle/>
          <a:p>
            <a:r>
              <a:rPr lang="en-US" sz="1800">
                <a:latin typeface="Arial" charset="0"/>
              </a:rPr>
              <a:t>7</a:t>
            </a:r>
          </a:p>
        </p:txBody>
      </p:sp>
      <p:sp>
        <p:nvSpPr>
          <p:cNvPr id="1597458" name="Text Box 18"/>
          <p:cNvSpPr txBox="1">
            <a:spLocks noChangeArrowheads="1"/>
          </p:cNvSpPr>
          <p:nvPr/>
        </p:nvSpPr>
        <p:spPr bwMode="auto">
          <a:xfrm>
            <a:off x="5708650" y="3276600"/>
            <a:ext cx="311150" cy="366713"/>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97459" name="Text Box 19"/>
          <p:cNvSpPr txBox="1">
            <a:spLocks noChangeArrowheads="1"/>
          </p:cNvSpPr>
          <p:nvPr/>
        </p:nvSpPr>
        <p:spPr bwMode="auto">
          <a:xfrm>
            <a:off x="2813050" y="2895600"/>
            <a:ext cx="311150" cy="366713"/>
          </a:xfrm>
          <a:prstGeom prst="rect">
            <a:avLst/>
          </a:prstGeom>
          <a:noFill/>
          <a:ln w="9525">
            <a:noFill/>
            <a:miter lim="800000"/>
            <a:headEnd/>
            <a:tailEnd/>
          </a:ln>
          <a:effectLst/>
        </p:spPr>
        <p:txBody>
          <a:bodyPr wrap="none">
            <a:spAutoFit/>
          </a:bodyPr>
          <a:lstStyle/>
          <a:p>
            <a:r>
              <a:rPr lang="en-US" sz="1800">
                <a:latin typeface="Arial" charset="0"/>
              </a:rPr>
              <a:t>5</a:t>
            </a:r>
          </a:p>
        </p:txBody>
      </p:sp>
      <p:sp>
        <p:nvSpPr>
          <p:cNvPr id="1597460" name="Text Box 20"/>
          <p:cNvSpPr txBox="1">
            <a:spLocks noChangeArrowheads="1"/>
          </p:cNvSpPr>
          <p:nvPr/>
        </p:nvSpPr>
        <p:spPr bwMode="auto">
          <a:xfrm>
            <a:off x="2362200" y="3367088"/>
            <a:ext cx="311150" cy="366712"/>
          </a:xfrm>
          <a:prstGeom prst="rect">
            <a:avLst/>
          </a:prstGeom>
          <a:noFill/>
          <a:ln w="9525">
            <a:noFill/>
            <a:miter lim="800000"/>
            <a:headEnd/>
            <a:tailEnd/>
          </a:ln>
          <a:effectLst/>
        </p:spPr>
        <p:txBody>
          <a:bodyPr wrap="none">
            <a:spAutoFit/>
          </a:bodyPr>
          <a:lstStyle/>
          <a:p>
            <a:r>
              <a:rPr lang="en-US" sz="1800">
                <a:latin typeface="Arial" charset="0"/>
              </a:rPr>
              <a:t>5</a:t>
            </a:r>
          </a:p>
        </p:txBody>
      </p:sp>
      <p:sp>
        <p:nvSpPr>
          <p:cNvPr id="1597461" name="Text Box 21"/>
          <p:cNvSpPr txBox="1">
            <a:spLocks noChangeArrowheads="1"/>
          </p:cNvSpPr>
          <p:nvPr/>
        </p:nvSpPr>
        <p:spPr bwMode="auto">
          <a:xfrm>
            <a:off x="3194050" y="3352800"/>
            <a:ext cx="311150" cy="366713"/>
          </a:xfrm>
          <a:prstGeom prst="rect">
            <a:avLst/>
          </a:prstGeom>
          <a:noFill/>
          <a:ln w="9525">
            <a:noFill/>
            <a:miter lim="800000"/>
            <a:headEnd/>
            <a:tailEnd/>
          </a:ln>
          <a:effectLst/>
        </p:spPr>
        <p:txBody>
          <a:bodyPr wrap="none">
            <a:spAutoFit/>
          </a:bodyPr>
          <a:lstStyle/>
          <a:p>
            <a:r>
              <a:rPr lang="en-US" sz="1800">
                <a:latin typeface="Arial" charset="0"/>
              </a:rPr>
              <a:t>6</a:t>
            </a:r>
          </a:p>
        </p:txBody>
      </p:sp>
      <p:sp>
        <p:nvSpPr>
          <p:cNvPr id="1597462" name="Text Box 22"/>
          <p:cNvSpPr txBox="1">
            <a:spLocks noChangeArrowheads="1"/>
          </p:cNvSpPr>
          <p:nvPr/>
        </p:nvSpPr>
        <p:spPr bwMode="auto">
          <a:xfrm>
            <a:off x="4032250" y="1981200"/>
            <a:ext cx="311150" cy="366713"/>
          </a:xfrm>
          <a:prstGeom prst="rect">
            <a:avLst/>
          </a:prstGeom>
          <a:noFill/>
          <a:ln w="9525">
            <a:noFill/>
            <a:miter lim="800000"/>
            <a:headEnd/>
            <a:tailEnd/>
          </a:ln>
          <a:effectLst/>
        </p:spPr>
        <p:txBody>
          <a:bodyPr wrap="none">
            <a:spAutoFit/>
          </a:bodyPr>
          <a:lstStyle/>
          <a:p>
            <a:r>
              <a:rPr lang="en-US" sz="1800">
                <a:latin typeface="Arial" charset="0"/>
              </a:rPr>
              <a:t>5</a:t>
            </a:r>
          </a:p>
        </p:txBody>
      </p:sp>
      <p:sp>
        <p:nvSpPr>
          <p:cNvPr id="1597463" name="Text Box 23"/>
          <p:cNvSpPr txBox="1">
            <a:spLocks noChangeArrowheads="1"/>
          </p:cNvSpPr>
          <p:nvPr/>
        </p:nvSpPr>
        <p:spPr bwMode="auto">
          <a:xfrm>
            <a:off x="4413250" y="1752600"/>
            <a:ext cx="311150" cy="366713"/>
          </a:xfrm>
          <a:prstGeom prst="rect">
            <a:avLst/>
          </a:prstGeom>
          <a:noFill/>
          <a:ln w="9525">
            <a:noFill/>
            <a:miter lim="800000"/>
            <a:headEnd/>
            <a:tailEnd/>
          </a:ln>
          <a:effectLst/>
        </p:spPr>
        <p:txBody>
          <a:bodyPr wrap="none">
            <a:spAutoFit/>
          </a:bodyPr>
          <a:lstStyle/>
          <a:p>
            <a:r>
              <a:rPr lang="en-US" sz="1800">
                <a:latin typeface="Arial" charset="0"/>
              </a:rPr>
              <a:t>5</a:t>
            </a:r>
          </a:p>
        </p:txBody>
      </p:sp>
      <p:sp>
        <p:nvSpPr>
          <p:cNvPr id="1597464" name="Text Box 24"/>
          <p:cNvSpPr txBox="1">
            <a:spLocks noChangeArrowheads="1"/>
          </p:cNvSpPr>
          <p:nvPr/>
        </p:nvSpPr>
        <p:spPr bwMode="auto">
          <a:xfrm>
            <a:off x="4800600" y="1995488"/>
            <a:ext cx="311150" cy="366712"/>
          </a:xfrm>
          <a:prstGeom prst="rect">
            <a:avLst/>
          </a:prstGeom>
          <a:noFill/>
          <a:ln w="9525">
            <a:noFill/>
            <a:miter lim="800000"/>
            <a:headEnd/>
            <a:tailEnd/>
          </a:ln>
          <a:effectLst/>
        </p:spPr>
        <p:txBody>
          <a:bodyPr wrap="none">
            <a:spAutoFit/>
          </a:bodyPr>
          <a:lstStyle/>
          <a:p>
            <a:r>
              <a:rPr lang="en-US" sz="1800">
                <a:latin typeface="Arial" charset="0"/>
              </a:rPr>
              <a:t>3</a:t>
            </a:r>
          </a:p>
        </p:txBody>
      </p:sp>
      <p:sp>
        <p:nvSpPr>
          <p:cNvPr id="1597465" name="Text Box 25"/>
          <p:cNvSpPr txBox="1">
            <a:spLocks noChangeArrowheads="1"/>
          </p:cNvSpPr>
          <p:nvPr/>
        </p:nvSpPr>
        <p:spPr bwMode="auto">
          <a:xfrm>
            <a:off x="5410200" y="4876800"/>
            <a:ext cx="311150" cy="366713"/>
          </a:xfrm>
          <a:prstGeom prst="rect">
            <a:avLst/>
          </a:prstGeom>
          <a:noFill/>
          <a:ln w="9525">
            <a:noFill/>
            <a:miter lim="800000"/>
            <a:headEnd/>
            <a:tailEnd/>
          </a:ln>
          <a:effectLst/>
        </p:spPr>
        <p:txBody>
          <a:bodyPr wrap="none">
            <a:spAutoFit/>
          </a:bodyPr>
          <a:lstStyle/>
          <a:p>
            <a:r>
              <a:rPr lang="en-US" sz="1800">
                <a:latin typeface="Arial" charset="0"/>
              </a:rPr>
              <a:t>2</a:t>
            </a:r>
          </a:p>
        </p:txBody>
      </p:sp>
      <p:sp>
        <p:nvSpPr>
          <p:cNvPr id="1597466" name="Rectangle 26"/>
          <p:cNvSpPr>
            <a:spLocks noChangeArrowheads="1"/>
          </p:cNvSpPr>
          <p:nvPr/>
        </p:nvSpPr>
        <p:spPr bwMode="auto">
          <a:xfrm>
            <a:off x="76200" y="5562600"/>
            <a:ext cx="533400" cy="304800"/>
          </a:xfrm>
          <a:prstGeom prst="rect">
            <a:avLst/>
          </a:prstGeom>
          <a:solidFill>
            <a:schemeClr val="bg1"/>
          </a:solidFill>
          <a:ln w="9525">
            <a:noFill/>
            <a:miter lim="800000"/>
            <a:headEnd/>
            <a:tailEnd/>
          </a:ln>
          <a:effectLst/>
        </p:spPr>
        <p:txBody>
          <a:bodyPr wrap="none" anchor="ctr"/>
          <a:lstStyle/>
          <a:p>
            <a:endParaRPr lang="en-US"/>
          </a:p>
        </p:txBody>
      </p:sp>
      <p:sp>
        <p:nvSpPr>
          <p:cNvPr id="1597467" name="Text Box 27"/>
          <p:cNvSpPr txBox="1">
            <a:spLocks noChangeArrowheads="1"/>
          </p:cNvSpPr>
          <p:nvPr/>
        </p:nvSpPr>
        <p:spPr bwMode="auto">
          <a:xfrm>
            <a:off x="7239000" y="838200"/>
            <a:ext cx="1752600" cy="2895600"/>
          </a:xfrm>
          <a:prstGeom prst="rect">
            <a:avLst/>
          </a:prstGeom>
          <a:solidFill>
            <a:srgbClr val="FFFFFF"/>
          </a:solidFill>
          <a:ln w="9525">
            <a:noFill/>
            <a:miter lim="800000"/>
            <a:headEnd/>
            <a:tailEnd/>
          </a:ln>
        </p:spPr>
        <p:txBody>
          <a:bodyPr/>
          <a:lstStyle/>
          <a:p>
            <a:pPr marL="457200" indent="-457200">
              <a:lnSpc>
                <a:spcPct val="90000"/>
              </a:lnSpc>
              <a:spcBef>
                <a:spcPct val="20000"/>
              </a:spcBef>
            </a:pPr>
            <a:endParaRPr lang="en-US" sz="1600"/>
          </a:p>
          <a:p>
            <a:pPr marL="571500" lvl="1" indent="-114300">
              <a:lnSpc>
                <a:spcPct val="90000"/>
              </a:lnSpc>
              <a:spcBef>
                <a:spcPct val="20000"/>
              </a:spcBef>
              <a:buFontTx/>
              <a:buAutoNum type="arabicPeriod"/>
            </a:pPr>
            <a:r>
              <a:rPr lang="en-US" sz="1400"/>
              <a:t>Search below a MIN node may be alpha-pruned if the beta value is &lt;= to the alpha value of some MAX ancestor.</a:t>
            </a:r>
          </a:p>
          <a:p>
            <a:pPr marL="457200" indent="-457200">
              <a:lnSpc>
                <a:spcPct val="90000"/>
              </a:lnSpc>
              <a:spcBef>
                <a:spcPct val="20000"/>
              </a:spcBef>
            </a:pPr>
            <a:r>
              <a:rPr lang="en-US" sz="1200"/>
              <a:t>  </a:t>
            </a:r>
          </a:p>
          <a:p>
            <a:pPr marL="571500" lvl="1" indent="-114300">
              <a:lnSpc>
                <a:spcPct val="90000"/>
              </a:lnSpc>
              <a:spcBef>
                <a:spcPct val="20000"/>
              </a:spcBef>
            </a:pPr>
            <a:r>
              <a:rPr lang="en-US" sz="1400"/>
              <a:t>2.  Search below a MAX node may be beta-pruned if the alpha value is &gt;= to the beta value of some MIN ancestor.</a:t>
            </a:r>
          </a:p>
        </p:txBody>
      </p:sp>
      <p:pic>
        <p:nvPicPr>
          <p:cNvPr id="2" name="Picture 1">
            <a:extLst>
              <a:ext uri="{FF2B5EF4-FFF2-40B4-BE49-F238E27FC236}">
                <a16:creationId xmlns:a16="http://schemas.microsoft.com/office/drawing/2014/main" id="{3A94383B-B9EF-4702-A93F-1F057EF49195}"/>
              </a:ext>
            </a:extLst>
          </p:cNvPr>
          <p:cNvPicPr>
            <a:picLocks noChangeAspect="1"/>
          </p:cNvPicPr>
          <p:nvPr/>
        </p:nvPicPr>
        <p:blipFill>
          <a:blip r:embed="rId4"/>
          <a:stretch>
            <a:fillRect/>
          </a:stretch>
        </p:blipFill>
        <p:spPr>
          <a:xfrm>
            <a:off x="8126738" y="25021"/>
            <a:ext cx="987692" cy="965579"/>
          </a:xfrm>
          <a:prstGeom prst="rect">
            <a:avLst/>
          </a:prstGeom>
        </p:spPr>
      </p:pic>
      <p:sp>
        <p:nvSpPr>
          <p:cNvPr id="3" name="Rectangle 2">
            <a:extLst>
              <a:ext uri="{FF2B5EF4-FFF2-40B4-BE49-F238E27FC236}">
                <a16:creationId xmlns:a16="http://schemas.microsoft.com/office/drawing/2014/main" id="{AB0052B1-9389-4407-BA28-6369C580C0B2}"/>
              </a:ext>
            </a:extLst>
          </p:cNvPr>
          <p:cNvSpPr/>
          <p:nvPr/>
        </p:nvSpPr>
        <p:spPr>
          <a:xfrm>
            <a:off x="62501" y="1015621"/>
            <a:ext cx="8929099" cy="5705853"/>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503D5068-3E54-406A-9B52-526D22FABCDE}"/>
              </a:ext>
            </a:extLst>
          </p:cNvPr>
          <p:cNvSpPr/>
          <p:nvPr/>
        </p:nvSpPr>
        <p:spPr>
          <a:xfrm>
            <a:off x="76200" y="83059"/>
            <a:ext cx="8005978"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Example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1235" name="Rectangle 3"/>
          <p:cNvSpPr>
            <a:spLocks noGrp="1" noChangeArrowheads="1"/>
          </p:cNvSpPr>
          <p:nvPr>
            <p:ph type="body" sz="half" idx="1"/>
          </p:nvPr>
        </p:nvSpPr>
        <p:spPr>
          <a:xfrm>
            <a:off x="990600" y="1981200"/>
            <a:ext cx="3814763" cy="4114800"/>
          </a:xfrm>
        </p:spPr>
        <p:txBody>
          <a:bodyPr>
            <a:normAutofit fontScale="92500" lnSpcReduction="20000"/>
          </a:bodyPr>
          <a:lstStyle/>
          <a:p>
            <a:pPr marL="0" indent="0"/>
            <a:r>
              <a:rPr lang="en-US" sz="2400" dirty="0"/>
              <a:t>α is the value of the best (i.e., highest-value) choice found so far at any choice point along the path for </a:t>
            </a:r>
            <a:r>
              <a:rPr lang="en-US" sz="2400" i="1" dirty="0"/>
              <a:t>max</a:t>
            </a:r>
            <a:r>
              <a:rPr lang="en-US" sz="2400" dirty="0"/>
              <a:t>
</a:t>
            </a:r>
          </a:p>
          <a:p>
            <a:pPr marL="0" indent="0"/>
            <a:r>
              <a:rPr lang="en-US" sz="2400" dirty="0"/>
              <a:t>If </a:t>
            </a:r>
            <a:r>
              <a:rPr lang="en-US" sz="2400" i="1" dirty="0"/>
              <a:t>v</a:t>
            </a:r>
            <a:r>
              <a:rPr lang="en-US" sz="2400" dirty="0"/>
              <a:t> is worse than α, </a:t>
            </a:r>
            <a:r>
              <a:rPr lang="en-US" sz="2400" i="1" dirty="0"/>
              <a:t>max</a:t>
            </a:r>
            <a:r>
              <a:rPr lang="en-US" sz="2400" dirty="0"/>
              <a:t> will avoid it
</a:t>
            </a:r>
          </a:p>
          <a:p>
            <a:pPr lvl="1">
              <a:buFontTx/>
              <a:buNone/>
            </a:pPr>
            <a:r>
              <a:rPr lang="en-US" dirty="0">
                <a:cs typeface="Arial" charset="0"/>
                <a:sym typeface="Wingdings" pitchFamily="2" charset="2"/>
              </a:rPr>
              <a:t></a:t>
            </a:r>
            <a:r>
              <a:rPr lang="en-US" dirty="0"/>
              <a:t> prune that branch
</a:t>
            </a:r>
          </a:p>
          <a:p>
            <a:pPr marL="0" indent="0"/>
            <a:r>
              <a:rPr lang="en-US" sz="2400" dirty="0"/>
              <a:t>Define β similarly for </a:t>
            </a:r>
            <a:r>
              <a:rPr lang="en-US" sz="2400" i="1" dirty="0"/>
              <a:t>min</a:t>
            </a:r>
            <a:r>
              <a:rPr lang="en-US" sz="2400" dirty="0"/>
              <a:t>
</a:t>
            </a:r>
          </a:p>
        </p:txBody>
      </p:sp>
      <p:sp>
        <p:nvSpPr>
          <p:cNvPr id="1631236" name="Rectangle 4"/>
          <p:cNvSpPr>
            <a:spLocks noGrp="1" noChangeArrowheads="1"/>
          </p:cNvSpPr>
          <p:nvPr>
            <p:ph type="body" sz="half" idx="2"/>
          </p:nvPr>
        </p:nvSpPr>
        <p:spPr>
          <a:xfrm>
            <a:off x="4948238" y="1981200"/>
            <a:ext cx="3814762" cy="4114800"/>
          </a:xfrm>
        </p:spPr>
        <p:txBody>
          <a:bodyPr/>
          <a:lstStyle/>
          <a:p>
            <a:pPr marL="0" indent="0">
              <a:lnSpc>
                <a:spcPct val="90000"/>
              </a:lnSpc>
            </a:pPr>
            <a:endParaRPr lang="en-US" sz="1800"/>
          </a:p>
        </p:txBody>
      </p:sp>
      <p:pic>
        <p:nvPicPr>
          <p:cNvPr id="1631237" name="Picture 5" descr="alpha-beta-general"/>
          <p:cNvPicPr>
            <a:picLocks noChangeAspect="1" noChangeArrowheads="1"/>
          </p:cNvPicPr>
          <p:nvPr/>
        </p:nvPicPr>
        <p:blipFill>
          <a:blip r:embed="rId2"/>
          <a:srcRect/>
          <a:stretch>
            <a:fillRect/>
          </a:stretch>
        </p:blipFill>
        <p:spPr bwMode="auto">
          <a:xfrm>
            <a:off x="5075238" y="1905000"/>
            <a:ext cx="4068762" cy="4419600"/>
          </a:xfrm>
          <a:prstGeom prst="rect">
            <a:avLst/>
          </a:prstGeom>
          <a:noFill/>
        </p:spPr>
      </p:pic>
      <p:pic>
        <p:nvPicPr>
          <p:cNvPr id="2" name="Picture 1">
            <a:extLst>
              <a:ext uri="{FF2B5EF4-FFF2-40B4-BE49-F238E27FC236}">
                <a16:creationId xmlns:a16="http://schemas.microsoft.com/office/drawing/2014/main" id="{6DD2562E-5656-479A-A61D-281EA87FAFDE}"/>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F617D013-5335-4330-BAD2-2FF617077F73}"/>
              </a:ext>
            </a:extLst>
          </p:cNvPr>
          <p:cNvSpPr/>
          <p:nvPr/>
        </p:nvSpPr>
        <p:spPr>
          <a:xfrm>
            <a:off x="62501" y="1347827"/>
            <a:ext cx="9051929" cy="5485152"/>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76C7BA97-141B-47AE-93C9-183D934572E5}"/>
              </a:ext>
            </a:extLst>
          </p:cNvPr>
          <p:cNvSpPr/>
          <p:nvPr/>
        </p:nvSpPr>
        <p:spPr>
          <a:xfrm>
            <a:off x="152400" y="131667"/>
            <a:ext cx="7543800"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Why is it called α-β?</a:t>
            </a: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7" name="Rectangle 3"/>
          <p:cNvSpPr>
            <a:spLocks noGrp="1" noChangeArrowheads="1"/>
          </p:cNvSpPr>
          <p:nvPr>
            <p:ph type="body" idx="1"/>
          </p:nvPr>
        </p:nvSpPr>
        <p:spPr/>
        <p:txBody>
          <a:bodyPr>
            <a:normAutofit fontScale="92500" lnSpcReduction="10000"/>
          </a:bodyPr>
          <a:lstStyle/>
          <a:p>
            <a:r>
              <a:rPr lang="en-US" dirty="0"/>
              <a:t>Pruning </a:t>
            </a:r>
            <a:r>
              <a:rPr lang="en-US" dirty="0">
                <a:solidFill>
                  <a:srgbClr val="FF0000"/>
                </a:solidFill>
              </a:rPr>
              <a:t>does not</a:t>
            </a:r>
            <a:r>
              <a:rPr lang="en-US" dirty="0"/>
              <a:t> affect final result</a:t>
            </a:r>
          </a:p>
          <a:p>
            <a:pPr lvl="4"/>
            <a:endParaRPr lang="en-US" dirty="0"/>
          </a:p>
          <a:p>
            <a:r>
              <a:rPr lang="en-US" dirty="0"/>
              <a:t>Good move ordering improves effectiveness of pruning b(e.g., chess, try captures first, then threats, froward moves, then backward moves…)</a:t>
            </a:r>
          </a:p>
          <a:p>
            <a:pPr lvl="4"/>
            <a:endParaRPr lang="en-US" dirty="0"/>
          </a:p>
          <a:p>
            <a:r>
              <a:rPr lang="en-US" dirty="0"/>
              <a:t>With "perfect ordering," time complexity = O(b</a:t>
            </a:r>
            <a:r>
              <a:rPr lang="en-US" baseline="30000" dirty="0"/>
              <a:t>m/2</a:t>
            </a:r>
            <a:r>
              <a:rPr lang="en-US" dirty="0"/>
              <a:t>)</a:t>
            </a:r>
          </a:p>
          <a:p>
            <a:pPr lvl="1">
              <a:buFontTx/>
              <a:buNone/>
            </a:pPr>
            <a:r>
              <a:rPr lang="en-US" dirty="0">
                <a:cs typeface="Arial" charset="0"/>
                <a:sym typeface="Wingdings" pitchFamily="2" charset="2"/>
              </a:rPr>
              <a:t></a:t>
            </a:r>
            <a:r>
              <a:rPr lang="en-US" dirty="0"/>
              <a:t> </a:t>
            </a:r>
            <a:r>
              <a:rPr lang="en-US" dirty="0">
                <a:solidFill>
                  <a:srgbClr val="FF0000"/>
                </a:solidFill>
              </a:rPr>
              <a:t>doubles</a:t>
            </a:r>
            <a:r>
              <a:rPr lang="en-US" dirty="0"/>
              <a:t> depth of search that alpha-beta pruning can explore</a:t>
            </a:r>
          </a:p>
          <a:p>
            <a:pPr lvl="4"/>
            <a:endParaRPr lang="en-US" dirty="0"/>
          </a:p>
        </p:txBody>
      </p:sp>
      <p:sp>
        <p:nvSpPr>
          <p:cNvPr id="1629188" name="Rectangle 4"/>
          <p:cNvSpPr>
            <a:spLocks noChangeArrowheads="1"/>
          </p:cNvSpPr>
          <p:nvPr/>
        </p:nvSpPr>
        <p:spPr bwMode="auto">
          <a:xfrm>
            <a:off x="1219200" y="5730875"/>
            <a:ext cx="6827838" cy="822325"/>
          </a:xfrm>
          <a:prstGeom prst="rect">
            <a:avLst/>
          </a:prstGeom>
          <a:noFill/>
          <a:ln w="9525">
            <a:noFill/>
            <a:miter lim="800000"/>
            <a:headEnd/>
            <a:tailEnd/>
          </a:ln>
          <a:effectLst/>
        </p:spPr>
        <p:txBody>
          <a:bodyPr wrap="none">
            <a:spAutoFit/>
          </a:bodyPr>
          <a:lstStyle/>
          <a:p>
            <a:pPr algn="ctr">
              <a:lnSpc>
                <a:spcPct val="90000"/>
              </a:lnSpc>
              <a:spcBef>
                <a:spcPct val="20000"/>
              </a:spcBef>
            </a:pPr>
            <a:r>
              <a:rPr lang="en-US" dirty="0"/>
              <a:t>Example of the value of reasoning about which </a:t>
            </a:r>
          </a:p>
          <a:p>
            <a:pPr algn="ctr">
              <a:lnSpc>
                <a:spcPct val="90000"/>
              </a:lnSpc>
              <a:spcBef>
                <a:spcPct val="20000"/>
              </a:spcBef>
            </a:pPr>
            <a:r>
              <a:rPr lang="en-US" dirty="0"/>
              <a:t>computations are relevant (a form of </a:t>
            </a:r>
            <a:r>
              <a:rPr lang="en-US" dirty="0" err="1">
                <a:solidFill>
                  <a:srgbClr val="FF0000"/>
                </a:solidFill>
              </a:rPr>
              <a:t>metareasoning</a:t>
            </a:r>
            <a:r>
              <a:rPr lang="en-US" dirty="0"/>
              <a:t>)
</a:t>
            </a:r>
          </a:p>
        </p:txBody>
      </p:sp>
      <p:pic>
        <p:nvPicPr>
          <p:cNvPr id="2" name="Picture 1">
            <a:extLst>
              <a:ext uri="{FF2B5EF4-FFF2-40B4-BE49-F238E27FC236}">
                <a16:creationId xmlns:a16="http://schemas.microsoft.com/office/drawing/2014/main" id="{A1A25A8C-721C-4272-9393-FF46FC8B298E}"/>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E7DB0ED4-9535-4D5B-B127-C35654168B0D}"/>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9745FAD1-AD22-40A6-BAF0-2116A0F9B8F8}"/>
              </a:ext>
            </a:extLst>
          </p:cNvPr>
          <p:cNvSpPr/>
          <p:nvPr/>
        </p:nvSpPr>
        <p:spPr>
          <a:xfrm>
            <a:off x="152400" y="117325"/>
            <a:ext cx="7543800"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Properties of α-β Prune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9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918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743825" y="52741"/>
            <a:ext cx="1276350" cy="1247775"/>
          </a:xfrm>
          <a:prstGeom prst="rect">
            <a:avLst/>
          </a:prstGeom>
        </p:spPr>
      </p:pic>
      <p:sp>
        <p:nvSpPr>
          <p:cNvPr id="9" name="Rounded Rectangle 8"/>
          <p:cNvSpPr/>
          <p:nvPr/>
        </p:nvSpPr>
        <p:spPr>
          <a:xfrm>
            <a:off x="456137" y="41573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4578" name="Title 1"/>
          <p:cNvSpPr>
            <a:spLocks noGrp="1"/>
          </p:cNvSpPr>
          <p:nvPr>
            <p:ph type="title"/>
          </p:nvPr>
        </p:nvSpPr>
        <p:spPr/>
        <p:txBody>
          <a:bodyPr/>
          <a:lstStyle/>
          <a:p>
            <a:r>
              <a:rPr lang="en-IN" sz="3600" b="1" dirty="0">
                <a:solidFill>
                  <a:schemeClr val="bg1"/>
                </a:solidFill>
              </a:rPr>
              <a:t>APPLICATION: MAZE GAME</a:t>
            </a:r>
          </a:p>
        </p:txBody>
      </p:sp>
      <p:sp>
        <p:nvSpPr>
          <p:cNvPr id="7" name="Content Placeholder 6"/>
          <p:cNvSpPr>
            <a:spLocks noGrp="1"/>
          </p:cNvSpPr>
          <p:nvPr>
            <p:ph idx="1"/>
          </p:nvPr>
        </p:nvSpPr>
        <p:spPr>
          <a:xfrm>
            <a:off x="381000" y="1828800"/>
            <a:ext cx="4648200" cy="4114800"/>
          </a:xfrm>
        </p:spPr>
        <p:style>
          <a:lnRef idx="2">
            <a:schemeClr val="accent2"/>
          </a:lnRef>
          <a:fillRef idx="1">
            <a:schemeClr val="lt1"/>
          </a:fillRef>
          <a:effectRef idx="0">
            <a:schemeClr val="accent2"/>
          </a:effectRef>
          <a:fontRef idx="minor">
            <a:schemeClr val="dk1"/>
          </a:fontRef>
        </p:style>
        <p:txBody>
          <a:bodyPr/>
          <a:lstStyle/>
          <a:p>
            <a:pPr>
              <a:defRPr/>
            </a:pPr>
            <a:r>
              <a:rPr lang="en-IN" sz="2400" dirty="0"/>
              <a:t>BFS SOLUTION?</a:t>
            </a:r>
          </a:p>
          <a:p>
            <a:pPr lvl="1">
              <a:defRPr/>
            </a:pPr>
            <a:r>
              <a:rPr lang="en-IN" sz="2000" dirty="0"/>
              <a:t>S-1-2-3-5-8-10-12-14-16-19-G</a:t>
            </a:r>
          </a:p>
          <a:p>
            <a:pPr lvl="1">
              <a:defRPr/>
            </a:pPr>
            <a:r>
              <a:rPr lang="en-IN" sz="2000" dirty="0"/>
              <a:t>SEARCH SOLUTION FOUND IN </a:t>
            </a:r>
            <a:r>
              <a:rPr lang="en-IN" sz="2000" b="1" dirty="0"/>
              <a:t>12 STEPS</a:t>
            </a:r>
          </a:p>
          <a:p>
            <a:pPr lvl="1">
              <a:buFont typeface="Wingdings" pitchFamily="2" charset="2"/>
              <a:buNone/>
              <a:defRPr/>
            </a:pPr>
            <a:endParaRPr lang="en-IN" sz="2000" b="1" dirty="0"/>
          </a:p>
          <a:p>
            <a:pPr marL="342900" lvl="1" indent="-342900">
              <a:buClr>
                <a:schemeClr val="tx1"/>
              </a:buClr>
              <a:buSzPct val="70000"/>
              <a:buFont typeface="Wingdings" pitchFamily="2" charset="2"/>
              <a:buChar char="¢"/>
              <a:defRPr/>
            </a:pPr>
            <a:r>
              <a:rPr lang="en-IN" sz="2400" dirty="0">
                <a:ea typeface="+mn-ea"/>
                <a:cs typeface="+mn-cs"/>
              </a:rPr>
              <a:t>DFS SOLUTION?</a:t>
            </a:r>
          </a:p>
          <a:p>
            <a:pPr marL="742950" lvl="2" indent="-342900">
              <a:buClr>
                <a:schemeClr val="tx1"/>
              </a:buClr>
              <a:buSzPct val="70000"/>
              <a:buFont typeface="Wingdings" pitchFamily="2" charset="2"/>
              <a:buChar char="¢"/>
              <a:defRPr/>
            </a:pPr>
            <a:r>
              <a:rPr lang="en-IN" sz="1800" dirty="0">
                <a:ea typeface="+mn-ea"/>
                <a:cs typeface="+mn-cs"/>
              </a:rPr>
              <a:t>S-1-2-3-6-5-8-9-10-11-13-16-18-G</a:t>
            </a:r>
          </a:p>
          <a:p>
            <a:pPr marL="742950" lvl="2" indent="-342900">
              <a:buClr>
                <a:schemeClr val="tx1"/>
              </a:buClr>
              <a:buSzPct val="70000"/>
              <a:buFont typeface="Wingdings" pitchFamily="2" charset="2"/>
              <a:buChar char="¢"/>
              <a:defRPr/>
            </a:pPr>
            <a:r>
              <a:rPr lang="en-IN" sz="1800" dirty="0">
                <a:ea typeface="+mn-ea"/>
                <a:cs typeface="+mn-cs"/>
              </a:rPr>
              <a:t>SEARCH SOLUTION FOUND IN </a:t>
            </a:r>
            <a:r>
              <a:rPr lang="en-IN" sz="1800" b="1" dirty="0">
                <a:ea typeface="+mn-ea"/>
                <a:cs typeface="+mn-cs"/>
              </a:rPr>
              <a:t>14 STEPS</a:t>
            </a:r>
          </a:p>
          <a:p>
            <a:pPr marL="342900" lvl="1" indent="-342900">
              <a:buClr>
                <a:schemeClr val="tx1"/>
              </a:buClr>
              <a:buSzPct val="70000"/>
              <a:buFont typeface="Wingdings" pitchFamily="2" charset="2"/>
              <a:buChar char="¢"/>
              <a:defRPr/>
            </a:pPr>
            <a:endParaRPr lang="en-IN" sz="2400" dirty="0">
              <a:ea typeface="+mn-ea"/>
              <a:cs typeface="+mn-cs"/>
            </a:endParaRPr>
          </a:p>
        </p:txBody>
      </p:sp>
      <p:pic>
        <p:nvPicPr>
          <p:cNvPr id="24581" name="Picture 1"/>
          <p:cNvPicPr>
            <a:picLocks noChangeAspect="1" noChangeArrowheads="1"/>
          </p:cNvPicPr>
          <p:nvPr/>
        </p:nvPicPr>
        <p:blipFill>
          <a:blip r:embed="rId3"/>
          <a:srcRect l="21875" t="26666" r="55624" b="58888"/>
          <a:stretch>
            <a:fillRect/>
          </a:stretch>
        </p:blipFill>
        <p:spPr bwMode="auto">
          <a:xfrm>
            <a:off x="4992688" y="1752600"/>
            <a:ext cx="3776662" cy="1524000"/>
          </a:xfrm>
          <a:prstGeom prst="rect">
            <a:avLst/>
          </a:prstGeom>
          <a:noFill/>
          <a:ln w="9525">
            <a:noFill/>
            <a:miter lim="800000"/>
            <a:headEnd/>
            <a:tailEnd/>
          </a:ln>
        </p:spPr>
      </p:pic>
      <p:pic>
        <p:nvPicPr>
          <p:cNvPr id="24582" name="Picture 2"/>
          <p:cNvPicPr>
            <a:picLocks noChangeAspect="1" noChangeArrowheads="1"/>
          </p:cNvPicPr>
          <p:nvPr/>
        </p:nvPicPr>
        <p:blipFill>
          <a:blip r:embed="rId4"/>
          <a:srcRect l="21875" t="26666" r="56250" b="60001"/>
          <a:stretch>
            <a:fillRect/>
          </a:stretch>
        </p:blipFill>
        <p:spPr bwMode="auto">
          <a:xfrm>
            <a:off x="5029200" y="3657600"/>
            <a:ext cx="3778250" cy="1600200"/>
          </a:xfrm>
          <a:prstGeom prst="rect">
            <a:avLst/>
          </a:prstGeom>
          <a:noFill/>
          <a:ln w="9525">
            <a:noFill/>
            <a:miter lim="800000"/>
            <a:headEnd/>
            <a:tailEnd/>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123825" y="55804"/>
            <a:ext cx="7406669"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search</a:t>
            </a:r>
          </a:p>
          <a:p>
            <a:r>
              <a:rPr lang="en-IN" sz="1400" i="1" dirty="0"/>
              <a:t>Local search Algorithms-Hill Climbing, 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solidFill>
                  <a:srgbClr val="FF0000"/>
                </a:solidFill>
              </a:rPr>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1027"/>
          <p:cNvSpPr>
            <a:spLocks noChangeArrowheads="1"/>
          </p:cNvSpPr>
          <p:nvPr/>
        </p:nvSpPr>
        <p:spPr bwMode="auto">
          <a:xfrm>
            <a:off x="914400" y="304800"/>
            <a:ext cx="7543800" cy="1143000"/>
          </a:xfrm>
          <a:prstGeom prst="rect">
            <a:avLst/>
          </a:prstGeom>
          <a:noFill/>
          <a:ln w="9525">
            <a:noFill/>
            <a:miter lim="800000"/>
            <a:headEnd/>
            <a:tailEnd/>
          </a:ln>
          <a:effectLst/>
        </p:spPr>
        <p:txBody>
          <a:bodyPr lIns="92075" tIns="46038" rIns="92075" bIns="46038" anchor="ctr"/>
          <a:lstStyle/>
          <a:p>
            <a:endParaRPr lang="en-US" sz="4000" b="1" dirty="0">
              <a:solidFill>
                <a:schemeClr val="tx2"/>
              </a:solidFill>
            </a:endParaRPr>
          </a:p>
        </p:txBody>
      </p:sp>
      <p:sp>
        <p:nvSpPr>
          <p:cNvPr id="28676" name="Rectangle 1028"/>
          <p:cNvSpPr>
            <a:spLocks noChangeArrowheads="1"/>
          </p:cNvSpPr>
          <p:nvPr/>
        </p:nvSpPr>
        <p:spPr bwMode="auto">
          <a:xfrm>
            <a:off x="762000" y="1600200"/>
            <a:ext cx="7620000" cy="4267200"/>
          </a:xfrm>
          <a:prstGeom prst="rect">
            <a:avLst/>
          </a:prstGeom>
          <a:noFill/>
          <a:ln w="12700" cap="sq">
            <a:noFill/>
            <a:miter lim="800000"/>
            <a:headEnd type="none" w="sm" len="sm"/>
            <a:tailEnd type="none" w="sm" len="sm"/>
          </a:ln>
          <a:effectLst/>
        </p:spPr>
        <p:txBody>
          <a:bodyPr/>
          <a:lstStyle/>
          <a:p>
            <a:pPr marL="342900" indent="-342900">
              <a:lnSpc>
                <a:spcPct val="90000"/>
              </a:lnSpc>
              <a:spcBef>
                <a:spcPct val="20000"/>
              </a:spcBef>
              <a:buFontTx/>
              <a:buChar char="•"/>
            </a:pPr>
            <a:r>
              <a:rPr lang="en-US" sz="2800"/>
              <a:t>It deals with Bargaining.</a:t>
            </a:r>
          </a:p>
          <a:p>
            <a:pPr marL="342900" indent="-342900">
              <a:lnSpc>
                <a:spcPct val="90000"/>
              </a:lnSpc>
              <a:spcBef>
                <a:spcPct val="20000"/>
              </a:spcBef>
              <a:buFontTx/>
              <a:buChar char="•"/>
            </a:pPr>
            <a:endParaRPr lang="en-US" sz="2800"/>
          </a:p>
          <a:p>
            <a:pPr marL="342900" indent="-342900">
              <a:lnSpc>
                <a:spcPct val="90000"/>
              </a:lnSpc>
              <a:spcBef>
                <a:spcPct val="20000"/>
              </a:spcBef>
              <a:buFontTx/>
              <a:buChar char="•"/>
            </a:pPr>
            <a:r>
              <a:rPr lang="en-US" sz="2800"/>
              <a:t>The whole process can be expressed Mathematically</a:t>
            </a:r>
          </a:p>
          <a:p>
            <a:pPr marL="342900" indent="-342900">
              <a:lnSpc>
                <a:spcPct val="90000"/>
              </a:lnSpc>
              <a:spcBef>
                <a:spcPct val="20000"/>
              </a:spcBef>
              <a:buFontTx/>
              <a:buChar char="•"/>
            </a:pPr>
            <a:endParaRPr lang="en-US" sz="2800"/>
          </a:p>
          <a:p>
            <a:pPr marL="342900" indent="-342900">
              <a:lnSpc>
                <a:spcPct val="90000"/>
              </a:lnSpc>
              <a:spcBef>
                <a:spcPct val="20000"/>
              </a:spcBef>
              <a:buFontTx/>
              <a:buChar char="•"/>
            </a:pPr>
            <a:r>
              <a:rPr lang="en-US" sz="2800"/>
              <a:t>Based on Behavior Theory, has a more casual approach towards study of Human Behavior.</a:t>
            </a:r>
          </a:p>
          <a:p>
            <a:pPr marL="342900" indent="-342900">
              <a:lnSpc>
                <a:spcPct val="90000"/>
              </a:lnSpc>
              <a:spcBef>
                <a:spcPct val="20000"/>
              </a:spcBef>
              <a:buFontTx/>
              <a:buChar char="•"/>
            </a:pPr>
            <a:endParaRPr lang="en-US" sz="2800"/>
          </a:p>
          <a:p>
            <a:pPr marL="342900" indent="-342900">
              <a:lnSpc>
                <a:spcPct val="90000"/>
              </a:lnSpc>
              <a:spcBef>
                <a:spcPct val="20000"/>
              </a:spcBef>
              <a:buFontTx/>
              <a:buChar char="•"/>
            </a:pPr>
            <a:r>
              <a:rPr lang="en-US" sz="2800"/>
              <a:t>It also considers how  people Interact  in Groups.</a:t>
            </a:r>
          </a:p>
        </p:txBody>
      </p:sp>
      <p:pic>
        <p:nvPicPr>
          <p:cNvPr id="2" name="Picture 1">
            <a:extLst>
              <a:ext uri="{FF2B5EF4-FFF2-40B4-BE49-F238E27FC236}">
                <a16:creationId xmlns:a16="http://schemas.microsoft.com/office/drawing/2014/main" id="{330EB7A2-07AA-4204-A5A8-5D6E76FD0737}"/>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C1354827-0529-4B15-B3D4-4517B5668DD6}"/>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a:extLst>
              <a:ext uri="{FF2B5EF4-FFF2-40B4-BE49-F238E27FC236}">
                <a16:creationId xmlns:a16="http://schemas.microsoft.com/office/drawing/2014/main" id="{EBB7F2B1-98D1-436D-8BB6-621474EE5574}"/>
              </a:ext>
            </a:extLst>
          </p:cNvPr>
          <p:cNvSpPr/>
          <p:nvPr/>
        </p:nvSpPr>
        <p:spPr>
          <a:xfrm>
            <a:off x="152400" y="268816"/>
            <a:ext cx="7606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What is Game Theory?</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3"/>
          <p:cNvSpPr txBox="1">
            <a:spLocks noChangeArrowheads="1"/>
          </p:cNvSpPr>
          <p:nvPr/>
        </p:nvSpPr>
        <p:spPr bwMode="auto">
          <a:xfrm>
            <a:off x="304800" y="1600200"/>
            <a:ext cx="8001000" cy="4865947"/>
          </a:xfrm>
          <a:prstGeom prst="rect">
            <a:avLst/>
          </a:prstGeom>
          <a:noFill/>
          <a:ln w="9525">
            <a:noFill/>
            <a:miter lim="800000"/>
            <a:headEnd/>
            <a:tailEnd/>
          </a:ln>
          <a:effectLst/>
        </p:spPr>
        <p:txBody>
          <a:bodyPr wrap="square">
            <a:spAutoFit/>
          </a:bodyPr>
          <a:lstStyle/>
          <a:p>
            <a:pPr>
              <a:lnSpc>
                <a:spcPct val="140000"/>
              </a:lnSpc>
              <a:spcBef>
                <a:spcPct val="50000"/>
              </a:spcBef>
              <a:buFont typeface="Arial" pitchFamily="34" charset="0"/>
              <a:buChar char="•"/>
            </a:pPr>
            <a:r>
              <a:rPr lang="en-US" sz="2200" dirty="0"/>
              <a:t>Theory of rational behavior for interactive decision problems.</a:t>
            </a:r>
          </a:p>
          <a:p>
            <a:pPr>
              <a:lnSpc>
                <a:spcPct val="140000"/>
              </a:lnSpc>
              <a:spcBef>
                <a:spcPct val="50000"/>
              </a:spcBef>
              <a:buFont typeface="Arial" pitchFamily="34" charset="0"/>
              <a:buChar char="•"/>
            </a:pPr>
            <a:r>
              <a:rPr lang="en-US" sz="2200" dirty="0"/>
              <a:t> In a </a:t>
            </a:r>
            <a:r>
              <a:rPr lang="en-US" sz="2200" i="1" dirty="0"/>
              <a:t>game</a:t>
            </a:r>
            <a:r>
              <a:rPr lang="en-US" sz="2200" dirty="0"/>
              <a:t>, several agents strive to maximize their (expected) utility index by choosing particular courses of action, and each agent's final utility payoffs depend on the profile of courses of action chosen by </a:t>
            </a:r>
            <a:r>
              <a:rPr lang="en-US" sz="2200" i="1" dirty="0"/>
              <a:t>all</a:t>
            </a:r>
            <a:r>
              <a:rPr lang="en-US" sz="2200" dirty="0"/>
              <a:t> agents. </a:t>
            </a:r>
          </a:p>
          <a:p>
            <a:pPr>
              <a:lnSpc>
                <a:spcPct val="140000"/>
              </a:lnSpc>
              <a:spcBef>
                <a:spcPct val="50000"/>
              </a:spcBef>
              <a:buFont typeface="Arial" pitchFamily="34" charset="0"/>
              <a:buChar char="•"/>
            </a:pPr>
            <a:r>
              <a:rPr lang="en-US" sz="2200" dirty="0"/>
              <a:t>The interactive situation, specified by the set of participants, the possible courses of action of each agent, and the set of all possible utility payoffs, is called a </a:t>
            </a:r>
            <a:r>
              <a:rPr lang="en-US" sz="2200" i="1" dirty="0"/>
              <a:t>game</a:t>
            </a:r>
            <a:r>
              <a:rPr lang="en-US" sz="2200" dirty="0"/>
              <a:t>;</a:t>
            </a:r>
          </a:p>
          <a:p>
            <a:pPr>
              <a:lnSpc>
                <a:spcPct val="140000"/>
              </a:lnSpc>
              <a:spcBef>
                <a:spcPct val="50000"/>
              </a:spcBef>
              <a:buFont typeface="Arial" pitchFamily="34" charset="0"/>
              <a:buChar char="•"/>
            </a:pPr>
            <a:r>
              <a:rPr lang="en-US" sz="2200" dirty="0"/>
              <a:t> the agents 'playing' a game are called the </a:t>
            </a:r>
            <a:r>
              <a:rPr lang="en-US" sz="2200" i="1" dirty="0"/>
              <a:t>players</a:t>
            </a:r>
            <a:r>
              <a:rPr lang="en-US" sz="2200" dirty="0"/>
              <a:t>. </a:t>
            </a:r>
          </a:p>
        </p:txBody>
      </p:sp>
      <p:pic>
        <p:nvPicPr>
          <p:cNvPr id="2" name="Picture 1">
            <a:extLst>
              <a:ext uri="{FF2B5EF4-FFF2-40B4-BE49-F238E27FC236}">
                <a16:creationId xmlns:a16="http://schemas.microsoft.com/office/drawing/2014/main" id="{1474B24F-D858-49CB-9874-3DC43520AC61}"/>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970BA13F-22EB-4983-A962-35107C730B1C}"/>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62E5F75C-82C6-483B-9CF9-BD3D8A6F878F}"/>
              </a:ext>
            </a:extLst>
          </p:cNvPr>
          <p:cNvSpPr/>
          <p:nvPr/>
        </p:nvSpPr>
        <p:spPr>
          <a:xfrm>
            <a:off x="152400" y="247175"/>
            <a:ext cx="7620000"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Game Theory Definition</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3"/>
          <p:cNvSpPr txBox="1">
            <a:spLocks noChangeArrowheads="1"/>
          </p:cNvSpPr>
          <p:nvPr/>
        </p:nvSpPr>
        <p:spPr bwMode="auto">
          <a:xfrm>
            <a:off x="1143000" y="1752600"/>
            <a:ext cx="6934200" cy="1600200"/>
          </a:xfrm>
          <a:prstGeom prst="rect">
            <a:avLst/>
          </a:prstGeom>
          <a:solidFill>
            <a:srgbClr val="FFFFFF"/>
          </a:solidFill>
          <a:ln w="9525">
            <a:solidFill>
              <a:srgbClr val="000000"/>
            </a:solidFill>
            <a:miter lim="800000"/>
            <a:headEnd/>
            <a:tailEnd/>
          </a:ln>
        </p:spPr>
        <p:txBody>
          <a:bodyPr/>
          <a:lstStyle/>
          <a:p>
            <a:pPr eaLnBrk="0" hangingPunct="0"/>
            <a:r>
              <a:rPr lang="en-US" sz="2800" b="1">
                <a:latin typeface="Times" pitchFamily="18" charset="0"/>
              </a:rPr>
              <a:t>Definition: </a:t>
            </a:r>
            <a:r>
              <a:rPr lang="en-US" sz="2800" i="1">
                <a:latin typeface="Times" pitchFamily="18" charset="0"/>
              </a:rPr>
              <a:t>Zero-Sum Game</a:t>
            </a:r>
            <a:r>
              <a:rPr lang="en-US" sz="2800">
                <a:latin typeface="Times" pitchFamily="18" charset="0"/>
              </a:rPr>
              <a:t> – A game in which the payoffs for the players always adds up to zero is called a zero-sum game. </a:t>
            </a:r>
          </a:p>
        </p:txBody>
      </p:sp>
      <p:sp>
        <p:nvSpPr>
          <p:cNvPr id="19460" name="Text Box 4"/>
          <p:cNvSpPr txBox="1">
            <a:spLocks noChangeArrowheads="1"/>
          </p:cNvSpPr>
          <p:nvPr/>
        </p:nvSpPr>
        <p:spPr bwMode="auto">
          <a:xfrm>
            <a:off x="1143000" y="3733800"/>
            <a:ext cx="6934200" cy="2286000"/>
          </a:xfrm>
          <a:prstGeom prst="rect">
            <a:avLst/>
          </a:prstGeom>
          <a:solidFill>
            <a:srgbClr val="FFFFFF"/>
          </a:solidFill>
          <a:ln w="9525">
            <a:solidFill>
              <a:srgbClr val="000000"/>
            </a:solidFill>
            <a:miter lim="800000"/>
            <a:headEnd/>
            <a:tailEnd/>
          </a:ln>
        </p:spPr>
        <p:txBody>
          <a:bodyPr/>
          <a:lstStyle/>
          <a:p>
            <a:pPr eaLnBrk="0" hangingPunct="0"/>
            <a:r>
              <a:rPr lang="en-US" sz="2800" b="1">
                <a:latin typeface="Times" pitchFamily="18" charset="0"/>
              </a:rPr>
              <a:t>Definition:</a:t>
            </a:r>
            <a:r>
              <a:rPr lang="en-US" sz="2800">
                <a:latin typeface="Times" pitchFamily="18" charset="0"/>
              </a:rPr>
              <a:t> </a:t>
            </a:r>
            <a:r>
              <a:rPr lang="en-US" sz="2800" i="1">
                <a:latin typeface="Times" pitchFamily="18" charset="0"/>
              </a:rPr>
              <a:t>Maximin strategy </a:t>
            </a:r>
            <a:r>
              <a:rPr lang="en-US" sz="2800">
                <a:latin typeface="Times" pitchFamily="18" charset="0"/>
              </a:rPr>
              <a:t>– If we determine the least possible payoff for each strategy, and choose the strategy for which this minimum payoff is largest, we have the maximin strategy.</a:t>
            </a:r>
          </a:p>
        </p:txBody>
      </p:sp>
      <p:pic>
        <p:nvPicPr>
          <p:cNvPr id="2" name="Picture 1">
            <a:extLst>
              <a:ext uri="{FF2B5EF4-FFF2-40B4-BE49-F238E27FC236}">
                <a16:creationId xmlns:a16="http://schemas.microsoft.com/office/drawing/2014/main" id="{B8CDBE50-C2D6-4C12-B3D4-10574F88B85D}"/>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43C7E12C-15F7-4226-8723-4B9E1CD16583}"/>
              </a:ext>
            </a:extLst>
          </p:cNvPr>
          <p:cNvSpPr/>
          <p:nvPr/>
        </p:nvSpPr>
        <p:spPr>
          <a:xfrm>
            <a:off x="1143000" y="1752600"/>
            <a:ext cx="7010400" cy="1600200"/>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7EBAB9-DFEA-4927-AFDD-9334D64392AD}"/>
              </a:ext>
            </a:extLst>
          </p:cNvPr>
          <p:cNvSpPr/>
          <p:nvPr/>
        </p:nvSpPr>
        <p:spPr>
          <a:xfrm>
            <a:off x="1143000" y="3723844"/>
            <a:ext cx="7010400" cy="2286000"/>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a:extLst>
              <a:ext uri="{FF2B5EF4-FFF2-40B4-BE49-F238E27FC236}">
                <a16:creationId xmlns:a16="http://schemas.microsoft.com/office/drawing/2014/main" id="{BDBE3B8F-1F8C-4349-803B-AE7189EF0FBE}"/>
              </a:ext>
            </a:extLst>
          </p:cNvPr>
          <p:cNvSpPr/>
          <p:nvPr/>
        </p:nvSpPr>
        <p:spPr>
          <a:xfrm>
            <a:off x="457200" y="307501"/>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Definitions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5800" y="457200"/>
            <a:ext cx="7772400" cy="1143000"/>
          </a:xfrm>
          <a:prstGeom prst="rect">
            <a:avLst/>
          </a:prstGeom>
          <a:noFill/>
          <a:ln w="9525">
            <a:noFill/>
            <a:miter lim="800000"/>
            <a:headEnd/>
            <a:tailEnd/>
          </a:ln>
          <a:effectLst/>
        </p:spPr>
        <p:txBody>
          <a:bodyPr anchor="ctr"/>
          <a:lstStyle/>
          <a:p>
            <a:pPr algn="ctr"/>
            <a:endParaRPr lang="en-US" sz="4400" dirty="0">
              <a:solidFill>
                <a:schemeClr val="tx2"/>
              </a:solidFill>
            </a:endParaRPr>
          </a:p>
        </p:txBody>
      </p:sp>
      <p:sp>
        <p:nvSpPr>
          <p:cNvPr id="20483" name="Text Box 3"/>
          <p:cNvSpPr txBox="1">
            <a:spLocks noChangeArrowheads="1"/>
          </p:cNvSpPr>
          <p:nvPr/>
        </p:nvSpPr>
        <p:spPr bwMode="auto">
          <a:xfrm>
            <a:off x="1066800" y="1676400"/>
            <a:ext cx="7086600" cy="4419600"/>
          </a:xfrm>
          <a:prstGeom prst="rect">
            <a:avLst/>
          </a:prstGeom>
          <a:solidFill>
            <a:srgbClr val="FFFFFF"/>
          </a:solidFill>
          <a:ln w="9525">
            <a:solidFill>
              <a:srgbClr val="000000"/>
            </a:solidFill>
            <a:miter lim="800000"/>
            <a:headEnd/>
            <a:tailEnd/>
          </a:ln>
        </p:spPr>
        <p:txBody>
          <a:bodyPr/>
          <a:lstStyle/>
          <a:p>
            <a:pPr algn="just" eaLnBrk="0" hangingPunct="0"/>
            <a:r>
              <a:rPr lang="en-US" sz="2400" b="1" dirty="0">
                <a:latin typeface="Times" pitchFamily="18" charset="0"/>
              </a:rPr>
              <a:t>Definition:</a:t>
            </a:r>
            <a:r>
              <a:rPr lang="en-US" sz="2400" dirty="0">
                <a:latin typeface="Times" pitchFamily="18" charset="0"/>
              </a:rPr>
              <a:t> </a:t>
            </a:r>
            <a:r>
              <a:rPr lang="en-US" sz="2400" i="1" dirty="0">
                <a:latin typeface="Times" pitchFamily="18" charset="0"/>
              </a:rPr>
              <a:t>Constant-sum and </a:t>
            </a:r>
            <a:r>
              <a:rPr lang="en-US" sz="2400" i="1" dirty="0" err="1">
                <a:latin typeface="Times" pitchFamily="18" charset="0"/>
              </a:rPr>
              <a:t>nonconstant</a:t>
            </a:r>
            <a:r>
              <a:rPr lang="en-US" sz="2400" i="1" dirty="0">
                <a:latin typeface="Times" pitchFamily="18" charset="0"/>
              </a:rPr>
              <a:t>-sum game</a:t>
            </a:r>
            <a:r>
              <a:rPr lang="en-US" sz="2400" dirty="0">
                <a:latin typeface="Times" pitchFamily="18" charset="0"/>
              </a:rPr>
              <a:t> – If the payoffs to all players add up to the same constant, regardless which strategies they choose, then we have a constant-sum game. The constant may be zero or any other number, so zero-sum games are a class of constant-sum games. If the payoff does not add up to a constant, but varies depending on which strategies are chosen, then we have a non-constant sum game.</a:t>
            </a:r>
          </a:p>
        </p:txBody>
      </p:sp>
      <p:pic>
        <p:nvPicPr>
          <p:cNvPr id="2" name="Picture 1">
            <a:extLst>
              <a:ext uri="{FF2B5EF4-FFF2-40B4-BE49-F238E27FC236}">
                <a16:creationId xmlns:a16="http://schemas.microsoft.com/office/drawing/2014/main" id="{D7B18E7A-D952-4AAE-A1C4-785EF8BF7A94}"/>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A61C19D8-B98D-41B3-A72D-AFC0357D4DB1}"/>
              </a:ext>
            </a:extLst>
          </p:cNvPr>
          <p:cNvSpPr/>
          <p:nvPr/>
        </p:nvSpPr>
        <p:spPr>
          <a:xfrm>
            <a:off x="990600" y="1676400"/>
            <a:ext cx="7162800" cy="4419600"/>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9A1461FC-3FBA-41D3-8DBA-E72CE4E444E9}"/>
              </a:ext>
            </a:extLst>
          </p:cNvPr>
          <p:cNvSpPr/>
          <p:nvPr/>
        </p:nvSpPr>
        <p:spPr>
          <a:xfrm>
            <a:off x="152400" y="152400"/>
            <a:ext cx="7606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A Further Definition</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914400" y="228600"/>
            <a:ext cx="6908800" cy="1104900"/>
          </a:xfrm>
          <a:prstGeom prst="rect">
            <a:avLst/>
          </a:prstGeom>
          <a:noFill/>
          <a:ln w="12700">
            <a:noFill/>
            <a:miter lim="800000"/>
            <a:headEnd/>
            <a:tailEnd/>
          </a:ln>
          <a:effectLst/>
        </p:spPr>
        <p:txBody>
          <a:bodyPr lIns="90488" tIns="44450" rIns="90488" bIns="44450" anchor="b"/>
          <a:lstStyle/>
          <a:p>
            <a:pPr algn="ctr"/>
            <a:endParaRPr lang="en-US" sz="4400" dirty="0">
              <a:solidFill>
                <a:schemeClr val="tx2"/>
              </a:solidFill>
            </a:endParaRPr>
          </a:p>
        </p:txBody>
      </p:sp>
      <p:sp>
        <p:nvSpPr>
          <p:cNvPr id="4099" name="Text Box 3"/>
          <p:cNvSpPr txBox="1">
            <a:spLocks noChangeArrowheads="1"/>
          </p:cNvSpPr>
          <p:nvPr/>
        </p:nvSpPr>
        <p:spPr bwMode="auto">
          <a:xfrm>
            <a:off x="685800" y="1371600"/>
            <a:ext cx="7924800" cy="4664075"/>
          </a:xfrm>
          <a:prstGeom prst="rect">
            <a:avLst/>
          </a:prstGeom>
          <a:noFill/>
          <a:ln w="12700">
            <a:noFill/>
            <a:miter lim="800000"/>
            <a:headEnd/>
            <a:tailEnd/>
          </a:ln>
          <a:effectLst/>
        </p:spPr>
        <p:txBody>
          <a:bodyPr>
            <a:spAutoFit/>
          </a:bodyPr>
          <a:lstStyle/>
          <a:p>
            <a:pPr eaLnBrk="0" hangingPunct="0"/>
            <a:r>
              <a:rPr lang="en-US" sz="3000"/>
              <a:t>(1) Each decision maker has available to him two or more </a:t>
            </a:r>
            <a:r>
              <a:rPr lang="en-US" sz="3000">
                <a:solidFill>
                  <a:srgbClr val="FF0000"/>
                </a:solidFill>
              </a:rPr>
              <a:t>well-specified</a:t>
            </a:r>
            <a:r>
              <a:rPr lang="en-US" sz="3000">
                <a:solidFill>
                  <a:srgbClr val="FFFF00"/>
                </a:solidFill>
              </a:rPr>
              <a:t> </a:t>
            </a:r>
            <a:r>
              <a:rPr lang="en-US" sz="3000">
                <a:solidFill>
                  <a:srgbClr val="FF0000"/>
                </a:solidFill>
              </a:rPr>
              <a:t>choices </a:t>
            </a:r>
            <a:r>
              <a:rPr lang="en-US" sz="3000"/>
              <a:t>or sequences of choices.</a:t>
            </a:r>
          </a:p>
          <a:p>
            <a:pPr eaLnBrk="0" hangingPunct="0"/>
            <a:endParaRPr lang="en-US" sz="3000"/>
          </a:p>
          <a:p>
            <a:pPr eaLnBrk="0" hangingPunct="0"/>
            <a:r>
              <a:rPr lang="en-US" sz="3000"/>
              <a:t>(2) Every possible combination of plays available to the players leads to a </a:t>
            </a:r>
            <a:r>
              <a:rPr lang="en-US" sz="3000">
                <a:solidFill>
                  <a:srgbClr val="FF0000"/>
                </a:solidFill>
              </a:rPr>
              <a:t>well-defined end-state</a:t>
            </a:r>
            <a:r>
              <a:rPr lang="en-US" sz="3000"/>
              <a:t> (win, loss, or draw) that terminates the game. </a:t>
            </a:r>
          </a:p>
          <a:p>
            <a:pPr eaLnBrk="0" hangingPunct="0"/>
            <a:endParaRPr lang="en-US" sz="3000"/>
          </a:p>
          <a:p>
            <a:pPr eaLnBrk="0" hangingPunct="0"/>
            <a:r>
              <a:rPr lang="en-US" sz="3000"/>
              <a:t>(3) A </a:t>
            </a:r>
            <a:r>
              <a:rPr lang="en-US" sz="3000">
                <a:solidFill>
                  <a:srgbClr val="FF0000"/>
                </a:solidFill>
              </a:rPr>
              <a:t>specified payoff</a:t>
            </a:r>
            <a:r>
              <a:rPr lang="en-US" sz="3000"/>
              <a:t> for each player is associated with each end-state. </a:t>
            </a:r>
          </a:p>
        </p:txBody>
      </p:sp>
      <p:pic>
        <p:nvPicPr>
          <p:cNvPr id="2" name="Picture 1">
            <a:extLst>
              <a:ext uri="{FF2B5EF4-FFF2-40B4-BE49-F238E27FC236}">
                <a16:creationId xmlns:a16="http://schemas.microsoft.com/office/drawing/2014/main" id="{A9DCA4EF-13D1-48D9-8B7F-A5182982017A}"/>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9A5B60E4-8A55-4E94-BAC7-58030C53A0F1}"/>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A51254BE-287B-4437-BD6A-37FF7C4371B5}"/>
              </a:ext>
            </a:extLst>
          </p:cNvPr>
          <p:cNvSpPr/>
          <p:nvPr/>
        </p:nvSpPr>
        <p:spPr>
          <a:xfrm>
            <a:off x="152400" y="188380"/>
            <a:ext cx="7543800"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Game theory: assumptions</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ChangeArrowheads="1"/>
          </p:cNvSpPr>
          <p:nvPr/>
        </p:nvSpPr>
        <p:spPr bwMode="auto">
          <a:xfrm>
            <a:off x="838200" y="304800"/>
            <a:ext cx="7391400" cy="800100"/>
          </a:xfrm>
          <a:prstGeom prst="rect">
            <a:avLst/>
          </a:prstGeom>
          <a:noFill/>
          <a:ln w="12700">
            <a:noFill/>
            <a:miter lim="800000"/>
            <a:headEnd/>
            <a:tailEnd/>
          </a:ln>
          <a:effectLst/>
        </p:spPr>
        <p:txBody>
          <a:bodyPr lIns="90488" tIns="44450" rIns="90488" bIns="44450" anchor="b"/>
          <a:lstStyle/>
          <a:p>
            <a:pPr algn="ctr"/>
            <a:endParaRPr lang="en-US" sz="3200" dirty="0">
              <a:solidFill>
                <a:schemeClr val="tx2"/>
              </a:solidFill>
            </a:endParaRPr>
          </a:p>
        </p:txBody>
      </p:sp>
      <p:sp>
        <p:nvSpPr>
          <p:cNvPr id="34819" name="Rectangle 1027"/>
          <p:cNvSpPr>
            <a:spLocks noChangeArrowheads="1"/>
          </p:cNvSpPr>
          <p:nvPr/>
        </p:nvSpPr>
        <p:spPr bwMode="auto">
          <a:xfrm>
            <a:off x="914400" y="1608138"/>
            <a:ext cx="7315200" cy="3322637"/>
          </a:xfrm>
          <a:prstGeom prst="rect">
            <a:avLst/>
          </a:prstGeom>
          <a:noFill/>
          <a:ln w="9525">
            <a:noFill/>
            <a:miter lim="800000"/>
            <a:headEnd/>
            <a:tailEnd/>
          </a:ln>
          <a:effectLst/>
        </p:spPr>
        <p:txBody>
          <a:bodyPr>
            <a:spAutoFit/>
          </a:bodyPr>
          <a:lstStyle/>
          <a:p>
            <a:pPr eaLnBrk="0" hangingPunct="0">
              <a:spcBef>
                <a:spcPct val="50000"/>
              </a:spcBef>
            </a:pPr>
            <a:r>
              <a:rPr lang="en-US" sz="3000" dirty="0"/>
              <a:t>(4) Each decision maker has </a:t>
            </a:r>
            <a:r>
              <a:rPr lang="en-US" sz="3000" dirty="0">
                <a:solidFill>
                  <a:srgbClr val="FF0000"/>
                </a:solidFill>
              </a:rPr>
              <a:t>perfect knowledge</a:t>
            </a:r>
            <a:r>
              <a:rPr lang="en-US" sz="3000" dirty="0"/>
              <a:t> of the game and of his opposition. </a:t>
            </a:r>
          </a:p>
          <a:p>
            <a:pPr eaLnBrk="0" hangingPunct="0">
              <a:spcBef>
                <a:spcPct val="50000"/>
              </a:spcBef>
            </a:pPr>
            <a:endParaRPr lang="en-US" sz="3000" dirty="0"/>
          </a:p>
          <a:p>
            <a:pPr eaLnBrk="0" hangingPunct="0">
              <a:spcBef>
                <a:spcPct val="50000"/>
              </a:spcBef>
            </a:pPr>
            <a:r>
              <a:rPr lang="en-US" sz="3000" dirty="0"/>
              <a:t>(5) All decision makers are </a:t>
            </a:r>
            <a:r>
              <a:rPr lang="en-US" sz="3000" dirty="0">
                <a:solidFill>
                  <a:srgbClr val="FF0000"/>
                </a:solidFill>
              </a:rPr>
              <a:t>rational</a:t>
            </a:r>
            <a:r>
              <a:rPr lang="en-US" sz="3000" dirty="0"/>
              <a:t>; that is, each player, given two alternatives, will select the one that yields him the greater payoff.</a:t>
            </a:r>
            <a:r>
              <a:rPr lang="en-US" sz="3200" dirty="0"/>
              <a:t> </a:t>
            </a:r>
          </a:p>
        </p:txBody>
      </p:sp>
      <p:pic>
        <p:nvPicPr>
          <p:cNvPr id="2" name="Picture 1">
            <a:extLst>
              <a:ext uri="{FF2B5EF4-FFF2-40B4-BE49-F238E27FC236}">
                <a16:creationId xmlns:a16="http://schemas.microsoft.com/office/drawing/2014/main" id="{BA530553-3AED-4F29-9676-58F330F70E8B}"/>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A23CF90C-C200-4FD4-9AC7-8461CCEE566C}"/>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C00533C7-630E-4DDA-B52C-28A0DD3DAF33}"/>
              </a:ext>
            </a:extLst>
          </p:cNvPr>
          <p:cNvSpPr/>
          <p:nvPr/>
        </p:nvSpPr>
        <p:spPr>
          <a:xfrm>
            <a:off x="152400" y="284085"/>
            <a:ext cx="7543800"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Game theory: assumptions (</a:t>
            </a:r>
            <a:r>
              <a:rPr lang="en-US" sz="3200" b="1" dirty="0" err="1">
                <a:solidFill>
                  <a:schemeClr val="bg1"/>
                </a:solidFill>
              </a:rPr>
              <a:t>Cont</a:t>
            </a:r>
            <a:r>
              <a:rPr lang="en-US" sz="3200" b="1" dirty="0">
                <a:solidFill>
                  <a:schemeClr val="bg1"/>
                </a:solidFill>
              </a:rPr>
              <a:t>)</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12291"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10245" name="Rectangle 5"/>
          <p:cNvSpPr>
            <a:spLocks noGrp="1" noChangeArrowheads="1"/>
          </p:cNvSpPr>
          <p:nvPr>
            <p:ph type="body" idx="1"/>
          </p:nvPr>
        </p:nvSpPr>
        <p:spPr>
          <a:xfrm>
            <a:off x="-76200" y="1752600"/>
            <a:ext cx="8991600" cy="5334000"/>
          </a:xfrm>
        </p:spPr>
        <p:txBody>
          <a:bodyPr>
            <a:normAutofit fontScale="85000" lnSpcReduction="20000"/>
          </a:bodyPr>
          <a:lstStyle/>
          <a:p>
            <a:pPr marL="641033" lvl="1" indent="-274320" eaLnBrk="1" fontAlgn="auto" hangingPunct="1">
              <a:spcAft>
                <a:spcPts val="0"/>
              </a:spcAft>
              <a:buClr>
                <a:schemeClr val="accent3"/>
              </a:buClr>
              <a:buFont typeface="Wingdings 2"/>
              <a:buChar char=""/>
              <a:defRPr/>
            </a:pPr>
            <a:r>
              <a:rPr lang="en-US" sz="3500" dirty="0"/>
              <a:t>A </a:t>
            </a:r>
            <a:r>
              <a:rPr lang="en-US" sz="3500" b="1" dirty="0"/>
              <a:t>game</a:t>
            </a:r>
            <a:r>
              <a:rPr lang="en-US" sz="3500" dirty="0"/>
              <a:t> is a contest involving two or more decision makers, each of whom wants to win</a:t>
            </a:r>
          </a:p>
          <a:p>
            <a:pPr marL="915670" lvl="2" indent="-274320" eaLnBrk="1" fontAlgn="auto" hangingPunct="1">
              <a:spcAft>
                <a:spcPts val="0"/>
              </a:spcAft>
              <a:buClr>
                <a:schemeClr val="accent3"/>
              </a:buClr>
              <a:buFont typeface="Wingdings 2"/>
              <a:buChar char=""/>
              <a:defRPr/>
            </a:pPr>
            <a:r>
              <a:rPr lang="en-US" sz="2700" b="1" dirty="0"/>
              <a:t>Game theory </a:t>
            </a:r>
            <a:r>
              <a:rPr lang="en-US" sz="2700" dirty="0"/>
              <a:t>is the study of how optimal strategies are formulated in conflict </a:t>
            </a:r>
          </a:p>
          <a:p>
            <a:pPr marL="641033" lvl="1" indent="-274320" eaLnBrk="1" fontAlgn="auto" hangingPunct="1">
              <a:spcAft>
                <a:spcPts val="0"/>
              </a:spcAft>
              <a:buClr>
                <a:schemeClr val="accent3"/>
              </a:buClr>
              <a:buFont typeface="Wingdings 2"/>
              <a:buChar char=""/>
              <a:defRPr/>
            </a:pPr>
            <a:r>
              <a:rPr lang="en-US" sz="3500" dirty="0"/>
              <a:t>A player's payoff is the amount that the player wins or loses in a particular situation in a game.</a:t>
            </a:r>
          </a:p>
          <a:p>
            <a:pPr marL="641033" lvl="1" indent="-274320" eaLnBrk="1" fontAlgn="auto" hangingPunct="1">
              <a:spcAft>
                <a:spcPts val="0"/>
              </a:spcAft>
              <a:buClr>
                <a:schemeClr val="accent3"/>
              </a:buClr>
              <a:buFont typeface="Wingdings 2"/>
              <a:buChar char=""/>
              <a:defRPr/>
            </a:pPr>
            <a:r>
              <a:rPr lang="en-US" sz="3500" dirty="0"/>
              <a:t>A players has a dominant strategy if that player's best strategy does not depend on what other players do.</a:t>
            </a:r>
          </a:p>
          <a:p>
            <a:pPr marL="641033" lvl="1" indent="-274320" eaLnBrk="1" fontAlgn="auto" hangingPunct="1">
              <a:spcAft>
                <a:spcPts val="0"/>
              </a:spcAft>
              <a:buClr>
                <a:schemeClr val="accent3"/>
              </a:buClr>
              <a:buFont typeface="Wingdings 2"/>
              <a:buChar char=""/>
              <a:defRPr/>
            </a:pPr>
            <a:r>
              <a:rPr lang="en-US" sz="3500" dirty="0"/>
              <a:t>A two-person game involves two parties (X and Y)</a:t>
            </a:r>
          </a:p>
          <a:p>
            <a:pPr lvl="2" indent="-246888" eaLnBrk="1" fontAlgn="auto" hangingPunct="1">
              <a:spcAft>
                <a:spcPts val="0"/>
              </a:spcAft>
              <a:buFont typeface="Wingdings 2"/>
              <a:buChar char=""/>
              <a:defRPr/>
            </a:pPr>
            <a:r>
              <a:rPr lang="en-US" sz="2700" dirty="0"/>
              <a:t>A </a:t>
            </a:r>
            <a:r>
              <a:rPr lang="en-US" sz="2700" b="1" dirty="0"/>
              <a:t>zero-sum game </a:t>
            </a:r>
            <a:r>
              <a:rPr lang="en-US" sz="2700" dirty="0"/>
              <a:t>means that the sum of losses for one player must equal the sum of gains for the other. Thus, the overall sum is zero</a:t>
            </a:r>
          </a:p>
        </p:txBody>
      </p:sp>
      <p:pic>
        <p:nvPicPr>
          <p:cNvPr id="2" name="Picture 1">
            <a:extLst>
              <a:ext uri="{FF2B5EF4-FFF2-40B4-BE49-F238E27FC236}">
                <a16:creationId xmlns:a16="http://schemas.microsoft.com/office/drawing/2014/main" id="{D5B82FB5-C30B-423A-B2FE-AA5B153DCF24}"/>
              </a:ext>
            </a:extLst>
          </p:cNvPr>
          <p:cNvPicPr>
            <a:picLocks noChangeAspect="1"/>
          </p:cNvPicPr>
          <p:nvPr/>
        </p:nvPicPr>
        <p:blipFill>
          <a:blip r:embed="rId3"/>
          <a:stretch>
            <a:fillRect/>
          </a:stretch>
        </p:blipFill>
        <p:spPr>
          <a:xfrm>
            <a:off x="8001000" y="25022"/>
            <a:ext cx="1113430" cy="1088502"/>
          </a:xfrm>
          <a:prstGeom prst="rect">
            <a:avLst/>
          </a:prstGeom>
        </p:spPr>
      </p:pic>
      <p:sp>
        <p:nvSpPr>
          <p:cNvPr id="3" name="Rectangle 2">
            <a:extLst>
              <a:ext uri="{FF2B5EF4-FFF2-40B4-BE49-F238E27FC236}">
                <a16:creationId xmlns:a16="http://schemas.microsoft.com/office/drawing/2014/main" id="{433D4F1F-BF92-4854-AEFA-D14B86765FA4}"/>
              </a:ext>
            </a:extLst>
          </p:cNvPr>
          <p:cNvSpPr/>
          <p:nvPr/>
        </p:nvSpPr>
        <p:spPr>
          <a:xfrm>
            <a:off x="62501" y="1600200"/>
            <a:ext cx="8839200" cy="5121274"/>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D1DD628C-A047-48DC-90EF-954E8801F3E1}"/>
              </a:ext>
            </a:extLst>
          </p:cNvPr>
          <p:cNvSpPr/>
          <p:nvPr/>
        </p:nvSpPr>
        <p:spPr>
          <a:xfrm>
            <a:off x="152400" y="167540"/>
            <a:ext cx="7696200"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Rules, Strategies, Payoffs, and Equilibrium</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animEffect transition="in" filter="wipe(left)">
                                      <p:cBhvr>
                                        <p:cTn id="7" dur="500"/>
                                        <p:tgtEl>
                                          <p:spTgt spid="1024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45">
                                            <p:txEl>
                                              <p:pRg st="1" end="1"/>
                                            </p:txEl>
                                          </p:spTgt>
                                        </p:tgtEl>
                                        <p:attrNameLst>
                                          <p:attrName>style.visibility</p:attrName>
                                        </p:attrNameLst>
                                      </p:cBhvr>
                                      <p:to>
                                        <p:strVal val="visible"/>
                                      </p:to>
                                    </p:set>
                                    <p:animEffect transition="in" filter="wipe(left)">
                                      <p:cBhvr>
                                        <p:cTn id="10" dur="500"/>
                                        <p:tgtEl>
                                          <p:spTgt spid="1024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245">
                                            <p:txEl>
                                              <p:pRg st="2" end="2"/>
                                            </p:txEl>
                                          </p:spTgt>
                                        </p:tgtEl>
                                        <p:attrNameLst>
                                          <p:attrName>style.visibility</p:attrName>
                                        </p:attrNameLst>
                                      </p:cBhvr>
                                      <p:to>
                                        <p:strVal val="visible"/>
                                      </p:to>
                                    </p:set>
                                    <p:animEffect transition="in" filter="wipe(left)">
                                      <p:cBhvr>
                                        <p:cTn id="13" dur="500"/>
                                        <p:tgtEl>
                                          <p:spTgt spid="1024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245">
                                            <p:txEl>
                                              <p:pRg st="3" end="3"/>
                                            </p:txEl>
                                          </p:spTgt>
                                        </p:tgtEl>
                                        <p:attrNameLst>
                                          <p:attrName>style.visibility</p:attrName>
                                        </p:attrNameLst>
                                      </p:cBhvr>
                                      <p:to>
                                        <p:strVal val="visible"/>
                                      </p:to>
                                    </p:set>
                                    <p:animEffect transition="in" filter="wipe(left)">
                                      <p:cBhvr>
                                        <p:cTn id="16" dur="500"/>
                                        <p:tgtEl>
                                          <p:spTgt spid="10245">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245">
                                            <p:txEl>
                                              <p:pRg st="4" end="4"/>
                                            </p:txEl>
                                          </p:spTgt>
                                        </p:tgtEl>
                                        <p:attrNameLst>
                                          <p:attrName>style.visibility</p:attrName>
                                        </p:attrNameLst>
                                      </p:cBhvr>
                                      <p:to>
                                        <p:strVal val="visible"/>
                                      </p:to>
                                    </p:set>
                                    <p:animEffect transition="in" filter="wipe(left)">
                                      <p:cBhvr>
                                        <p:cTn id="19" dur="500"/>
                                        <p:tgtEl>
                                          <p:spTgt spid="10245">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245">
                                            <p:txEl>
                                              <p:pRg st="5" end="5"/>
                                            </p:txEl>
                                          </p:spTgt>
                                        </p:tgtEl>
                                        <p:attrNameLst>
                                          <p:attrName>style.visibility</p:attrName>
                                        </p:attrNameLst>
                                      </p:cBhvr>
                                      <p:to>
                                        <p:strVal val="visible"/>
                                      </p:to>
                                    </p:set>
                                    <p:animEffect transition="in" filter="wipe(left)">
                                      <p:cBhvr>
                                        <p:cTn id="22" dur="500"/>
                                        <p:tgtEl>
                                          <p:spTgt spid="102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uild="p"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13315"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8197" name="Rectangle 5"/>
          <p:cNvSpPr>
            <a:spLocks noGrp="1" noChangeArrowheads="1"/>
          </p:cNvSpPr>
          <p:nvPr>
            <p:ph type="body" idx="1"/>
          </p:nvPr>
        </p:nvSpPr>
        <p:spPr>
          <a:xfrm>
            <a:off x="457200" y="1752600"/>
            <a:ext cx="8229600" cy="4572000"/>
          </a:xfrm>
        </p:spPr>
        <p:txBody>
          <a:bodyPr>
            <a:normAutofit lnSpcReduction="10000"/>
          </a:bodyPr>
          <a:lstStyle/>
          <a:p>
            <a:pPr marL="274320" indent="-274320" eaLnBrk="1" fontAlgn="auto" hangingPunct="1">
              <a:spcAft>
                <a:spcPts val="0"/>
              </a:spcAft>
              <a:buClr>
                <a:schemeClr val="accent3"/>
              </a:buClr>
              <a:buFont typeface="Wingdings 2"/>
              <a:buChar char=""/>
              <a:defRPr/>
            </a:pPr>
            <a:r>
              <a:rPr lang="en-US" sz="3200" dirty="0"/>
              <a:t>Economic situations are treated as games.</a:t>
            </a:r>
          </a:p>
          <a:p>
            <a:pPr marL="640080" lvl="1" indent="-246888" eaLnBrk="1" fontAlgn="auto" hangingPunct="1">
              <a:spcAft>
                <a:spcPts val="0"/>
              </a:spcAft>
              <a:buFont typeface="Wingdings 2"/>
              <a:buChar char=""/>
              <a:defRPr/>
            </a:pPr>
            <a:r>
              <a:rPr lang="en-US" sz="2800" dirty="0"/>
              <a:t>The rules of the game state who can do what, and when they can do it.</a:t>
            </a:r>
          </a:p>
          <a:p>
            <a:pPr marL="640080" lvl="1" indent="-246888" eaLnBrk="1" fontAlgn="auto" hangingPunct="1">
              <a:spcAft>
                <a:spcPts val="0"/>
              </a:spcAft>
              <a:buFont typeface="Wingdings 2"/>
              <a:buChar char=""/>
              <a:defRPr/>
            </a:pPr>
            <a:r>
              <a:rPr lang="en-US" sz="2800" dirty="0"/>
              <a:t>A player's strategy is a plan for actions in each possible situation in the game.</a:t>
            </a:r>
          </a:p>
          <a:p>
            <a:pPr marL="640080" lvl="1" indent="-246888" eaLnBrk="1" fontAlgn="auto" hangingPunct="1">
              <a:spcAft>
                <a:spcPts val="0"/>
              </a:spcAft>
              <a:buFont typeface="Wingdings 2"/>
              <a:buChar char=""/>
              <a:defRPr/>
            </a:pPr>
            <a:r>
              <a:rPr lang="en-US" sz="2800" dirty="0"/>
              <a:t>Strategies taken by others can dramatically affect the outcome of our decisions</a:t>
            </a:r>
          </a:p>
          <a:p>
            <a:pPr lvl="2" indent="-246888" eaLnBrk="1" fontAlgn="auto" hangingPunct="1">
              <a:spcAft>
                <a:spcPts val="0"/>
              </a:spcAft>
              <a:buFont typeface="Wingdings 2"/>
              <a:buChar char=""/>
              <a:defRPr/>
            </a:pPr>
            <a:r>
              <a:rPr lang="en-US" sz="2500" dirty="0"/>
              <a:t>In the auto industry, the strategies of competitors to introduce certain models with particular features can impact the profitability of other carmakers</a:t>
            </a:r>
          </a:p>
        </p:txBody>
      </p:sp>
      <p:pic>
        <p:nvPicPr>
          <p:cNvPr id="2" name="Picture 1">
            <a:extLst>
              <a:ext uri="{FF2B5EF4-FFF2-40B4-BE49-F238E27FC236}">
                <a16:creationId xmlns:a16="http://schemas.microsoft.com/office/drawing/2014/main" id="{48CD043D-740D-4449-90B8-6A0DE141A99A}"/>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449B9045-6F61-4C72-A269-00388842D71C}"/>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0B821D86-83A5-4876-987B-88FEF78EE996}"/>
              </a:ext>
            </a:extLst>
          </p:cNvPr>
          <p:cNvSpPr/>
          <p:nvPr/>
        </p:nvSpPr>
        <p:spPr>
          <a:xfrm>
            <a:off x="152400" y="123609"/>
            <a:ext cx="7543800"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Rules, Strategies, Payoffs, and Equilibrium</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7">
                                            <p:txEl>
                                              <p:pRg st="0" end="0"/>
                                            </p:txEl>
                                          </p:spTgt>
                                        </p:tgtEl>
                                        <p:attrNameLst>
                                          <p:attrName>style.visibility</p:attrName>
                                        </p:attrNameLst>
                                      </p:cBhvr>
                                      <p:to>
                                        <p:strVal val="visible"/>
                                      </p:to>
                                    </p:set>
                                    <p:animEffect transition="in" filter="wipe(left)">
                                      <p:cBhvr>
                                        <p:cTn id="7" dur="500"/>
                                        <p:tgtEl>
                                          <p:spTgt spid="819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197">
                                            <p:txEl>
                                              <p:pRg st="1" end="1"/>
                                            </p:txEl>
                                          </p:spTgt>
                                        </p:tgtEl>
                                        <p:attrNameLst>
                                          <p:attrName>style.visibility</p:attrName>
                                        </p:attrNameLst>
                                      </p:cBhvr>
                                      <p:to>
                                        <p:strVal val="visible"/>
                                      </p:to>
                                    </p:set>
                                    <p:animEffect transition="in" filter="wipe(left)">
                                      <p:cBhvr>
                                        <p:cTn id="10" dur="500"/>
                                        <p:tgtEl>
                                          <p:spTgt spid="8197">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197">
                                            <p:txEl>
                                              <p:pRg st="2" end="2"/>
                                            </p:txEl>
                                          </p:spTgt>
                                        </p:tgtEl>
                                        <p:attrNameLst>
                                          <p:attrName>style.visibility</p:attrName>
                                        </p:attrNameLst>
                                      </p:cBhvr>
                                      <p:to>
                                        <p:strVal val="visible"/>
                                      </p:to>
                                    </p:set>
                                    <p:animEffect transition="in" filter="wipe(left)">
                                      <p:cBhvr>
                                        <p:cTn id="13" dur="500"/>
                                        <p:tgtEl>
                                          <p:spTgt spid="8197">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197">
                                            <p:txEl>
                                              <p:pRg st="3" end="3"/>
                                            </p:txEl>
                                          </p:spTgt>
                                        </p:tgtEl>
                                        <p:attrNameLst>
                                          <p:attrName>style.visibility</p:attrName>
                                        </p:attrNameLst>
                                      </p:cBhvr>
                                      <p:to>
                                        <p:strVal val="visible"/>
                                      </p:to>
                                    </p:set>
                                    <p:animEffect transition="in" filter="wipe(left)">
                                      <p:cBhvr>
                                        <p:cTn id="16" dur="500"/>
                                        <p:tgtEl>
                                          <p:spTgt spid="8197">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197">
                                            <p:txEl>
                                              <p:pRg st="4" end="4"/>
                                            </p:txEl>
                                          </p:spTgt>
                                        </p:tgtEl>
                                        <p:attrNameLst>
                                          <p:attrName>style.visibility</p:attrName>
                                        </p:attrNameLst>
                                      </p:cBhvr>
                                      <p:to>
                                        <p:strVal val="visible"/>
                                      </p:to>
                                    </p:set>
                                    <p:animEffect transition="in" filter="wipe(left)">
                                      <p:cBhvr>
                                        <p:cTn id="19" dur="500"/>
                                        <p:tgtEl>
                                          <p:spTgt spid="81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build="p"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Content Placeholder 2"/>
          <p:cNvSpPr>
            <a:spLocks noGrp="1"/>
          </p:cNvSpPr>
          <p:nvPr>
            <p:ph idx="1"/>
          </p:nvPr>
        </p:nvSpPr>
        <p:spPr>
          <a:xfrm>
            <a:off x="457200" y="1371600"/>
            <a:ext cx="8229600" cy="4953000"/>
          </a:xfrm>
        </p:spPr>
        <p:txBody>
          <a:bodyPr/>
          <a:lstStyle/>
          <a:p>
            <a:pPr eaLnBrk="1" hangingPunct="1"/>
            <a:r>
              <a:rPr lang="en-US"/>
              <a:t>Two competitors are planning radio and newspaper advertisements to increase their business. This is the payoff matrix for store X. A negative number means store Y has a positive payoff</a:t>
            </a:r>
          </a:p>
        </p:txBody>
      </p:sp>
      <p:sp>
        <p:nvSpPr>
          <p:cNvPr id="4" name="Footer Placeholder 3"/>
          <p:cNvSpPr>
            <a:spLocks noGrp="1"/>
          </p:cNvSpPr>
          <p:nvPr>
            <p:ph type="ftr" sz="quarter" idx="10"/>
          </p:nvPr>
        </p:nvSpPr>
        <p:spPr/>
        <p:txBody>
          <a:bodyPr/>
          <a:lstStyle/>
          <a:p>
            <a:pPr>
              <a:defRPr/>
            </a:pPr>
            <a:r>
              <a:rPr lang="en-US"/>
              <a:t>S-</a:t>
            </a:r>
            <a:fld id="{01A535B5-9E7E-4218-BF5A-FC411B88CF71}" type="slidenum">
              <a:rPr lang="en-US" smtClean="0"/>
              <a:pPr>
                <a:defRPr/>
              </a:pPr>
              <a:t>159</a:t>
            </a:fld>
            <a:endParaRPr lang="en-US"/>
          </a:p>
        </p:txBody>
      </p:sp>
      <p:pic>
        <p:nvPicPr>
          <p:cNvPr id="14341" name="Picture 2"/>
          <p:cNvPicPr>
            <a:picLocks noChangeAspect="1" noChangeArrowheads="1"/>
          </p:cNvPicPr>
          <p:nvPr/>
        </p:nvPicPr>
        <p:blipFill>
          <a:blip r:embed="rId2"/>
          <a:srcRect/>
          <a:stretch>
            <a:fillRect/>
          </a:stretch>
        </p:blipFill>
        <p:spPr bwMode="auto">
          <a:xfrm>
            <a:off x="647700" y="3276600"/>
            <a:ext cx="7688263" cy="2668588"/>
          </a:xfrm>
          <a:prstGeom prst="rect">
            <a:avLst/>
          </a:prstGeom>
          <a:noFill/>
          <a:ln w="9525">
            <a:noFill/>
            <a:miter lim="800000"/>
            <a:headEnd/>
            <a:tailEnd/>
          </a:ln>
        </p:spPr>
      </p:pic>
      <p:pic>
        <p:nvPicPr>
          <p:cNvPr id="2" name="Picture 1">
            <a:extLst>
              <a:ext uri="{FF2B5EF4-FFF2-40B4-BE49-F238E27FC236}">
                <a16:creationId xmlns:a16="http://schemas.microsoft.com/office/drawing/2014/main" id="{686CE04C-A9AE-4332-B659-6C83C622C25C}"/>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B1A808FC-D27C-4D8A-AB45-AF4E2BA1A53A}"/>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D60622E2-FA39-4372-AB5E-79FB8C7EE7E4}"/>
              </a:ext>
            </a:extLst>
          </p:cNvPr>
          <p:cNvSpPr/>
          <p:nvPr/>
        </p:nvSpPr>
        <p:spPr>
          <a:xfrm>
            <a:off x="63240" y="233851"/>
            <a:ext cx="7480559"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Payoff Matrix - Store 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stretch>
            <a:fillRect/>
          </a:stretch>
        </p:blipFill>
        <p:spPr>
          <a:xfrm>
            <a:off x="7743825" y="52741"/>
            <a:ext cx="1276350" cy="1247775"/>
          </a:xfrm>
          <a:prstGeom prst="rect">
            <a:avLst/>
          </a:prstGeom>
        </p:spPr>
      </p:pic>
      <p:sp>
        <p:nvSpPr>
          <p:cNvPr id="63" name="Rounded Rectangle 62"/>
          <p:cNvSpPr/>
          <p:nvPr/>
        </p:nvSpPr>
        <p:spPr>
          <a:xfrm>
            <a:off x="762000" y="228600"/>
            <a:ext cx="6705600" cy="9906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5602" name="Title 1"/>
          <p:cNvSpPr>
            <a:spLocks noGrp="1"/>
          </p:cNvSpPr>
          <p:nvPr>
            <p:ph type="title"/>
          </p:nvPr>
        </p:nvSpPr>
        <p:spPr>
          <a:xfrm>
            <a:off x="914400" y="304800"/>
            <a:ext cx="7010400" cy="952500"/>
          </a:xfrm>
        </p:spPr>
        <p:txBody>
          <a:bodyPr/>
          <a:lstStyle/>
          <a:p>
            <a:r>
              <a:rPr lang="en-IN" sz="2800" b="1" dirty="0">
                <a:solidFill>
                  <a:schemeClr val="bg1"/>
                </a:solidFill>
              </a:rPr>
              <a:t>APPLICATION: MAZE GAME</a:t>
            </a:r>
          </a:p>
        </p:txBody>
      </p:sp>
      <p:sp>
        <p:nvSpPr>
          <p:cNvPr id="7" name="Content Placeholder 6"/>
          <p:cNvSpPr>
            <a:spLocks noGrp="1"/>
          </p:cNvSpPr>
          <p:nvPr>
            <p:ph idx="1"/>
          </p:nvPr>
        </p:nvSpPr>
        <p:spPr>
          <a:xfrm>
            <a:off x="381000" y="1447800"/>
            <a:ext cx="4648200" cy="990600"/>
          </a:xfrm>
        </p:spPr>
        <p:txBody>
          <a:bodyPr/>
          <a:lstStyle/>
          <a:p>
            <a:pPr>
              <a:defRPr/>
            </a:pPr>
            <a:r>
              <a:rPr lang="en-IN" sz="1600" dirty="0"/>
              <a:t>BFS SOLUTION?</a:t>
            </a:r>
          </a:p>
          <a:p>
            <a:pPr lvl="1">
              <a:defRPr/>
            </a:pPr>
            <a:r>
              <a:rPr lang="en-IN" sz="1400" dirty="0"/>
              <a:t>S-1-2-3-5-8-10-12-14-16-19-G</a:t>
            </a:r>
          </a:p>
          <a:p>
            <a:pPr lvl="1">
              <a:defRPr/>
            </a:pPr>
            <a:r>
              <a:rPr lang="en-IN" sz="1400" dirty="0"/>
              <a:t>SEARCH SOLUTION FOUND IN </a:t>
            </a:r>
            <a:r>
              <a:rPr lang="en-IN" sz="1400" b="1" dirty="0"/>
              <a:t>12 STEPS</a:t>
            </a:r>
          </a:p>
          <a:p>
            <a:pPr lvl="1">
              <a:buFont typeface="Wingdings" pitchFamily="2" charset="2"/>
              <a:buNone/>
              <a:defRPr/>
            </a:pPr>
            <a:endParaRPr lang="en-IN" sz="1400" b="1" dirty="0"/>
          </a:p>
          <a:p>
            <a:pPr marL="342900" lvl="1" indent="-342900">
              <a:buClr>
                <a:schemeClr val="tx1"/>
              </a:buClr>
              <a:buSzPct val="70000"/>
              <a:buFont typeface="Wingdings" pitchFamily="2" charset="2"/>
              <a:buChar char="¢"/>
              <a:defRPr/>
            </a:pPr>
            <a:endParaRPr lang="en-IN" sz="1600" dirty="0">
              <a:ea typeface="+mn-ea"/>
              <a:cs typeface="+mn-cs"/>
            </a:endParaRPr>
          </a:p>
        </p:txBody>
      </p:sp>
      <p:pic>
        <p:nvPicPr>
          <p:cNvPr id="25604" name="Picture 1"/>
          <p:cNvPicPr>
            <a:picLocks noChangeAspect="1" noChangeArrowheads="1"/>
          </p:cNvPicPr>
          <p:nvPr/>
        </p:nvPicPr>
        <p:blipFill>
          <a:blip r:embed="rId3"/>
          <a:srcRect l="21875" t="26666" r="55624" b="58888"/>
          <a:stretch>
            <a:fillRect/>
          </a:stretch>
        </p:blipFill>
        <p:spPr bwMode="auto">
          <a:xfrm>
            <a:off x="5480050" y="1311275"/>
            <a:ext cx="3359150" cy="1355725"/>
          </a:xfrm>
          <a:prstGeom prst="rect">
            <a:avLst/>
          </a:prstGeom>
          <a:noFill/>
          <a:ln w="9525">
            <a:noFill/>
            <a:miter lim="800000"/>
            <a:headEnd/>
            <a:tailEnd/>
          </a:ln>
        </p:spPr>
      </p:pic>
      <p:grpSp>
        <p:nvGrpSpPr>
          <p:cNvPr id="2" name="Group 89"/>
          <p:cNvGrpSpPr>
            <a:grpSpLocks/>
          </p:cNvGrpSpPr>
          <p:nvPr/>
        </p:nvGrpSpPr>
        <p:grpSpPr bwMode="auto">
          <a:xfrm>
            <a:off x="533400" y="2552700"/>
            <a:ext cx="7924800" cy="4229100"/>
            <a:chOff x="762000" y="2552699"/>
            <a:chExt cx="7924800" cy="4229101"/>
          </a:xfrm>
        </p:grpSpPr>
        <p:sp>
          <p:nvSpPr>
            <p:cNvPr id="25607" name="Oval 7"/>
            <p:cNvSpPr>
              <a:spLocks noChangeArrowheads="1"/>
            </p:cNvSpPr>
            <p:nvPr/>
          </p:nvSpPr>
          <p:spPr bwMode="auto">
            <a:xfrm>
              <a:off x="1295400" y="2628899"/>
              <a:ext cx="533400" cy="533400"/>
            </a:xfrm>
            <a:prstGeom prst="ellipse">
              <a:avLst/>
            </a:prstGeom>
            <a:solidFill>
              <a:schemeClr val="accent1"/>
            </a:solidFill>
            <a:ln w="9525" algn="ctr">
              <a:solidFill>
                <a:schemeClr val="tx1"/>
              </a:solidFill>
              <a:round/>
              <a:headEnd/>
              <a:tailEnd/>
            </a:ln>
          </p:spPr>
          <p:txBody>
            <a:bodyPr/>
            <a:lstStyle/>
            <a:p>
              <a:r>
                <a:rPr lang="en-US"/>
                <a:t>S</a:t>
              </a:r>
            </a:p>
          </p:txBody>
        </p:sp>
        <p:sp>
          <p:nvSpPr>
            <p:cNvPr id="25608" name="Oval 8"/>
            <p:cNvSpPr>
              <a:spLocks noChangeArrowheads="1"/>
            </p:cNvSpPr>
            <p:nvPr/>
          </p:nvSpPr>
          <p:spPr bwMode="auto">
            <a:xfrm>
              <a:off x="1295400" y="3314699"/>
              <a:ext cx="533400" cy="533400"/>
            </a:xfrm>
            <a:prstGeom prst="ellipse">
              <a:avLst/>
            </a:prstGeom>
            <a:solidFill>
              <a:schemeClr val="accent1"/>
            </a:solidFill>
            <a:ln w="9525" algn="ctr">
              <a:solidFill>
                <a:schemeClr val="tx1"/>
              </a:solidFill>
              <a:round/>
              <a:headEnd/>
              <a:tailEnd/>
            </a:ln>
          </p:spPr>
          <p:txBody>
            <a:bodyPr/>
            <a:lstStyle/>
            <a:p>
              <a:r>
                <a:rPr lang="en-US" dirty="0"/>
                <a:t>1</a:t>
              </a:r>
            </a:p>
          </p:txBody>
        </p:sp>
        <p:sp>
          <p:nvSpPr>
            <p:cNvPr id="25609" name="Oval 9"/>
            <p:cNvSpPr>
              <a:spLocks noChangeArrowheads="1"/>
            </p:cNvSpPr>
            <p:nvPr/>
          </p:nvSpPr>
          <p:spPr bwMode="auto">
            <a:xfrm>
              <a:off x="1295400" y="4000499"/>
              <a:ext cx="533400" cy="533400"/>
            </a:xfrm>
            <a:prstGeom prst="ellipse">
              <a:avLst/>
            </a:prstGeom>
            <a:solidFill>
              <a:schemeClr val="accent1"/>
            </a:solidFill>
            <a:ln w="9525" algn="ctr">
              <a:solidFill>
                <a:schemeClr val="tx1"/>
              </a:solidFill>
              <a:round/>
              <a:headEnd/>
              <a:tailEnd/>
            </a:ln>
          </p:spPr>
          <p:txBody>
            <a:bodyPr/>
            <a:lstStyle/>
            <a:p>
              <a:r>
                <a:rPr lang="en-US"/>
                <a:t>2</a:t>
              </a:r>
            </a:p>
          </p:txBody>
        </p:sp>
        <p:sp>
          <p:nvSpPr>
            <p:cNvPr id="25610" name="Oval 10"/>
            <p:cNvSpPr>
              <a:spLocks noChangeArrowheads="1"/>
            </p:cNvSpPr>
            <p:nvPr/>
          </p:nvSpPr>
          <p:spPr bwMode="auto">
            <a:xfrm>
              <a:off x="1295400" y="4610099"/>
              <a:ext cx="533400" cy="533400"/>
            </a:xfrm>
            <a:prstGeom prst="ellipse">
              <a:avLst/>
            </a:prstGeom>
            <a:solidFill>
              <a:schemeClr val="accent1"/>
            </a:solidFill>
            <a:ln w="9525" algn="ctr">
              <a:solidFill>
                <a:schemeClr val="tx1"/>
              </a:solidFill>
              <a:round/>
              <a:headEnd/>
              <a:tailEnd/>
            </a:ln>
          </p:spPr>
          <p:txBody>
            <a:bodyPr/>
            <a:lstStyle/>
            <a:p>
              <a:r>
                <a:rPr lang="en-US"/>
                <a:t>3</a:t>
              </a:r>
            </a:p>
          </p:txBody>
        </p:sp>
        <p:sp>
          <p:nvSpPr>
            <p:cNvPr id="25611" name="Oval 11"/>
            <p:cNvSpPr>
              <a:spLocks noChangeArrowheads="1"/>
            </p:cNvSpPr>
            <p:nvPr/>
          </p:nvSpPr>
          <p:spPr bwMode="auto">
            <a:xfrm>
              <a:off x="762000" y="5143499"/>
              <a:ext cx="533400" cy="533400"/>
            </a:xfrm>
            <a:prstGeom prst="ellipse">
              <a:avLst/>
            </a:prstGeom>
            <a:solidFill>
              <a:srgbClr val="FFFF00"/>
            </a:solidFill>
            <a:ln w="9525" algn="ctr">
              <a:solidFill>
                <a:schemeClr val="tx1"/>
              </a:solidFill>
              <a:round/>
              <a:headEnd/>
              <a:tailEnd/>
            </a:ln>
          </p:spPr>
          <p:txBody>
            <a:bodyPr/>
            <a:lstStyle/>
            <a:p>
              <a:r>
                <a:rPr lang="en-US">
                  <a:solidFill>
                    <a:srgbClr val="FF0000"/>
                  </a:solidFill>
                </a:rPr>
                <a:t>5</a:t>
              </a:r>
            </a:p>
          </p:txBody>
        </p:sp>
        <p:sp>
          <p:nvSpPr>
            <p:cNvPr id="25612" name="Oval 12"/>
            <p:cNvSpPr>
              <a:spLocks noChangeArrowheads="1"/>
            </p:cNvSpPr>
            <p:nvPr/>
          </p:nvSpPr>
          <p:spPr bwMode="auto">
            <a:xfrm>
              <a:off x="1905000" y="5143499"/>
              <a:ext cx="533400" cy="533400"/>
            </a:xfrm>
            <a:prstGeom prst="ellipse">
              <a:avLst/>
            </a:prstGeom>
            <a:solidFill>
              <a:schemeClr val="accent1"/>
            </a:solidFill>
            <a:ln w="9525" algn="ctr">
              <a:solidFill>
                <a:schemeClr val="tx1"/>
              </a:solidFill>
              <a:round/>
              <a:headEnd/>
              <a:tailEnd/>
            </a:ln>
          </p:spPr>
          <p:txBody>
            <a:bodyPr/>
            <a:lstStyle/>
            <a:p>
              <a:r>
                <a:rPr lang="en-US"/>
                <a:t>4</a:t>
              </a:r>
            </a:p>
          </p:txBody>
        </p:sp>
        <p:cxnSp>
          <p:nvCxnSpPr>
            <p:cNvPr id="25613" name="Straight Arrow Connector 14"/>
            <p:cNvCxnSpPr>
              <a:cxnSpLocks noChangeShapeType="1"/>
              <a:stCxn id="25607" idx="4"/>
              <a:endCxn id="25608" idx="0"/>
            </p:cNvCxnSpPr>
            <p:nvPr/>
          </p:nvCxnSpPr>
          <p:spPr bwMode="auto">
            <a:xfrm rot="5400000">
              <a:off x="1485900" y="3238499"/>
              <a:ext cx="152400" cy="1588"/>
            </a:xfrm>
            <a:prstGeom prst="straightConnector1">
              <a:avLst/>
            </a:prstGeom>
            <a:noFill/>
            <a:ln w="9525" algn="ctr">
              <a:solidFill>
                <a:schemeClr val="tx1"/>
              </a:solidFill>
              <a:round/>
              <a:headEnd/>
              <a:tailEnd type="arrow" w="med" len="med"/>
            </a:ln>
          </p:spPr>
        </p:cxnSp>
        <p:cxnSp>
          <p:nvCxnSpPr>
            <p:cNvPr id="25614" name="Straight Arrow Connector 16"/>
            <p:cNvCxnSpPr>
              <a:cxnSpLocks noChangeShapeType="1"/>
              <a:stCxn id="25608" idx="4"/>
              <a:endCxn id="25609" idx="0"/>
            </p:cNvCxnSpPr>
            <p:nvPr/>
          </p:nvCxnSpPr>
          <p:spPr bwMode="auto">
            <a:xfrm rot="5400000">
              <a:off x="1485900" y="3924299"/>
              <a:ext cx="152400" cy="1588"/>
            </a:xfrm>
            <a:prstGeom prst="straightConnector1">
              <a:avLst/>
            </a:prstGeom>
            <a:noFill/>
            <a:ln w="9525" algn="ctr">
              <a:solidFill>
                <a:schemeClr val="tx1"/>
              </a:solidFill>
              <a:round/>
              <a:headEnd/>
              <a:tailEnd type="arrow" w="med" len="med"/>
            </a:ln>
          </p:spPr>
        </p:cxnSp>
        <p:cxnSp>
          <p:nvCxnSpPr>
            <p:cNvPr id="25615" name="Straight Arrow Connector 18"/>
            <p:cNvCxnSpPr>
              <a:cxnSpLocks noChangeShapeType="1"/>
              <a:stCxn id="25609" idx="4"/>
              <a:endCxn id="25610" idx="0"/>
            </p:cNvCxnSpPr>
            <p:nvPr/>
          </p:nvCxnSpPr>
          <p:spPr bwMode="auto">
            <a:xfrm rot="5400000">
              <a:off x="1524000" y="4571999"/>
              <a:ext cx="76200" cy="1588"/>
            </a:xfrm>
            <a:prstGeom prst="straightConnector1">
              <a:avLst/>
            </a:prstGeom>
            <a:noFill/>
            <a:ln w="9525" algn="ctr">
              <a:solidFill>
                <a:schemeClr val="tx1"/>
              </a:solidFill>
              <a:round/>
              <a:headEnd/>
              <a:tailEnd type="arrow" w="med" len="med"/>
            </a:ln>
          </p:spPr>
        </p:cxnSp>
        <p:cxnSp>
          <p:nvCxnSpPr>
            <p:cNvPr id="25616" name="Straight Arrow Connector 20"/>
            <p:cNvCxnSpPr>
              <a:cxnSpLocks noChangeShapeType="1"/>
              <a:stCxn id="25610" idx="4"/>
              <a:endCxn id="25611" idx="7"/>
            </p:cNvCxnSpPr>
            <p:nvPr/>
          </p:nvCxnSpPr>
          <p:spPr bwMode="auto">
            <a:xfrm rot="5400000">
              <a:off x="1350636" y="5010149"/>
              <a:ext cx="78115" cy="344815"/>
            </a:xfrm>
            <a:prstGeom prst="straightConnector1">
              <a:avLst/>
            </a:prstGeom>
            <a:noFill/>
            <a:ln w="9525" algn="ctr">
              <a:solidFill>
                <a:schemeClr val="tx1"/>
              </a:solidFill>
              <a:round/>
              <a:headEnd/>
              <a:tailEnd type="arrow" w="med" len="med"/>
            </a:ln>
          </p:spPr>
        </p:cxnSp>
        <p:cxnSp>
          <p:nvCxnSpPr>
            <p:cNvPr id="25617" name="Straight Arrow Connector 22"/>
            <p:cNvCxnSpPr>
              <a:cxnSpLocks noChangeShapeType="1"/>
              <a:stCxn id="25610" idx="4"/>
              <a:endCxn id="25612" idx="1"/>
            </p:cNvCxnSpPr>
            <p:nvPr/>
          </p:nvCxnSpPr>
          <p:spPr bwMode="auto">
            <a:xfrm rot="16200000" flipH="1">
              <a:off x="1733550" y="4972048"/>
              <a:ext cx="78115" cy="421015"/>
            </a:xfrm>
            <a:prstGeom prst="straightConnector1">
              <a:avLst/>
            </a:prstGeom>
            <a:noFill/>
            <a:ln w="9525" algn="ctr">
              <a:solidFill>
                <a:schemeClr val="tx1"/>
              </a:solidFill>
              <a:round/>
              <a:headEnd/>
              <a:tailEnd type="arrow" w="med" len="med"/>
            </a:ln>
          </p:spPr>
        </p:cxnSp>
        <p:sp>
          <p:nvSpPr>
            <p:cNvPr id="25618" name="Oval 23"/>
            <p:cNvSpPr>
              <a:spLocks noChangeArrowheads="1"/>
            </p:cNvSpPr>
            <p:nvPr/>
          </p:nvSpPr>
          <p:spPr bwMode="auto">
            <a:xfrm>
              <a:off x="3124200" y="2552699"/>
              <a:ext cx="533400" cy="533400"/>
            </a:xfrm>
            <a:prstGeom prst="ellipse">
              <a:avLst/>
            </a:prstGeom>
            <a:solidFill>
              <a:srgbClr val="FFFF00"/>
            </a:solidFill>
            <a:ln w="9525" algn="ctr">
              <a:solidFill>
                <a:schemeClr val="tx1"/>
              </a:solidFill>
              <a:round/>
              <a:headEnd/>
              <a:tailEnd/>
            </a:ln>
          </p:spPr>
          <p:txBody>
            <a:bodyPr/>
            <a:lstStyle/>
            <a:p>
              <a:r>
                <a:rPr lang="en-US">
                  <a:solidFill>
                    <a:srgbClr val="FF0000"/>
                  </a:solidFill>
                </a:rPr>
                <a:t>5</a:t>
              </a:r>
            </a:p>
          </p:txBody>
        </p:sp>
        <p:sp>
          <p:nvSpPr>
            <p:cNvPr id="25619" name="Oval 24"/>
            <p:cNvSpPr>
              <a:spLocks noChangeArrowheads="1"/>
            </p:cNvSpPr>
            <p:nvPr/>
          </p:nvSpPr>
          <p:spPr bwMode="auto">
            <a:xfrm>
              <a:off x="2438400" y="3162299"/>
              <a:ext cx="533400" cy="533400"/>
            </a:xfrm>
            <a:prstGeom prst="ellipse">
              <a:avLst/>
            </a:prstGeom>
            <a:solidFill>
              <a:schemeClr val="accent1"/>
            </a:solidFill>
            <a:ln w="9525" algn="ctr">
              <a:solidFill>
                <a:schemeClr val="tx1"/>
              </a:solidFill>
              <a:round/>
              <a:headEnd/>
              <a:tailEnd/>
            </a:ln>
          </p:spPr>
          <p:txBody>
            <a:bodyPr/>
            <a:lstStyle/>
            <a:p>
              <a:r>
                <a:rPr lang="en-US"/>
                <a:t>6</a:t>
              </a:r>
            </a:p>
          </p:txBody>
        </p:sp>
        <p:sp>
          <p:nvSpPr>
            <p:cNvPr id="25620" name="Oval 25"/>
            <p:cNvSpPr>
              <a:spLocks noChangeArrowheads="1"/>
            </p:cNvSpPr>
            <p:nvPr/>
          </p:nvSpPr>
          <p:spPr bwMode="auto">
            <a:xfrm>
              <a:off x="3200400" y="3162299"/>
              <a:ext cx="533400" cy="533400"/>
            </a:xfrm>
            <a:prstGeom prst="ellipse">
              <a:avLst/>
            </a:prstGeom>
            <a:solidFill>
              <a:schemeClr val="accent1"/>
            </a:solidFill>
            <a:ln w="9525" algn="ctr">
              <a:solidFill>
                <a:schemeClr val="tx1"/>
              </a:solidFill>
              <a:round/>
              <a:headEnd/>
              <a:tailEnd/>
            </a:ln>
          </p:spPr>
          <p:txBody>
            <a:bodyPr/>
            <a:lstStyle/>
            <a:p>
              <a:r>
                <a:rPr lang="en-US"/>
                <a:t>7</a:t>
              </a:r>
            </a:p>
          </p:txBody>
        </p:sp>
        <p:sp>
          <p:nvSpPr>
            <p:cNvPr id="25621" name="Oval 26"/>
            <p:cNvSpPr>
              <a:spLocks noChangeArrowheads="1"/>
            </p:cNvSpPr>
            <p:nvPr/>
          </p:nvSpPr>
          <p:spPr bwMode="auto">
            <a:xfrm>
              <a:off x="3962400" y="3162299"/>
              <a:ext cx="533400" cy="533400"/>
            </a:xfrm>
            <a:prstGeom prst="ellipse">
              <a:avLst/>
            </a:prstGeom>
            <a:solidFill>
              <a:schemeClr val="accent1"/>
            </a:solidFill>
            <a:ln w="9525" algn="ctr">
              <a:solidFill>
                <a:schemeClr val="tx1"/>
              </a:solidFill>
              <a:round/>
              <a:headEnd/>
              <a:tailEnd/>
            </a:ln>
          </p:spPr>
          <p:txBody>
            <a:bodyPr/>
            <a:lstStyle/>
            <a:p>
              <a:r>
                <a:rPr lang="en-US" dirty="0"/>
                <a:t>8</a:t>
              </a:r>
            </a:p>
          </p:txBody>
        </p:sp>
        <p:cxnSp>
          <p:nvCxnSpPr>
            <p:cNvPr id="25622" name="Straight Arrow Connector 28"/>
            <p:cNvCxnSpPr>
              <a:cxnSpLocks noChangeShapeType="1"/>
              <a:stCxn id="25618" idx="3"/>
              <a:endCxn id="25619" idx="0"/>
            </p:cNvCxnSpPr>
            <p:nvPr/>
          </p:nvCxnSpPr>
          <p:spPr bwMode="auto">
            <a:xfrm rot="5400000">
              <a:off x="2876551" y="2836534"/>
              <a:ext cx="154315" cy="497215"/>
            </a:xfrm>
            <a:prstGeom prst="straightConnector1">
              <a:avLst/>
            </a:prstGeom>
            <a:noFill/>
            <a:ln w="9525" algn="ctr">
              <a:solidFill>
                <a:schemeClr val="tx1"/>
              </a:solidFill>
              <a:round/>
              <a:headEnd/>
              <a:tailEnd type="arrow" w="med" len="med"/>
            </a:ln>
          </p:spPr>
        </p:cxnSp>
        <p:cxnSp>
          <p:nvCxnSpPr>
            <p:cNvPr id="25623" name="Straight Arrow Connector 30"/>
            <p:cNvCxnSpPr>
              <a:cxnSpLocks noChangeShapeType="1"/>
              <a:stCxn id="25618" idx="4"/>
              <a:endCxn id="25620" idx="0"/>
            </p:cNvCxnSpPr>
            <p:nvPr/>
          </p:nvCxnSpPr>
          <p:spPr bwMode="auto">
            <a:xfrm rot="16200000" flipH="1">
              <a:off x="3390900" y="3086099"/>
              <a:ext cx="76200" cy="76200"/>
            </a:xfrm>
            <a:prstGeom prst="straightConnector1">
              <a:avLst/>
            </a:prstGeom>
            <a:noFill/>
            <a:ln w="9525" algn="ctr">
              <a:solidFill>
                <a:schemeClr val="tx1"/>
              </a:solidFill>
              <a:round/>
              <a:headEnd/>
              <a:tailEnd type="arrow" w="med" len="med"/>
            </a:ln>
          </p:spPr>
        </p:cxnSp>
        <p:cxnSp>
          <p:nvCxnSpPr>
            <p:cNvPr id="25624" name="Straight Arrow Connector 32"/>
            <p:cNvCxnSpPr>
              <a:cxnSpLocks noChangeShapeType="1"/>
              <a:stCxn id="25618" idx="5"/>
              <a:endCxn id="25621" idx="0"/>
            </p:cNvCxnSpPr>
            <p:nvPr/>
          </p:nvCxnSpPr>
          <p:spPr bwMode="auto">
            <a:xfrm rot="16200000" flipH="1">
              <a:off x="3827135" y="2760333"/>
              <a:ext cx="154315" cy="649615"/>
            </a:xfrm>
            <a:prstGeom prst="straightConnector1">
              <a:avLst/>
            </a:prstGeom>
            <a:noFill/>
            <a:ln w="9525" algn="ctr">
              <a:solidFill>
                <a:schemeClr val="tx1"/>
              </a:solidFill>
              <a:round/>
              <a:headEnd/>
              <a:tailEnd type="arrow" w="med" len="med"/>
            </a:ln>
          </p:spPr>
        </p:cxnSp>
        <p:sp>
          <p:nvSpPr>
            <p:cNvPr id="25625" name="Oval 33"/>
            <p:cNvSpPr>
              <a:spLocks noChangeArrowheads="1"/>
            </p:cNvSpPr>
            <p:nvPr/>
          </p:nvSpPr>
          <p:spPr bwMode="auto">
            <a:xfrm>
              <a:off x="2438400" y="3848099"/>
              <a:ext cx="533400" cy="533400"/>
            </a:xfrm>
            <a:prstGeom prst="ellipse">
              <a:avLst/>
            </a:prstGeom>
            <a:solidFill>
              <a:schemeClr val="accent1"/>
            </a:solidFill>
            <a:ln w="9525" algn="ctr">
              <a:solidFill>
                <a:schemeClr val="tx1"/>
              </a:solidFill>
              <a:round/>
              <a:headEnd/>
              <a:tailEnd/>
            </a:ln>
          </p:spPr>
          <p:txBody>
            <a:bodyPr/>
            <a:lstStyle/>
            <a:p>
              <a:r>
                <a:rPr lang="en-US"/>
                <a:t>9</a:t>
              </a:r>
            </a:p>
          </p:txBody>
        </p:sp>
        <p:sp>
          <p:nvSpPr>
            <p:cNvPr id="25626" name="Oval 34"/>
            <p:cNvSpPr>
              <a:spLocks noChangeArrowheads="1"/>
            </p:cNvSpPr>
            <p:nvPr/>
          </p:nvSpPr>
          <p:spPr bwMode="auto">
            <a:xfrm>
              <a:off x="2514600" y="4533899"/>
              <a:ext cx="533400" cy="533400"/>
            </a:xfrm>
            <a:prstGeom prst="ellipse">
              <a:avLst/>
            </a:prstGeom>
            <a:solidFill>
              <a:schemeClr val="accent1"/>
            </a:solidFill>
            <a:ln w="9525" algn="ctr">
              <a:solidFill>
                <a:schemeClr val="tx1"/>
              </a:solidFill>
              <a:round/>
              <a:headEnd/>
              <a:tailEnd/>
            </a:ln>
          </p:spPr>
          <p:txBody>
            <a:bodyPr/>
            <a:lstStyle/>
            <a:p>
              <a:r>
                <a:rPr lang="en-US" sz="1400"/>
                <a:t>11</a:t>
              </a:r>
            </a:p>
          </p:txBody>
        </p:sp>
        <p:sp>
          <p:nvSpPr>
            <p:cNvPr id="25627" name="Oval 35"/>
            <p:cNvSpPr>
              <a:spLocks noChangeArrowheads="1"/>
            </p:cNvSpPr>
            <p:nvPr/>
          </p:nvSpPr>
          <p:spPr bwMode="auto">
            <a:xfrm>
              <a:off x="2590800" y="5143499"/>
              <a:ext cx="533400" cy="533400"/>
            </a:xfrm>
            <a:prstGeom prst="ellipse">
              <a:avLst/>
            </a:prstGeom>
            <a:solidFill>
              <a:schemeClr val="accent1"/>
            </a:solidFill>
            <a:ln w="9525" algn="ctr">
              <a:solidFill>
                <a:schemeClr val="tx1"/>
              </a:solidFill>
              <a:round/>
              <a:headEnd/>
              <a:tailEnd/>
            </a:ln>
          </p:spPr>
          <p:txBody>
            <a:bodyPr/>
            <a:lstStyle/>
            <a:p>
              <a:r>
                <a:rPr lang="en-US" sz="1200"/>
                <a:t>13</a:t>
              </a:r>
            </a:p>
          </p:txBody>
        </p:sp>
        <p:cxnSp>
          <p:nvCxnSpPr>
            <p:cNvPr id="25628" name="Straight Arrow Connector 37"/>
            <p:cNvCxnSpPr>
              <a:cxnSpLocks noChangeShapeType="1"/>
              <a:stCxn id="25619" idx="4"/>
              <a:endCxn id="25625" idx="0"/>
            </p:cNvCxnSpPr>
            <p:nvPr/>
          </p:nvCxnSpPr>
          <p:spPr bwMode="auto">
            <a:xfrm rot="5400000">
              <a:off x="2628900" y="3771899"/>
              <a:ext cx="152400" cy="1588"/>
            </a:xfrm>
            <a:prstGeom prst="straightConnector1">
              <a:avLst/>
            </a:prstGeom>
            <a:noFill/>
            <a:ln w="9525" algn="ctr">
              <a:solidFill>
                <a:schemeClr val="tx1"/>
              </a:solidFill>
              <a:round/>
              <a:headEnd/>
              <a:tailEnd type="arrow" w="med" len="med"/>
            </a:ln>
          </p:spPr>
        </p:cxnSp>
        <p:cxnSp>
          <p:nvCxnSpPr>
            <p:cNvPr id="25629" name="Straight Arrow Connector 39"/>
            <p:cNvCxnSpPr>
              <a:cxnSpLocks noChangeShapeType="1"/>
              <a:stCxn id="25625" idx="4"/>
              <a:endCxn id="25626" idx="0"/>
            </p:cNvCxnSpPr>
            <p:nvPr/>
          </p:nvCxnSpPr>
          <p:spPr bwMode="auto">
            <a:xfrm rot="16200000" flipH="1">
              <a:off x="2667000" y="4419599"/>
              <a:ext cx="152400" cy="76200"/>
            </a:xfrm>
            <a:prstGeom prst="straightConnector1">
              <a:avLst/>
            </a:prstGeom>
            <a:noFill/>
            <a:ln w="9525" algn="ctr">
              <a:solidFill>
                <a:schemeClr val="tx1"/>
              </a:solidFill>
              <a:round/>
              <a:headEnd/>
              <a:tailEnd type="arrow" w="med" len="med"/>
            </a:ln>
          </p:spPr>
        </p:cxnSp>
        <p:cxnSp>
          <p:nvCxnSpPr>
            <p:cNvPr id="25630" name="Straight Arrow Connector 41"/>
            <p:cNvCxnSpPr>
              <a:cxnSpLocks noChangeShapeType="1"/>
            </p:cNvCxnSpPr>
            <p:nvPr/>
          </p:nvCxnSpPr>
          <p:spPr bwMode="auto">
            <a:xfrm rot="16200000" flipH="1">
              <a:off x="2773268" y="5097367"/>
              <a:ext cx="152400" cy="92264"/>
            </a:xfrm>
            <a:prstGeom prst="straightConnector1">
              <a:avLst/>
            </a:prstGeom>
            <a:noFill/>
            <a:ln w="9525" algn="ctr">
              <a:solidFill>
                <a:schemeClr val="tx1"/>
              </a:solidFill>
              <a:round/>
              <a:headEnd/>
              <a:tailEnd type="arrow" w="med" len="med"/>
            </a:ln>
          </p:spPr>
        </p:cxnSp>
        <p:sp>
          <p:nvSpPr>
            <p:cNvPr id="25631" name="Oval 43"/>
            <p:cNvSpPr>
              <a:spLocks noChangeArrowheads="1"/>
            </p:cNvSpPr>
            <p:nvPr/>
          </p:nvSpPr>
          <p:spPr bwMode="auto">
            <a:xfrm>
              <a:off x="2590800" y="5829299"/>
              <a:ext cx="533400" cy="533400"/>
            </a:xfrm>
            <a:prstGeom prst="ellipse">
              <a:avLst/>
            </a:prstGeom>
            <a:solidFill>
              <a:srgbClr val="FFFF00"/>
            </a:solidFill>
            <a:ln w="9525" algn="ctr">
              <a:solidFill>
                <a:schemeClr val="tx1"/>
              </a:solidFill>
              <a:round/>
              <a:headEnd/>
              <a:tailEnd/>
            </a:ln>
          </p:spPr>
          <p:txBody>
            <a:bodyPr/>
            <a:lstStyle/>
            <a:p>
              <a:r>
                <a:rPr lang="en-US" sz="1200">
                  <a:solidFill>
                    <a:srgbClr val="FF0000"/>
                  </a:solidFill>
                </a:rPr>
                <a:t>15</a:t>
              </a:r>
            </a:p>
          </p:txBody>
        </p:sp>
        <p:cxnSp>
          <p:nvCxnSpPr>
            <p:cNvPr id="25632" name="Straight Arrow Connector 45"/>
            <p:cNvCxnSpPr>
              <a:cxnSpLocks noChangeShapeType="1"/>
              <a:stCxn id="25627" idx="4"/>
              <a:endCxn id="25631" idx="0"/>
            </p:cNvCxnSpPr>
            <p:nvPr/>
          </p:nvCxnSpPr>
          <p:spPr bwMode="auto">
            <a:xfrm rot="5400000">
              <a:off x="2781300" y="5753099"/>
              <a:ext cx="152400" cy="1588"/>
            </a:xfrm>
            <a:prstGeom prst="straightConnector1">
              <a:avLst/>
            </a:prstGeom>
            <a:noFill/>
            <a:ln w="9525" algn="ctr">
              <a:solidFill>
                <a:schemeClr val="tx1"/>
              </a:solidFill>
              <a:round/>
              <a:headEnd/>
              <a:tailEnd type="arrow" w="med" len="med"/>
            </a:ln>
          </p:spPr>
        </p:cxnSp>
        <p:sp>
          <p:nvSpPr>
            <p:cNvPr id="25633" name="Oval 47"/>
            <p:cNvSpPr>
              <a:spLocks noChangeArrowheads="1"/>
            </p:cNvSpPr>
            <p:nvPr/>
          </p:nvSpPr>
          <p:spPr bwMode="auto">
            <a:xfrm>
              <a:off x="5562600" y="2552699"/>
              <a:ext cx="533400" cy="533400"/>
            </a:xfrm>
            <a:prstGeom prst="ellipse">
              <a:avLst/>
            </a:prstGeom>
            <a:solidFill>
              <a:srgbClr val="FFFF00"/>
            </a:solidFill>
            <a:ln w="9525" algn="ctr">
              <a:solidFill>
                <a:schemeClr val="tx1"/>
              </a:solidFill>
              <a:round/>
              <a:headEnd/>
              <a:tailEnd/>
            </a:ln>
          </p:spPr>
          <p:txBody>
            <a:bodyPr/>
            <a:lstStyle/>
            <a:p>
              <a:r>
                <a:rPr lang="en-US" sz="1200">
                  <a:solidFill>
                    <a:srgbClr val="FF0000"/>
                  </a:solidFill>
                </a:rPr>
                <a:t>15</a:t>
              </a:r>
            </a:p>
          </p:txBody>
        </p:sp>
        <p:sp>
          <p:nvSpPr>
            <p:cNvPr id="25634" name="Oval 48"/>
            <p:cNvSpPr>
              <a:spLocks noChangeArrowheads="1"/>
            </p:cNvSpPr>
            <p:nvPr/>
          </p:nvSpPr>
          <p:spPr bwMode="auto">
            <a:xfrm>
              <a:off x="3962400" y="3771105"/>
              <a:ext cx="533400" cy="533400"/>
            </a:xfrm>
            <a:prstGeom prst="ellipse">
              <a:avLst/>
            </a:prstGeom>
            <a:solidFill>
              <a:schemeClr val="accent1"/>
            </a:solidFill>
            <a:ln w="9525" algn="ctr">
              <a:solidFill>
                <a:schemeClr val="tx1"/>
              </a:solidFill>
              <a:round/>
              <a:headEnd/>
              <a:tailEnd/>
            </a:ln>
          </p:spPr>
          <p:txBody>
            <a:bodyPr/>
            <a:lstStyle/>
            <a:p>
              <a:r>
                <a:rPr lang="en-US" sz="1200"/>
                <a:t>10</a:t>
              </a:r>
            </a:p>
          </p:txBody>
        </p:sp>
        <p:sp>
          <p:nvSpPr>
            <p:cNvPr id="25635" name="Oval 49"/>
            <p:cNvSpPr>
              <a:spLocks noChangeArrowheads="1"/>
            </p:cNvSpPr>
            <p:nvPr/>
          </p:nvSpPr>
          <p:spPr bwMode="auto">
            <a:xfrm>
              <a:off x="4038600" y="4456905"/>
              <a:ext cx="533400" cy="533400"/>
            </a:xfrm>
            <a:prstGeom prst="ellipse">
              <a:avLst/>
            </a:prstGeom>
            <a:solidFill>
              <a:schemeClr val="accent1"/>
            </a:solidFill>
            <a:ln w="9525" algn="ctr">
              <a:solidFill>
                <a:schemeClr val="tx1"/>
              </a:solidFill>
              <a:round/>
              <a:headEnd/>
              <a:tailEnd/>
            </a:ln>
          </p:spPr>
          <p:txBody>
            <a:bodyPr/>
            <a:lstStyle/>
            <a:p>
              <a:r>
                <a:rPr lang="en-US" sz="1200"/>
                <a:t>12</a:t>
              </a:r>
            </a:p>
          </p:txBody>
        </p:sp>
        <p:sp>
          <p:nvSpPr>
            <p:cNvPr id="25636" name="Oval 50"/>
            <p:cNvSpPr>
              <a:spLocks noChangeArrowheads="1"/>
            </p:cNvSpPr>
            <p:nvPr/>
          </p:nvSpPr>
          <p:spPr bwMode="auto">
            <a:xfrm>
              <a:off x="4114800" y="5066505"/>
              <a:ext cx="533400" cy="533400"/>
            </a:xfrm>
            <a:prstGeom prst="ellipse">
              <a:avLst/>
            </a:prstGeom>
            <a:solidFill>
              <a:schemeClr val="accent1"/>
            </a:solidFill>
            <a:ln w="9525" algn="ctr">
              <a:solidFill>
                <a:schemeClr val="tx1"/>
              </a:solidFill>
              <a:round/>
              <a:headEnd/>
              <a:tailEnd/>
            </a:ln>
          </p:spPr>
          <p:txBody>
            <a:bodyPr/>
            <a:lstStyle/>
            <a:p>
              <a:r>
                <a:rPr lang="en-US" sz="1200"/>
                <a:t>14</a:t>
              </a:r>
            </a:p>
          </p:txBody>
        </p:sp>
        <p:cxnSp>
          <p:nvCxnSpPr>
            <p:cNvPr id="25637" name="Straight Arrow Connector 51"/>
            <p:cNvCxnSpPr>
              <a:cxnSpLocks noChangeShapeType="1"/>
              <a:endCxn id="25634" idx="0"/>
            </p:cNvCxnSpPr>
            <p:nvPr/>
          </p:nvCxnSpPr>
          <p:spPr bwMode="auto">
            <a:xfrm rot="5400000">
              <a:off x="4152900" y="3694905"/>
              <a:ext cx="152400" cy="1588"/>
            </a:xfrm>
            <a:prstGeom prst="straightConnector1">
              <a:avLst/>
            </a:prstGeom>
            <a:noFill/>
            <a:ln w="9525" algn="ctr">
              <a:solidFill>
                <a:schemeClr val="tx1"/>
              </a:solidFill>
              <a:round/>
              <a:headEnd/>
              <a:tailEnd type="arrow" w="med" len="med"/>
            </a:ln>
          </p:spPr>
        </p:cxnSp>
        <p:cxnSp>
          <p:nvCxnSpPr>
            <p:cNvPr id="25638" name="Straight Arrow Connector 52"/>
            <p:cNvCxnSpPr>
              <a:cxnSpLocks noChangeShapeType="1"/>
              <a:stCxn id="25634" idx="4"/>
              <a:endCxn id="25635" idx="0"/>
            </p:cNvCxnSpPr>
            <p:nvPr/>
          </p:nvCxnSpPr>
          <p:spPr bwMode="auto">
            <a:xfrm rot="16200000" flipH="1">
              <a:off x="4191000" y="4342605"/>
              <a:ext cx="152400" cy="76200"/>
            </a:xfrm>
            <a:prstGeom prst="straightConnector1">
              <a:avLst/>
            </a:prstGeom>
            <a:noFill/>
            <a:ln w="9525" algn="ctr">
              <a:solidFill>
                <a:schemeClr val="tx1"/>
              </a:solidFill>
              <a:round/>
              <a:headEnd/>
              <a:tailEnd type="arrow" w="med" len="med"/>
            </a:ln>
          </p:spPr>
        </p:cxnSp>
        <p:cxnSp>
          <p:nvCxnSpPr>
            <p:cNvPr id="25639" name="Straight Arrow Connector 53"/>
            <p:cNvCxnSpPr>
              <a:cxnSpLocks noChangeShapeType="1"/>
            </p:cNvCxnSpPr>
            <p:nvPr/>
          </p:nvCxnSpPr>
          <p:spPr bwMode="auto">
            <a:xfrm rot="16200000" flipH="1">
              <a:off x="4297268" y="5020373"/>
              <a:ext cx="152400" cy="92264"/>
            </a:xfrm>
            <a:prstGeom prst="straightConnector1">
              <a:avLst/>
            </a:prstGeom>
            <a:noFill/>
            <a:ln w="9525" algn="ctr">
              <a:solidFill>
                <a:schemeClr val="tx1"/>
              </a:solidFill>
              <a:round/>
              <a:headEnd/>
              <a:tailEnd type="arrow" w="med" len="med"/>
            </a:ln>
          </p:spPr>
        </p:cxnSp>
        <p:sp>
          <p:nvSpPr>
            <p:cNvPr id="25640" name="Oval 54"/>
            <p:cNvSpPr>
              <a:spLocks noChangeArrowheads="1"/>
            </p:cNvSpPr>
            <p:nvPr/>
          </p:nvSpPr>
          <p:spPr bwMode="auto">
            <a:xfrm>
              <a:off x="4114800" y="6248400"/>
              <a:ext cx="533400" cy="533400"/>
            </a:xfrm>
            <a:prstGeom prst="ellipse">
              <a:avLst/>
            </a:prstGeom>
            <a:solidFill>
              <a:srgbClr val="FFFF00"/>
            </a:solidFill>
            <a:ln w="9525" algn="ctr">
              <a:solidFill>
                <a:schemeClr val="tx1"/>
              </a:solidFill>
              <a:round/>
              <a:headEnd/>
              <a:tailEnd/>
            </a:ln>
          </p:spPr>
          <p:txBody>
            <a:bodyPr/>
            <a:lstStyle/>
            <a:p>
              <a:r>
                <a:rPr lang="en-US" sz="1200">
                  <a:solidFill>
                    <a:srgbClr val="FF0000"/>
                  </a:solidFill>
                </a:rPr>
                <a:t>19</a:t>
              </a:r>
            </a:p>
          </p:txBody>
        </p:sp>
        <p:cxnSp>
          <p:nvCxnSpPr>
            <p:cNvPr id="25641" name="Straight Arrow Connector 55"/>
            <p:cNvCxnSpPr>
              <a:cxnSpLocks noChangeShapeType="1"/>
            </p:cNvCxnSpPr>
            <p:nvPr/>
          </p:nvCxnSpPr>
          <p:spPr bwMode="auto">
            <a:xfrm rot="5400000">
              <a:off x="4425264" y="6177864"/>
              <a:ext cx="76200" cy="64872"/>
            </a:xfrm>
            <a:prstGeom prst="straightConnector1">
              <a:avLst/>
            </a:prstGeom>
            <a:noFill/>
            <a:ln w="9525" algn="ctr">
              <a:solidFill>
                <a:schemeClr val="tx1"/>
              </a:solidFill>
              <a:round/>
              <a:headEnd/>
              <a:tailEnd type="arrow" w="med" len="med"/>
            </a:ln>
          </p:spPr>
        </p:cxnSp>
        <p:sp>
          <p:nvSpPr>
            <p:cNvPr id="25642" name="Oval 58"/>
            <p:cNvSpPr>
              <a:spLocks noChangeArrowheads="1"/>
            </p:cNvSpPr>
            <p:nvPr/>
          </p:nvSpPr>
          <p:spPr bwMode="auto">
            <a:xfrm>
              <a:off x="4114800" y="5638800"/>
              <a:ext cx="533400" cy="533400"/>
            </a:xfrm>
            <a:prstGeom prst="ellipse">
              <a:avLst/>
            </a:prstGeom>
            <a:solidFill>
              <a:schemeClr val="accent1"/>
            </a:solidFill>
            <a:ln w="9525" algn="ctr">
              <a:solidFill>
                <a:schemeClr val="tx1"/>
              </a:solidFill>
              <a:round/>
              <a:headEnd/>
              <a:tailEnd/>
            </a:ln>
          </p:spPr>
          <p:txBody>
            <a:bodyPr/>
            <a:lstStyle/>
            <a:p>
              <a:r>
                <a:rPr lang="en-US" sz="1200"/>
                <a:t>16</a:t>
              </a:r>
            </a:p>
          </p:txBody>
        </p:sp>
        <p:sp>
          <p:nvSpPr>
            <p:cNvPr id="25643" name="Oval 60"/>
            <p:cNvSpPr>
              <a:spLocks noChangeArrowheads="1"/>
            </p:cNvSpPr>
            <p:nvPr/>
          </p:nvSpPr>
          <p:spPr bwMode="auto">
            <a:xfrm>
              <a:off x="7772400" y="2590800"/>
              <a:ext cx="533400" cy="533400"/>
            </a:xfrm>
            <a:prstGeom prst="ellipse">
              <a:avLst/>
            </a:prstGeom>
            <a:solidFill>
              <a:srgbClr val="FFFF00"/>
            </a:solidFill>
            <a:ln w="9525" algn="ctr">
              <a:solidFill>
                <a:schemeClr val="tx1"/>
              </a:solidFill>
              <a:round/>
              <a:headEnd/>
              <a:tailEnd/>
            </a:ln>
          </p:spPr>
          <p:txBody>
            <a:bodyPr/>
            <a:lstStyle/>
            <a:p>
              <a:r>
                <a:rPr lang="en-US" sz="1200">
                  <a:solidFill>
                    <a:srgbClr val="FF0000"/>
                  </a:solidFill>
                </a:rPr>
                <a:t>19</a:t>
              </a:r>
            </a:p>
          </p:txBody>
        </p:sp>
        <p:sp>
          <p:nvSpPr>
            <p:cNvPr id="25644" name="Oval 61"/>
            <p:cNvSpPr>
              <a:spLocks noChangeArrowheads="1"/>
            </p:cNvSpPr>
            <p:nvPr/>
          </p:nvSpPr>
          <p:spPr bwMode="auto">
            <a:xfrm>
              <a:off x="5257800" y="3314699"/>
              <a:ext cx="533400" cy="533400"/>
            </a:xfrm>
            <a:prstGeom prst="ellipse">
              <a:avLst/>
            </a:prstGeom>
            <a:solidFill>
              <a:schemeClr val="accent1"/>
            </a:solidFill>
            <a:ln w="9525" algn="ctr">
              <a:solidFill>
                <a:schemeClr val="tx1"/>
              </a:solidFill>
              <a:round/>
              <a:headEnd/>
              <a:tailEnd/>
            </a:ln>
          </p:spPr>
          <p:txBody>
            <a:bodyPr/>
            <a:lstStyle/>
            <a:p>
              <a:r>
                <a:rPr lang="en-US" sz="1200"/>
                <a:t>17</a:t>
              </a:r>
            </a:p>
          </p:txBody>
        </p:sp>
        <p:sp>
          <p:nvSpPr>
            <p:cNvPr id="25645" name="Oval 62"/>
            <p:cNvSpPr>
              <a:spLocks noChangeArrowheads="1"/>
            </p:cNvSpPr>
            <p:nvPr/>
          </p:nvSpPr>
          <p:spPr bwMode="auto">
            <a:xfrm>
              <a:off x="6324600" y="3314699"/>
              <a:ext cx="533400" cy="533400"/>
            </a:xfrm>
            <a:prstGeom prst="ellipse">
              <a:avLst/>
            </a:prstGeom>
            <a:solidFill>
              <a:schemeClr val="accent1"/>
            </a:solidFill>
            <a:ln w="9525" algn="ctr">
              <a:solidFill>
                <a:schemeClr val="tx1"/>
              </a:solidFill>
              <a:round/>
              <a:headEnd/>
              <a:tailEnd/>
            </a:ln>
          </p:spPr>
          <p:txBody>
            <a:bodyPr/>
            <a:lstStyle/>
            <a:p>
              <a:r>
                <a:rPr lang="en-US" sz="1200"/>
                <a:t>18</a:t>
              </a:r>
            </a:p>
          </p:txBody>
        </p:sp>
        <p:sp>
          <p:nvSpPr>
            <p:cNvPr id="25646" name="Oval 63"/>
            <p:cNvSpPr>
              <a:spLocks noChangeArrowheads="1"/>
            </p:cNvSpPr>
            <p:nvPr/>
          </p:nvSpPr>
          <p:spPr bwMode="auto">
            <a:xfrm>
              <a:off x="4724400" y="3962400"/>
              <a:ext cx="533400" cy="533400"/>
            </a:xfrm>
            <a:prstGeom prst="ellipse">
              <a:avLst/>
            </a:prstGeom>
            <a:solidFill>
              <a:schemeClr val="accent1"/>
            </a:solidFill>
            <a:ln w="9525" algn="ctr">
              <a:solidFill>
                <a:schemeClr val="tx1"/>
              </a:solidFill>
              <a:round/>
              <a:headEnd/>
              <a:tailEnd/>
            </a:ln>
          </p:spPr>
          <p:txBody>
            <a:bodyPr/>
            <a:lstStyle/>
            <a:p>
              <a:r>
                <a:rPr lang="en-US" sz="1200"/>
                <a:t>20</a:t>
              </a:r>
            </a:p>
          </p:txBody>
        </p:sp>
        <p:sp>
          <p:nvSpPr>
            <p:cNvPr id="25647" name="Oval 64"/>
            <p:cNvSpPr>
              <a:spLocks noChangeArrowheads="1"/>
            </p:cNvSpPr>
            <p:nvPr/>
          </p:nvSpPr>
          <p:spPr bwMode="auto">
            <a:xfrm>
              <a:off x="5638800" y="3962400"/>
              <a:ext cx="533400" cy="533400"/>
            </a:xfrm>
            <a:prstGeom prst="ellipse">
              <a:avLst/>
            </a:prstGeom>
            <a:solidFill>
              <a:schemeClr val="accent1"/>
            </a:solidFill>
            <a:ln w="9525" algn="ctr">
              <a:solidFill>
                <a:schemeClr val="tx1"/>
              </a:solidFill>
              <a:round/>
              <a:headEnd/>
              <a:tailEnd/>
            </a:ln>
          </p:spPr>
          <p:txBody>
            <a:bodyPr/>
            <a:lstStyle/>
            <a:p>
              <a:r>
                <a:rPr lang="en-US" sz="1200"/>
                <a:t>21</a:t>
              </a:r>
            </a:p>
          </p:txBody>
        </p:sp>
        <p:sp>
          <p:nvSpPr>
            <p:cNvPr id="25648" name="Oval 65"/>
            <p:cNvSpPr>
              <a:spLocks noChangeArrowheads="1"/>
            </p:cNvSpPr>
            <p:nvPr/>
          </p:nvSpPr>
          <p:spPr bwMode="auto">
            <a:xfrm>
              <a:off x="4800600" y="4648200"/>
              <a:ext cx="533400" cy="533400"/>
            </a:xfrm>
            <a:prstGeom prst="ellipse">
              <a:avLst/>
            </a:prstGeom>
            <a:solidFill>
              <a:schemeClr val="accent1"/>
            </a:solidFill>
            <a:ln w="9525" algn="ctr">
              <a:solidFill>
                <a:schemeClr val="tx1"/>
              </a:solidFill>
              <a:round/>
              <a:headEnd/>
              <a:tailEnd/>
            </a:ln>
          </p:spPr>
          <p:txBody>
            <a:bodyPr/>
            <a:lstStyle/>
            <a:p>
              <a:r>
                <a:rPr lang="en-US"/>
                <a:t>x</a:t>
              </a:r>
            </a:p>
          </p:txBody>
        </p:sp>
        <p:sp>
          <p:nvSpPr>
            <p:cNvPr id="25649" name="Oval 66"/>
            <p:cNvSpPr>
              <a:spLocks noChangeArrowheads="1"/>
            </p:cNvSpPr>
            <p:nvPr/>
          </p:nvSpPr>
          <p:spPr bwMode="auto">
            <a:xfrm>
              <a:off x="6324600" y="4495800"/>
              <a:ext cx="533400" cy="533400"/>
            </a:xfrm>
            <a:prstGeom prst="ellipse">
              <a:avLst/>
            </a:prstGeom>
            <a:solidFill>
              <a:schemeClr val="accent1"/>
            </a:solidFill>
            <a:ln w="9525" algn="ctr">
              <a:solidFill>
                <a:schemeClr val="tx1"/>
              </a:solidFill>
              <a:round/>
              <a:headEnd/>
              <a:tailEnd/>
            </a:ln>
          </p:spPr>
          <p:txBody>
            <a:bodyPr/>
            <a:lstStyle/>
            <a:p>
              <a:r>
                <a:rPr lang="en-US"/>
                <a:t>x</a:t>
              </a:r>
            </a:p>
          </p:txBody>
        </p:sp>
        <p:sp>
          <p:nvSpPr>
            <p:cNvPr id="25650" name="Oval 67"/>
            <p:cNvSpPr>
              <a:spLocks noChangeArrowheads="1"/>
            </p:cNvSpPr>
            <p:nvPr/>
          </p:nvSpPr>
          <p:spPr bwMode="auto">
            <a:xfrm>
              <a:off x="5562600" y="4648200"/>
              <a:ext cx="533400" cy="533400"/>
            </a:xfrm>
            <a:prstGeom prst="ellipse">
              <a:avLst/>
            </a:prstGeom>
            <a:solidFill>
              <a:srgbClr val="FFFF00"/>
            </a:solidFill>
            <a:ln w="9525" algn="ctr">
              <a:solidFill>
                <a:schemeClr val="tx1"/>
              </a:solidFill>
              <a:round/>
              <a:headEnd/>
              <a:tailEnd/>
            </a:ln>
          </p:spPr>
          <p:txBody>
            <a:bodyPr/>
            <a:lstStyle/>
            <a:p>
              <a:r>
                <a:rPr lang="en-US" sz="1200">
                  <a:solidFill>
                    <a:srgbClr val="FF0000"/>
                  </a:solidFill>
                </a:rPr>
                <a:t>19</a:t>
              </a:r>
            </a:p>
          </p:txBody>
        </p:sp>
        <p:cxnSp>
          <p:nvCxnSpPr>
            <p:cNvPr id="25651" name="Straight Arrow Connector 69"/>
            <p:cNvCxnSpPr>
              <a:cxnSpLocks noChangeShapeType="1"/>
              <a:stCxn id="25633" idx="4"/>
              <a:endCxn id="25644" idx="0"/>
            </p:cNvCxnSpPr>
            <p:nvPr/>
          </p:nvCxnSpPr>
          <p:spPr bwMode="auto">
            <a:xfrm rot="5400000">
              <a:off x="5562600" y="3047999"/>
              <a:ext cx="228600" cy="304800"/>
            </a:xfrm>
            <a:prstGeom prst="straightConnector1">
              <a:avLst/>
            </a:prstGeom>
            <a:noFill/>
            <a:ln w="9525" algn="ctr">
              <a:solidFill>
                <a:schemeClr val="tx1"/>
              </a:solidFill>
              <a:round/>
              <a:headEnd/>
              <a:tailEnd type="arrow" w="med" len="med"/>
            </a:ln>
          </p:spPr>
        </p:cxnSp>
        <p:cxnSp>
          <p:nvCxnSpPr>
            <p:cNvPr id="25652" name="Straight Arrow Connector 71"/>
            <p:cNvCxnSpPr>
              <a:cxnSpLocks noChangeShapeType="1"/>
              <a:stCxn id="25633" idx="4"/>
              <a:endCxn id="25645" idx="1"/>
            </p:cNvCxnSpPr>
            <p:nvPr/>
          </p:nvCxnSpPr>
          <p:spPr bwMode="auto">
            <a:xfrm rot="16200000" flipH="1">
              <a:off x="5962650" y="2952748"/>
              <a:ext cx="306715" cy="573415"/>
            </a:xfrm>
            <a:prstGeom prst="straightConnector1">
              <a:avLst/>
            </a:prstGeom>
            <a:noFill/>
            <a:ln w="9525" algn="ctr">
              <a:solidFill>
                <a:schemeClr val="tx1"/>
              </a:solidFill>
              <a:round/>
              <a:headEnd/>
              <a:tailEnd type="arrow" w="med" len="med"/>
            </a:ln>
          </p:spPr>
        </p:cxnSp>
        <p:cxnSp>
          <p:nvCxnSpPr>
            <p:cNvPr id="25653" name="Straight Arrow Connector 73"/>
            <p:cNvCxnSpPr>
              <a:cxnSpLocks noChangeShapeType="1"/>
              <a:stCxn id="25644" idx="3"/>
              <a:endCxn id="25646" idx="7"/>
            </p:cNvCxnSpPr>
            <p:nvPr/>
          </p:nvCxnSpPr>
          <p:spPr bwMode="auto">
            <a:xfrm rot="5400000">
              <a:off x="5122535" y="3827134"/>
              <a:ext cx="270531" cy="156230"/>
            </a:xfrm>
            <a:prstGeom prst="straightConnector1">
              <a:avLst/>
            </a:prstGeom>
            <a:noFill/>
            <a:ln w="9525" algn="ctr">
              <a:solidFill>
                <a:schemeClr val="tx1"/>
              </a:solidFill>
              <a:round/>
              <a:headEnd/>
              <a:tailEnd type="arrow" w="med" len="med"/>
            </a:ln>
          </p:spPr>
        </p:cxnSp>
        <p:cxnSp>
          <p:nvCxnSpPr>
            <p:cNvPr id="25654" name="Straight Arrow Connector 75"/>
            <p:cNvCxnSpPr>
              <a:cxnSpLocks noChangeShapeType="1"/>
              <a:stCxn id="25644" idx="5"/>
            </p:cNvCxnSpPr>
            <p:nvPr/>
          </p:nvCxnSpPr>
          <p:spPr bwMode="auto">
            <a:xfrm rot="16200000" flipH="1">
              <a:off x="5617834" y="3865234"/>
              <a:ext cx="344816" cy="154315"/>
            </a:xfrm>
            <a:prstGeom prst="straightConnector1">
              <a:avLst/>
            </a:prstGeom>
            <a:noFill/>
            <a:ln w="9525" algn="ctr">
              <a:solidFill>
                <a:schemeClr val="tx1"/>
              </a:solidFill>
              <a:round/>
              <a:headEnd/>
              <a:tailEnd type="arrow" w="med" len="med"/>
            </a:ln>
          </p:spPr>
        </p:cxnSp>
        <p:cxnSp>
          <p:nvCxnSpPr>
            <p:cNvPr id="25655" name="Straight Arrow Connector 77"/>
            <p:cNvCxnSpPr>
              <a:cxnSpLocks noChangeShapeType="1"/>
              <a:stCxn id="25646" idx="4"/>
            </p:cNvCxnSpPr>
            <p:nvPr/>
          </p:nvCxnSpPr>
          <p:spPr bwMode="auto">
            <a:xfrm rot="16200000" flipH="1">
              <a:off x="4857750" y="4629150"/>
              <a:ext cx="304800" cy="38100"/>
            </a:xfrm>
            <a:prstGeom prst="straightConnector1">
              <a:avLst/>
            </a:prstGeom>
            <a:noFill/>
            <a:ln w="9525" algn="ctr">
              <a:solidFill>
                <a:schemeClr val="tx1"/>
              </a:solidFill>
              <a:round/>
              <a:headEnd/>
              <a:tailEnd type="arrow" w="med" len="med"/>
            </a:ln>
          </p:spPr>
        </p:cxnSp>
        <p:cxnSp>
          <p:nvCxnSpPr>
            <p:cNvPr id="25656" name="Straight Arrow Connector 79"/>
            <p:cNvCxnSpPr>
              <a:cxnSpLocks noChangeShapeType="1"/>
              <a:stCxn id="25647" idx="4"/>
              <a:endCxn id="25650" idx="0"/>
            </p:cNvCxnSpPr>
            <p:nvPr/>
          </p:nvCxnSpPr>
          <p:spPr bwMode="auto">
            <a:xfrm rot="5400000">
              <a:off x="5791200" y="4533900"/>
              <a:ext cx="152400" cy="76200"/>
            </a:xfrm>
            <a:prstGeom prst="straightConnector1">
              <a:avLst/>
            </a:prstGeom>
            <a:noFill/>
            <a:ln w="9525" algn="ctr">
              <a:solidFill>
                <a:schemeClr val="tx1"/>
              </a:solidFill>
              <a:round/>
              <a:headEnd/>
              <a:tailEnd type="arrow" w="med" len="med"/>
            </a:ln>
          </p:spPr>
        </p:cxnSp>
        <p:cxnSp>
          <p:nvCxnSpPr>
            <p:cNvPr id="25657" name="Straight Arrow Connector 81"/>
            <p:cNvCxnSpPr>
              <a:cxnSpLocks noChangeShapeType="1"/>
              <a:stCxn id="25647" idx="5"/>
              <a:endCxn id="25649" idx="1"/>
            </p:cNvCxnSpPr>
            <p:nvPr/>
          </p:nvCxnSpPr>
          <p:spPr bwMode="auto">
            <a:xfrm rot="16200000" flipH="1">
              <a:off x="6170285" y="4341485"/>
              <a:ext cx="156230" cy="308630"/>
            </a:xfrm>
            <a:prstGeom prst="straightConnector1">
              <a:avLst/>
            </a:prstGeom>
            <a:noFill/>
            <a:ln w="9525" algn="ctr">
              <a:solidFill>
                <a:schemeClr val="tx1"/>
              </a:solidFill>
              <a:round/>
              <a:headEnd/>
              <a:tailEnd type="arrow" w="med" len="med"/>
            </a:ln>
          </p:spPr>
        </p:cxnSp>
        <p:sp>
          <p:nvSpPr>
            <p:cNvPr id="25658" name="Oval 82"/>
            <p:cNvSpPr>
              <a:spLocks noChangeArrowheads="1"/>
            </p:cNvSpPr>
            <p:nvPr/>
          </p:nvSpPr>
          <p:spPr bwMode="auto">
            <a:xfrm>
              <a:off x="7467600" y="3429000"/>
              <a:ext cx="533400" cy="533400"/>
            </a:xfrm>
            <a:prstGeom prst="ellipse">
              <a:avLst/>
            </a:prstGeom>
            <a:solidFill>
              <a:srgbClr val="00B050"/>
            </a:solidFill>
            <a:ln w="9525" algn="ctr">
              <a:solidFill>
                <a:srgbClr val="00B050"/>
              </a:solidFill>
              <a:round/>
              <a:headEnd/>
              <a:tailEnd/>
            </a:ln>
          </p:spPr>
          <p:txBody>
            <a:bodyPr/>
            <a:lstStyle/>
            <a:p>
              <a:r>
                <a:rPr lang="en-US" sz="1200">
                  <a:solidFill>
                    <a:srgbClr val="002060"/>
                  </a:solidFill>
                </a:rPr>
                <a:t>G</a:t>
              </a:r>
            </a:p>
          </p:txBody>
        </p:sp>
        <p:sp>
          <p:nvSpPr>
            <p:cNvPr id="25659" name="Oval 83"/>
            <p:cNvSpPr>
              <a:spLocks noChangeArrowheads="1"/>
            </p:cNvSpPr>
            <p:nvPr/>
          </p:nvSpPr>
          <p:spPr bwMode="auto">
            <a:xfrm>
              <a:off x="8153400" y="3429000"/>
              <a:ext cx="533400" cy="533400"/>
            </a:xfrm>
            <a:prstGeom prst="ellipse">
              <a:avLst/>
            </a:prstGeom>
            <a:solidFill>
              <a:schemeClr val="accent1"/>
            </a:solidFill>
            <a:ln w="9525" algn="ctr">
              <a:solidFill>
                <a:schemeClr val="tx1"/>
              </a:solidFill>
              <a:round/>
              <a:headEnd/>
              <a:tailEnd/>
            </a:ln>
          </p:spPr>
          <p:txBody>
            <a:bodyPr/>
            <a:lstStyle/>
            <a:p>
              <a:r>
                <a:rPr lang="en-US" sz="1200" dirty="0"/>
                <a:t>21</a:t>
              </a:r>
            </a:p>
          </p:txBody>
        </p:sp>
        <p:cxnSp>
          <p:nvCxnSpPr>
            <p:cNvPr id="25660" name="Straight Arrow Connector 86"/>
            <p:cNvCxnSpPr>
              <a:cxnSpLocks noChangeShapeType="1"/>
              <a:stCxn id="25643" idx="5"/>
              <a:endCxn id="25658" idx="0"/>
            </p:cNvCxnSpPr>
            <p:nvPr/>
          </p:nvCxnSpPr>
          <p:spPr bwMode="auto">
            <a:xfrm rot="5400000">
              <a:off x="7789536" y="2990850"/>
              <a:ext cx="382915" cy="493385"/>
            </a:xfrm>
            <a:prstGeom prst="straightConnector1">
              <a:avLst/>
            </a:prstGeom>
            <a:noFill/>
            <a:ln w="9525" algn="ctr">
              <a:solidFill>
                <a:schemeClr val="tx1"/>
              </a:solidFill>
              <a:round/>
              <a:headEnd/>
              <a:tailEnd type="arrow" w="med" len="med"/>
            </a:ln>
          </p:spPr>
        </p:cxnSp>
        <p:cxnSp>
          <p:nvCxnSpPr>
            <p:cNvPr id="25661" name="Straight Arrow Connector 88"/>
            <p:cNvCxnSpPr>
              <a:cxnSpLocks noChangeShapeType="1"/>
              <a:stCxn id="25643" idx="5"/>
            </p:cNvCxnSpPr>
            <p:nvPr/>
          </p:nvCxnSpPr>
          <p:spPr bwMode="auto">
            <a:xfrm rot="16200000" flipH="1">
              <a:off x="8037185" y="3236584"/>
              <a:ext cx="535315" cy="154315"/>
            </a:xfrm>
            <a:prstGeom prst="straightConnector1">
              <a:avLst/>
            </a:prstGeom>
            <a:noFill/>
            <a:ln w="9525" algn="ctr">
              <a:solidFill>
                <a:schemeClr val="tx1"/>
              </a:solidFill>
              <a:round/>
              <a:headEnd/>
              <a:tailEnd type="arrow" w="med" len="med"/>
            </a:ln>
          </p:spPr>
        </p:cxn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p:txBody>
          <a:bodyPr/>
          <a:lstStyle/>
          <a:p>
            <a:pPr eaLnBrk="1" hangingPunct="1"/>
            <a:endParaRPr lang="en-US"/>
          </a:p>
        </p:txBody>
      </p:sp>
      <p:sp>
        <p:nvSpPr>
          <p:cNvPr id="4" name="Footer Placeholder 3"/>
          <p:cNvSpPr>
            <a:spLocks noGrp="1"/>
          </p:cNvSpPr>
          <p:nvPr>
            <p:ph type="ftr" sz="quarter" idx="10"/>
          </p:nvPr>
        </p:nvSpPr>
        <p:spPr/>
        <p:txBody>
          <a:bodyPr/>
          <a:lstStyle/>
          <a:p>
            <a:pPr>
              <a:defRPr/>
            </a:pPr>
            <a:r>
              <a:rPr lang="en-US"/>
              <a:t>S-</a:t>
            </a:r>
            <a:fld id="{80A0CCB7-633E-40AD-8B40-06B51321296D}" type="slidenum">
              <a:rPr lang="en-US" smtClean="0"/>
              <a:pPr>
                <a:defRPr/>
              </a:pPr>
              <a:t>160</a:t>
            </a:fld>
            <a:endParaRPr lang="en-US"/>
          </a:p>
        </p:txBody>
      </p:sp>
      <p:pic>
        <p:nvPicPr>
          <p:cNvPr id="15365" name="Picture 2"/>
          <p:cNvPicPr>
            <a:picLocks noChangeAspect="1" noChangeArrowheads="1"/>
          </p:cNvPicPr>
          <p:nvPr/>
        </p:nvPicPr>
        <p:blipFill>
          <a:blip r:embed="rId2"/>
          <a:srcRect/>
          <a:stretch>
            <a:fillRect/>
          </a:stretch>
        </p:blipFill>
        <p:spPr bwMode="auto">
          <a:xfrm>
            <a:off x="457200" y="1524000"/>
            <a:ext cx="8080375" cy="4297363"/>
          </a:xfrm>
          <a:prstGeom prst="rect">
            <a:avLst/>
          </a:prstGeom>
          <a:noFill/>
          <a:ln w="9525">
            <a:noFill/>
            <a:miter lim="800000"/>
            <a:headEnd/>
            <a:tailEnd/>
          </a:ln>
        </p:spPr>
      </p:pic>
      <p:pic>
        <p:nvPicPr>
          <p:cNvPr id="2" name="Picture 1">
            <a:extLst>
              <a:ext uri="{FF2B5EF4-FFF2-40B4-BE49-F238E27FC236}">
                <a16:creationId xmlns:a16="http://schemas.microsoft.com/office/drawing/2014/main" id="{3D5FFA20-7EED-4C1C-9D12-F5CCFEDD2642}"/>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88CF6E25-317F-40F4-B9F9-7F73640D1DAB}"/>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D56F45F0-D9A9-486F-9600-E4D311CC4FC9}"/>
              </a:ext>
            </a:extLst>
          </p:cNvPr>
          <p:cNvSpPr/>
          <p:nvPr/>
        </p:nvSpPr>
        <p:spPr>
          <a:xfrm>
            <a:off x="152400" y="104530"/>
            <a:ext cx="7620000"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Game Outcomes</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1638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10245" name="Rectangle 5"/>
          <p:cNvSpPr>
            <a:spLocks noGrp="1" noChangeArrowheads="1"/>
          </p:cNvSpPr>
          <p:nvPr>
            <p:ph type="body" idx="1"/>
          </p:nvPr>
        </p:nvSpPr>
        <p:spPr>
          <a:xfrm>
            <a:off x="152400" y="1295400"/>
            <a:ext cx="8686800" cy="2438400"/>
          </a:xfrm>
        </p:spPr>
        <p:txBody>
          <a:bodyPr>
            <a:normAutofit lnSpcReduction="10000"/>
          </a:bodyPr>
          <a:lstStyle/>
          <a:p>
            <a:pPr marL="274320" indent="-274320" eaLnBrk="1" fontAlgn="auto" hangingPunct="1">
              <a:spcAft>
                <a:spcPts val="0"/>
              </a:spcAft>
              <a:buClr>
                <a:schemeClr val="accent3"/>
              </a:buClr>
              <a:buFont typeface="Wingdings 2"/>
              <a:buChar char=""/>
              <a:defRPr/>
            </a:pPr>
            <a:r>
              <a:rPr lang="en-US" sz="3200" dirty="0"/>
              <a:t>Look to the “cake cutting problem” to explain</a:t>
            </a:r>
          </a:p>
          <a:p>
            <a:pPr marL="641033" lvl="1" indent="-274320" eaLnBrk="1" fontAlgn="auto" hangingPunct="1">
              <a:spcAft>
                <a:spcPts val="0"/>
              </a:spcAft>
              <a:buClr>
                <a:schemeClr val="accent3"/>
              </a:buClr>
              <a:buFont typeface="Wingdings 2"/>
              <a:buChar char=""/>
              <a:defRPr/>
            </a:pPr>
            <a:r>
              <a:rPr lang="en-US" sz="3000" dirty="0"/>
              <a:t>Cutter – maximize the minimum the Chooser will leave him </a:t>
            </a:r>
          </a:p>
          <a:p>
            <a:pPr marL="641033" lvl="1" indent="-274320" eaLnBrk="1" fontAlgn="auto" hangingPunct="1">
              <a:spcAft>
                <a:spcPts val="0"/>
              </a:spcAft>
              <a:buClr>
                <a:schemeClr val="accent3"/>
              </a:buClr>
              <a:buFont typeface="Wingdings 2"/>
              <a:buChar char=""/>
              <a:defRPr/>
            </a:pPr>
            <a:r>
              <a:rPr lang="en-US" sz="3000" dirty="0"/>
              <a:t>Chooser – minimize the maximum the Cutter will get</a:t>
            </a:r>
          </a:p>
          <a:p>
            <a:pPr marL="274320" indent="-274320" eaLnBrk="1" fontAlgn="auto" hangingPunct="1">
              <a:spcAft>
                <a:spcPts val="0"/>
              </a:spcAft>
              <a:buClr>
                <a:schemeClr val="accent3"/>
              </a:buClr>
              <a:buFont typeface="Wingdings 2"/>
              <a:buChar char=""/>
              <a:defRPr/>
            </a:pPr>
            <a:endParaRPr lang="en-US" sz="2300" dirty="0"/>
          </a:p>
        </p:txBody>
      </p:sp>
      <p:graphicFrame>
        <p:nvGraphicFramePr>
          <p:cNvPr id="6" name="Table 5"/>
          <p:cNvGraphicFramePr>
            <a:graphicFrameLocks noGrp="1"/>
          </p:cNvGraphicFramePr>
          <p:nvPr/>
        </p:nvGraphicFramePr>
        <p:xfrm>
          <a:off x="990600" y="3733800"/>
          <a:ext cx="6858000" cy="2944813"/>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015162">
                <a:tc>
                  <a:txBody>
                    <a:bodyPr/>
                    <a:lstStyle/>
                    <a:p>
                      <a:r>
                        <a:rPr lang="en-US" sz="1800" dirty="0"/>
                        <a:t>        Chooser  </a:t>
                      </a:r>
                      <a:r>
                        <a:rPr lang="en-US" sz="1800" dirty="0">
                          <a:sym typeface="Wingdings" pitchFamily="2" charset="2"/>
                        </a:rPr>
                        <a:t></a:t>
                      </a:r>
                      <a:endParaRPr lang="en-US" sz="1800" dirty="0"/>
                    </a:p>
                    <a:p>
                      <a:endParaRPr lang="en-US" sz="1800" dirty="0"/>
                    </a:p>
                    <a:p>
                      <a:r>
                        <a:rPr lang="en-US" sz="1800" dirty="0"/>
                        <a:t>Cutter</a:t>
                      </a:r>
                    </a:p>
                  </a:txBody>
                  <a:tcPr marT="45724" marB="45724"/>
                </a:tc>
                <a:tc>
                  <a:txBody>
                    <a:bodyPr/>
                    <a:lstStyle/>
                    <a:p>
                      <a:r>
                        <a:rPr lang="en-US" sz="1800" dirty="0"/>
                        <a:t>Choose bigger piece</a:t>
                      </a:r>
                    </a:p>
                  </a:txBody>
                  <a:tcPr marT="45724" marB="45724"/>
                </a:tc>
                <a:tc>
                  <a:txBody>
                    <a:bodyPr/>
                    <a:lstStyle/>
                    <a:p>
                      <a:r>
                        <a:rPr lang="en-US" sz="1800" dirty="0"/>
                        <a:t>Choose smaller piece</a:t>
                      </a:r>
                    </a:p>
                  </a:txBody>
                  <a:tcPr marT="45724" marB="45724"/>
                </a:tc>
                <a:extLst>
                  <a:ext uri="{0D108BD9-81ED-4DB2-BD59-A6C34878D82A}">
                    <a16:rowId xmlns:a16="http://schemas.microsoft.com/office/drawing/2014/main" val="10000"/>
                  </a:ext>
                </a:extLst>
              </a:tr>
              <a:tr h="914489">
                <a:tc>
                  <a:txBody>
                    <a:bodyPr/>
                    <a:lstStyle/>
                    <a:p>
                      <a:r>
                        <a:rPr lang="en-US" sz="1800" dirty="0"/>
                        <a:t>Cut cake</a:t>
                      </a:r>
                      <a:r>
                        <a:rPr lang="en-US" sz="1800" baseline="0" dirty="0"/>
                        <a:t> as evenly as possible</a:t>
                      </a:r>
                    </a:p>
                    <a:p>
                      <a:endParaRPr lang="en-US" sz="1800" dirty="0"/>
                    </a:p>
                  </a:txBody>
                  <a:tcPr marT="45724" marB="45724"/>
                </a:tc>
                <a:tc>
                  <a:txBody>
                    <a:bodyPr/>
                    <a:lstStyle/>
                    <a:p>
                      <a:r>
                        <a:rPr lang="en-US" sz="1800" dirty="0"/>
                        <a:t>Half the cake minus a crumb</a:t>
                      </a:r>
                    </a:p>
                  </a:txBody>
                  <a:tcPr marT="45724" marB="45724"/>
                </a:tc>
                <a:tc>
                  <a:txBody>
                    <a:bodyPr/>
                    <a:lstStyle/>
                    <a:p>
                      <a:r>
                        <a:rPr lang="en-US" sz="1800" dirty="0"/>
                        <a:t>Half the cake plus a crumb</a:t>
                      </a:r>
                    </a:p>
                  </a:txBody>
                  <a:tcPr marT="45724" marB="45724"/>
                </a:tc>
                <a:extLst>
                  <a:ext uri="{0D108BD9-81ED-4DB2-BD59-A6C34878D82A}">
                    <a16:rowId xmlns:a16="http://schemas.microsoft.com/office/drawing/2014/main" val="10001"/>
                  </a:ext>
                </a:extLst>
              </a:tr>
              <a:tr h="1015162">
                <a:tc>
                  <a:txBody>
                    <a:bodyPr/>
                    <a:lstStyle/>
                    <a:p>
                      <a:r>
                        <a:rPr lang="en-US" sz="1800" dirty="0"/>
                        <a:t>Make one</a:t>
                      </a:r>
                      <a:r>
                        <a:rPr lang="en-US" sz="1800" baseline="0" dirty="0"/>
                        <a:t> piece bigger than the other</a:t>
                      </a:r>
                      <a:endParaRPr lang="en-US" sz="1800" dirty="0"/>
                    </a:p>
                  </a:txBody>
                  <a:tcPr marT="45724" marB="45724"/>
                </a:tc>
                <a:tc>
                  <a:txBody>
                    <a:bodyPr/>
                    <a:lstStyle/>
                    <a:p>
                      <a:r>
                        <a:rPr lang="en-US" sz="1800" dirty="0"/>
                        <a:t>Small piece</a:t>
                      </a:r>
                    </a:p>
                  </a:txBody>
                  <a:tcPr marT="45724" marB="45724"/>
                </a:tc>
                <a:tc>
                  <a:txBody>
                    <a:bodyPr/>
                    <a:lstStyle/>
                    <a:p>
                      <a:r>
                        <a:rPr lang="en-US" sz="1800" dirty="0"/>
                        <a:t>Big piece</a:t>
                      </a:r>
                    </a:p>
                  </a:txBody>
                  <a:tcPr marT="45724" marB="45724"/>
                </a:tc>
                <a:extLst>
                  <a:ext uri="{0D108BD9-81ED-4DB2-BD59-A6C34878D82A}">
                    <a16:rowId xmlns:a16="http://schemas.microsoft.com/office/drawing/2014/main" val="10002"/>
                  </a:ext>
                </a:extLst>
              </a:tr>
            </a:tbl>
          </a:graphicData>
        </a:graphic>
      </p:graphicFrame>
      <p:pic>
        <p:nvPicPr>
          <p:cNvPr id="2" name="Picture 1">
            <a:extLst>
              <a:ext uri="{FF2B5EF4-FFF2-40B4-BE49-F238E27FC236}">
                <a16:creationId xmlns:a16="http://schemas.microsoft.com/office/drawing/2014/main" id="{9C221E83-6B39-4CC5-8C09-3602CC846BD7}"/>
              </a:ext>
            </a:extLst>
          </p:cNvPr>
          <p:cNvPicPr>
            <a:picLocks noChangeAspect="1"/>
          </p:cNvPicPr>
          <p:nvPr/>
        </p:nvPicPr>
        <p:blipFill>
          <a:blip r:embed="rId3"/>
          <a:stretch>
            <a:fillRect/>
          </a:stretch>
        </p:blipFill>
        <p:spPr>
          <a:xfrm>
            <a:off x="7970848" y="25021"/>
            <a:ext cx="1143582" cy="1117979"/>
          </a:xfrm>
          <a:prstGeom prst="rect">
            <a:avLst/>
          </a:prstGeom>
        </p:spPr>
      </p:pic>
      <p:sp>
        <p:nvSpPr>
          <p:cNvPr id="3" name="Rectangle 2">
            <a:extLst>
              <a:ext uri="{FF2B5EF4-FFF2-40B4-BE49-F238E27FC236}">
                <a16:creationId xmlns:a16="http://schemas.microsoft.com/office/drawing/2014/main" id="{507BBFB3-BAE7-45AA-A020-031B82B3D442}"/>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35879806-E0D6-4475-9DAC-9A2CFED074AB}"/>
              </a:ext>
            </a:extLst>
          </p:cNvPr>
          <p:cNvSpPr>
            <a:spLocks noGrp="1"/>
          </p:cNvSpPr>
          <p:nvPr>
            <p:ph type="title"/>
          </p:nvPr>
        </p:nvSpPr>
        <p:spPr>
          <a:xfrm>
            <a:off x="75618" y="381000"/>
            <a:ext cx="7895230" cy="762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Minimax Criterion</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animEffect transition="in" filter="wipe(left)">
                                      <p:cBhvr>
                                        <p:cTn id="7" dur="500"/>
                                        <p:tgtEl>
                                          <p:spTgt spid="1024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45">
                                            <p:txEl>
                                              <p:pRg st="1" end="1"/>
                                            </p:txEl>
                                          </p:spTgt>
                                        </p:tgtEl>
                                        <p:attrNameLst>
                                          <p:attrName>style.visibility</p:attrName>
                                        </p:attrNameLst>
                                      </p:cBhvr>
                                      <p:to>
                                        <p:strVal val="visible"/>
                                      </p:to>
                                    </p:set>
                                    <p:animEffect transition="in" filter="wipe(left)">
                                      <p:cBhvr>
                                        <p:cTn id="10" dur="500"/>
                                        <p:tgtEl>
                                          <p:spTgt spid="1024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245">
                                            <p:txEl>
                                              <p:pRg st="2" end="2"/>
                                            </p:txEl>
                                          </p:spTgt>
                                        </p:tgtEl>
                                        <p:attrNameLst>
                                          <p:attrName>style.visibility</p:attrName>
                                        </p:attrNameLst>
                                      </p:cBhvr>
                                      <p:to>
                                        <p:strVal val="visible"/>
                                      </p:to>
                                    </p:set>
                                    <p:animEffect transition="in" filter="wipe(left)">
                                      <p:cBhvr>
                                        <p:cTn id="13" dur="500"/>
                                        <p:tgtEl>
                                          <p:spTgt spid="102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uild="p"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17411"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17412" name="Rectangle 4"/>
          <p:cNvSpPr>
            <a:spLocks noGrp="1" noChangeArrowheads="1"/>
          </p:cNvSpPr>
          <p:nvPr>
            <p:ph type="title"/>
          </p:nvPr>
        </p:nvSpPr>
        <p:spPr>
          <a:xfrm>
            <a:off x="152400" y="457200"/>
            <a:ext cx="8839200" cy="762000"/>
          </a:xfrm>
        </p:spPr>
        <p:txBody>
          <a:bodyPr/>
          <a:lstStyle/>
          <a:p>
            <a:pPr eaLnBrk="1" hangingPunct="1"/>
            <a:endParaRPr lang="en-US" dirty="0"/>
          </a:p>
        </p:txBody>
      </p:sp>
      <p:sp>
        <p:nvSpPr>
          <p:cNvPr id="10245" name="Rectangle 5"/>
          <p:cNvSpPr>
            <a:spLocks noGrp="1" noChangeArrowheads="1"/>
          </p:cNvSpPr>
          <p:nvPr>
            <p:ph type="body" idx="1"/>
          </p:nvPr>
        </p:nvSpPr>
        <p:spPr>
          <a:xfrm>
            <a:off x="381000" y="1371600"/>
            <a:ext cx="8305800" cy="5181600"/>
          </a:xfrm>
        </p:spPr>
        <p:txBody>
          <a:bodyPr>
            <a:normAutofit/>
          </a:bodyPr>
          <a:lstStyle/>
          <a:p>
            <a:pPr marL="274320" indent="-274320" eaLnBrk="1" fontAlgn="auto" hangingPunct="1">
              <a:spcAft>
                <a:spcPts val="0"/>
              </a:spcAft>
              <a:buClr>
                <a:schemeClr val="accent3"/>
              </a:buClr>
              <a:buFont typeface="Wingdings 2"/>
              <a:buChar char=""/>
              <a:defRPr/>
            </a:pPr>
            <a:r>
              <a:rPr lang="en-US" sz="3200" dirty="0"/>
              <a:t>The game favors competitor X, since all values are positive except one. </a:t>
            </a:r>
          </a:p>
          <a:p>
            <a:pPr marL="641033" lvl="1" indent="-274320" eaLnBrk="1" fontAlgn="auto" hangingPunct="1">
              <a:spcAft>
                <a:spcPts val="0"/>
              </a:spcAft>
              <a:buClr>
                <a:schemeClr val="accent3"/>
              </a:buClr>
              <a:buFont typeface="Wingdings 2"/>
              <a:buChar char=""/>
              <a:defRPr/>
            </a:pPr>
            <a:r>
              <a:rPr lang="en-US" sz="3000" dirty="0"/>
              <a:t>This means X would get a positive payoff in 3 of the 4 strategies and Y has a positive payoff in only 1 strategy </a:t>
            </a:r>
          </a:p>
          <a:p>
            <a:pPr marL="641033" lvl="1" indent="-274320" eaLnBrk="1" fontAlgn="auto" hangingPunct="1">
              <a:spcAft>
                <a:spcPts val="0"/>
              </a:spcAft>
              <a:buClr>
                <a:schemeClr val="accent3"/>
              </a:buClr>
              <a:buFont typeface="Wingdings 2"/>
              <a:buChar char=""/>
              <a:defRPr/>
            </a:pPr>
            <a:r>
              <a:rPr lang="en-US" sz="3000" dirty="0"/>
              <a:t>Since Y must play the game (do something about the competition), he will play to minimize total losses using the </a:t>
            </a:r>
            <a:r>
              <a:rPr lang="en-US" sz="3000" b="1" dirty="0" err="1"/>
              <a:t>minimax</a:t>
            </a:r>
            <a:r>
              <a:rPr lang="en-US" sz="3000" b="1" dirty="0"/>
              <a:t> criterion</a:t>
            </a:r>
            <a:r>
              <a:rPr lang="en-US" sz="3000" dirty="0"/>
              <a:t>.</a:t>
            </a:r>
            <a:endParaRPr lang="en-US" sz="2300" dirty="0"/>
          </a:p>
        </p:txBody>
      </p:sp>
      <p:pic>
        <p:nvPicPr>
          <p:cNvPr id="2" name="Picture 1">
            <a:extLst>
              <a:ext uri="{FF2B5EF4-FFF2-40B4-BE49-F238E27FC236}">
                <a16:creationId xmlns:a16="http://schemas.microsoft.com/office/drawing/2014/main" id="{FD505BD4-3B44-4002-AC05-4BB48ACCC004}"/>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5F5B3A31-240C-4DF2-860E-EC065459690E}"/>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B560637C-7D17-4633-8D42-8CDE6DC3F958}"/>
              </a:ext>
            </a:extLst>
          </p:cNvPr>
          <p:cNvSpPr/>
          <p:nvPr/>
        </p:nvSpPr>
        <p:spPr>
          <a:xfrm>
            <a:off x="304800" y="328573"/>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Minimax Criterion</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animEffect transition="in" filter="wipe(left)">
                                      <p:cBhvr>
                                        <p:cTn id="7" dur="500"/>
                                        <p:tgtEl>
                                          <p:spTgt spid="1024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45">
                                            <p:txEl>
                                              <p:pRg st="1" end="1"/>
                                            </p:txEl>
                                          </p:spTgt>
                                        </p:tgtEl>
                                        <p:attrNameLst>
                                          <p:attrName>style.visibility</p:attrName>
                                        </p:attrNameLst>
                                      </p:cBhvr>
                                      <p:to>
                                        <p:strVal val="visible"/>
                                      </p:to>
                                    </p:set>
                                    <p:animEffect transition="in" filter="wipe(left)">
                                      <p:cBhvr>
                                        <p:cTn id="10" dur="500"/>
                                        <p:tgtEl>
                                          <p:spTgt spid="1024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245">
                                            <p:txEl>
                                              <p:pRg st="2" end="2"/>
                                            </p:txEl>
                                          </p:spTgt>
                                        </p:tgtEl>
                                        <p:attrNameLst>
                                          <p:attrName>style.visibility</p:attrName>
                                        </p:attrNameLst>
                                      </p:cBhvr>
                                      <p:to>
                                        <p:strVal val="visible"/>
                                      </p:to>
                                    </p:set>
                                    <p:animEffect transition="in" filter="wipe(left)">
                                      <p:cBhvr>
                                        <p:cTn id="13" dur="500"/>
                                        <p:tgtEl>
                                          <p:spTgt spid="102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uild="p"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18435"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10245" name="Rectangle 5"/>
          <p:cNvSpPr>
            <a:spLocks noGrp="1" noChangeArrowheads="1"/>
          </p:cNvSpPr>
          <p:nvPr>
            <p:ph type="body" idx="1"/>
          </p:nvPr>
        </p:nvSpPr>
        <p:spPr>
          <a:xfrm>
            <a:off x="0" y="1371600"/>
            <a:ext cx="9144000" cy="5181600"/>
          </a:xfrm>
        </p:spPr>
        <p:txBody>
          <a:bodyPr>
            <a:normAutofit fontScale="92500" lnSpcReduction="10000"/>
          </a:bodyPr>
          <a:lstStyle/>
          <a:p>
            <a:pPr marL="274320" indent="-274320" eaLnBrk="1" fontAlgn="auto" hangingPunct="1">
              <a:spcAft>
                <a:spcPts val="0"/>
              </a:spcAft>
              <a:buClr>
                <a:schemeClr val="accent3"/>
              </a:buClr>
              <a:buFont typeface="Wingdings 2"/>
              <a:buChar char=""/>
              <a:defRPr/>
            </a:pPr>
            <a:r>
              <a:rPr lang="en-US" sz="3200" dirty="0"/>
              <a:t>For a two-person, zero-sum game, each person chooses the strategy that minimizes the maximum loss or maximize one’s minimum gains</a:t>
            </a:r>
          </a:p>
          <a:p>
            <a:pPr marL="641033" lvl="1" indent="-274320" eaLnBrk="1" fontAlgn="auto" hangingPunct="1">
              <a:spcAft>
                <a:spcPts val="0"/>
              </a:spcAft>
              <a:buClr>
                <a:schemeClr val="accent3"/>
              </a:buClr>
              <a:buFont typeface="Wingdings 2"/>
              <a:buChar char=""/>
              <a:defRPr/>
            </a:pPr>
            <a:r>
              <a:rPr lang="en-US" sz="3000" dirty="0"/>
              <a:t>Player Y  (columns)is looking at a maximum loss of 3 under strategy Y1 and loss of 5 under Y2</a:t>
            </a:r>
          </a:p>
          <a:p>
            <a:pPr marL="915670" lvl="2" indent="-274320" eaLnBrk="1" fontAlgn="auto" hangingPunct="1">
              <a:spcAft>
                <a:spcPts val="0"/>
              </a:spcAft>
              <a:buClr>
                <a:schemeClr val="accent3"/>
              </a:buClr>
              <a:buFont typeface="Wingdings 2"/>
              <a:buChar char=""/>
              <a:defRPr/>
            </a:pPr>
            <a:r>
              <a:rPr lang="en-US" sz="2700" dirty="0"/>
              <a:t>Y should choose Y1 which results in a maximum loss of 3 (minimum of 3 and 5) – minimum of the maximums (</a:t>
            </a:r>
            <a:r>
              <a:rPr lang="en-US" sz="2700" b="1" dirty="0"/>
              <a:t>upper value of the game</a:t>
            </a:r>
            <a:r>
              <a:rPr lang="en-US" sz="2700" dirty="0"/>
              <a:t>) </a:t>
            </a:r>
          </a:p>
          <a:p>
            <a:pPr marL="641033" lvl="1" indent="-274320" eaLnBrk="1" fontAlgn="auto" hangingPunct="1">
              <a:spcAft>
                <a:spcPts val="0"/>
              </a:spcAft>
              <a:buClr>
                <a:schemeClr val="accent3"/>
              </a:buClr>
              <a:buFont typeface="Wingdings 2"/>
              <a:buChar char=""/>
              <a:defRPr/>
            </a:pPr>
            <a:r>
              <a:rPr lang="en-US" sz="3000" dirty="0"/>
              <a:t>The minimum payoffs for X (rows) are +3 (strategy X1 ) and -5 (strategy X2)</a:t>
            </a:r>
          </a:p>
          <a:p>
            <a:pPr marL="915670" lvl="2" indent="-274320" eaLnBrk="1" fontAlgn="auto" hangingPunct="1">
              <a:spcAft>
                <a:spcPts val="0"/>
              </a:spcAft>
              <a:buClr>
                <a:schemeClr val="accent3"/>
              </a:buClr>
              <a:buFont typeface="Wingdings 2"/>
              <a:buChar char=""/>
              <a:defRPr/>
            </a:pPr>
            <a:r>
              <a:rPr lang="en-US" sz="2700" dirty="0"/>
              <a:t>X should choose strategy X1 – the maximum of the </a:t>
            </a:r>
            <a:r>
              <a:rPr lang="en-US" sz="2700" dirty="0" err="1"/>
              <a:t>minumums</a:t>
            </a:r>
            <a:r>
              <a:rPr lang="en-US" sz="2700" dirty="0"/>
              <a:t> (</a:t>
            </a:r>
            <a:r>
              <a:rPr lang="en-US" sz="2700" b="1" dirty="0"/>
              <a:t>lower value of the game</a:t>
            </a:r>
            <a:r>
              <a:rPr lang="en-US" sz="2700" dirty="0"/>
              <a:t>)</a:t>
            </a:r>
          </a:p>
        </p:txBody>
      </p:sp>
      <p:pic>
        <p:nvPicPr>
          <p:cNvPr id="2" name="Picture 1">
            <a:extLst>
              <a:ext uri="{FF2B5EF4-FFF2-40B4-BE49-F238E27FC236}">
                <a16:creationId xmlns:a16="http://schemas.microsoft.com/office/drawing/2014/main" id="{ED9F3291-F27D-4A8E-911C-7C2FDD710025}"/>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475FE41E-68D0-4F9B-84CB-0D7289E52047}"/>
              </a:ext>
            </a:extLst>
          </p:cNvPr>
          <p:cNvSpPr/>
          <p:nvPr/>
        </p:nvSpPr>
        <p:spPr>
          <a:xfrm>
            <a:off x="62501" y="1347827"/>
            <a:ext cx="9005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8E95203C-D89A-43D9-976F-BA87229011D9}"/>
              </a:ext>
            </a:extLst>
          </p:cNvPr>
          <p:cNvSpPr/>
          <p:nvPr/>
        </p:nvSpPr>
        <p:spPr>
          <a:xfrm>
            <a:off x="152400" y="130743"/>
            <a:ext cx="7391400"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Minimax Criterion</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animEffect transition="in" filter="wipe(left)">
                                      <p:cBhvr>
                                        <p:cTn id="7" dur="500"/>
                                        <p:tgtEl>
                                          <p:spTgt spid="1024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45">
                                            <p:txEl>
                                              <p:pRg st="1" end="1"/>
                                            </p:txEl>
                                          </p:spTgt>
                                        </p:tgtEl>
                                        <p:attrNameLst>
                                          <p:attrName>style.visibility</p:attrName>
                                        </p:attrNameLst>
                                      </p:cBhvr>
                                      <p:to>
                                        <p:strVal val="visible"/>
                                      </p:to>
                                    </p:set>
                                    <p:animEffect transition="in" filter="wipe(left)">
                                      <p:cBhvr>
                                        <p:cTn id="10" dur="500"/>
                                        <p:tgtEl>
                                          <p:spTgt spid="1024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245">
                                            <p:txEl>
                                              <p:pRg st="2" end="2"/>
                                            </p:txEl>
                                          </p:spTgt>
                                        </p:tgtEl>
                                        <p:attrNameLst>
                                          <p:attrName>style.visibility</p:attrName>
                                        </p:attrNameLst>
                                      </p:cBhvr>
                                      <p:to>
                                        <p:strVal val="visible"/>
                                      </p:to>
                                    </p:set>
                                    <p:animEffect transition="in" filter="wipe(left)">
                                      <p:cBhvr>
                                        <p:cTn id="13" dur="500"/>
                                        <p:tgtEl>
                                          <p:spTgt spid="1024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245">
                                            <p:txEl>
                                              <p:pRg st="3" end="3"/>
                                            </p:txEl>
                                          </p:spTgt>
                                        </p:tgtEl>
                                        <p:attrNameLst>
                                          <p:attrName>style.visibility</p:attrName>
                                        </p:attrNameLst>
                                      </p:cBhvr>
                                      <p:to>
                                        <p:strVal val="visible"/>
                                      </p:to>
                                    </p:set>
                                    <p:animEffect transition="in" filter="wipe(left)">
                                      <p:cBhvr>
                                        <p:cTn id="16" dur="500"/>
                                        <p:tgtEl>
                                          <p:spTgt spid="10245">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245">
                                            <p:txEl>
                                              <p:pRg st="4" end="4"/>
                                            </p:txEl>
                                          </p:spTgt>
                                        </p:tgtEl>
                                        <p:attrNameLst>
                                          <p:attrName>style.visibility</p:attrName>
                                        </p:attrNameLst>
                                      </p:cBhvr>
                                      <p:to>
                                        <p:strVal val="visible"/>
                                      </p:to>
                                    </p:set>
                                    <p:animEffect transition="in" filter="wipe(left)">
                                      <p:cBhvr>
                                        <p:cTn id="19" dur="500"/>
                                        <p:tgtEl>
                                          <p:spTgt spid="102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uild="p"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19459"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10245" name="Rectangle 5"/>
          <p:cNvSpPr>
            <a:spLocks noGrp="1" noChangeArrowheads="1"/>
          </p:cNvSpPr>
          <p:nvPr>
            <p:ph type="body" idx="1"/>
          </p:nvPr>
        </p:nvSpPr>
        <p:spPr>
          <a:xfrm>
            <a:off x="0" y="1371600"/>
            <a:ext cx="9144000" cy="2133600"/>
          </a:xfrm>
        </p:spPr>
        <p:txBody>
          <a:bodyPr>
            <a:normAutofit fontScale="85000" lnSpcReduction="10000"/>
          </a:bodyPr>
          <a:lstStyle/>
          <a:p>
            <a:pPr marL="274320" indent="-274320" eaLnBrk="1" fontAlgn="auto" hangingPunct="1">
              <a:spcAft>
                <a:spcPts val="0"/>
              </a:spcAft>
              <a:buClr>
                <a:schemeClr val="accent3"/>
              </a:buClr>
              <a:buFont typeface="Wingdings 2"/>
              <a:buChar char=""/>
              <a:defRPr/>
            </a:pPr>
            <a:r>
              <a:rPr lang="en-US" sz="2800" dirty="0"/>
              <a:t>If the upper and lower values are the same, the number is called the </a:t>
            </a:r>
            <a:r>
              <a:rPr lang="en-US" sz="2800" b="1" dirty="0"/>
              <a:t>value of the game </a:t>
            </a:r>
            <a:r>
              <a:rPr lang="en-US" sz="2800" dirty="0"/>
              <a:t>and an equilibrium or </a:t>
            </a:r>
            <a:r>
              <a:rPr lang="en-US" sz="2800" b="1" dirty="0"/>
              <a:t>saddle point condition </a:t>
            </a:r>
            <a:r>
              <a:rPr lang="en-US" sz="2800" dirty="0"/>
              <a:t>exists</a:t>
            </a:r>
          </a:p>
          <a:p>
            <a:pPr marL="641033" lvl="1" indent="-274320" eaLnBrk="1" fontAlgn="auto" hangingPunct="1">
              <a:spcAft>
                <a:spcPts val="0"/>
              </a:spcAft>
              <a:buClr>
                <a:schemeClr val="accent3"/>
              </a:buClr>
              <a:buFont typeface="Wingdings 2"/>
              <a:buChar char=""/>
              <a:defRPr/>
            </a:pPr>
            <a:r>
              <a:rPr lang="en-US" sz="2500" dirty="0"/>
              <a:t>The value of a game is the average or expected game outcome if the game is played an infinite number of times</a:t>
            </a:r>
          </a:p>
          <a:p>
            <a:pPr marL="641033" lvl="1" indent="-274320" eaLnBrk="1" fontAlgn="auto" hangingPunct="1">
              <a:spcAft>
                <a:spcPts val="0"/>
              </a:spcAft>
              <a:buClr>
                <a:schemeClr val="accent3"/>
              </a:buClr>
              <a:buFont typeface="Wingdings 2"/>
              <a:buChar char=""/>
              <a:defRPr/>
            </a:pPr>
            <a:r>
              <a:rPr lang="en-US" sz="2500" dirty="0"/>
              <a:t>A saddle point indicates that each player has a </a:t>
            </a:r>
            <a:r>
              <a:rPr lang="en-US" sz="2500" b="1" dirty="0"/>
              <a:t>pure strategy  </a:t>
            </a:r>
            <a:r>
              <a:rPr lang="en-US" sz="2500" dirty="0"/>
              <a:t>i.e., the strategy is followed no matter what the opponent does</a:t>
            </a:r>
          </a:p>
          <a:p>
            <a:pPr marL="641033" lvl="1" indent="-274320" eaLnBrk="1" fontAlgn="auto" hangingPunct="1">
              <a:spcAft>
                <a:spcPts val="0"/>
              </a:spcAft>
              <a:buClr>
                <a:schemeClr val="accent3"/>
              </a:buClr>
              <a:buFont typeface="Wingdings 2"/>
              <a:buChar char=""/>
              <a:defRPr/>
            </a:pPr>
            <a:endParaRPr lang="en-US" sz="2500" dirty="0"/>
          </a:p>
        </p:txBody>
      </p:sp>
      <p:pic>
        <p:nvPicPr>
          <p:cNvPr id="19462" name="Picture 2"/>
          <p:cNvPicPr>
            <a:picLocks noChangeAspect="1" noChangeArrowheads="1"/>
          </p:cNvPicPr>
          <p:nvPr/>
        </p:nvPicPr>
        <p:blipFill>
          <a:blip r:embed="rId3"/>
          <a:srcRect/>
          <a:stretch>
            <a:fillRect/>
          </a:stretch>
        </p:blipFill>
        <p:spPr bwMode="auto">
          <a:xfrm>
            <a:off x="228600" y="3581400"/>
            <a:ext cx="8505825" cy="3106738"/>
          </a:xfrm>
          <a:prstGeom prst="rect">
            <a:avLst/>
          </a:prstGeom>
          <a:noFill/>
          <a:ln w="9525">
            <a:noFill/>
            <a:miter lim="800000"/>
            <a:headEnd/>
            <a:tailEnd/>
          </a:ln>
        </p:spPr>
      </p:pic>
      <p:pic>
        <p:nvPicPr>
          <p:cNvPr id="2" name="Picture 1">
            <a:extLst>
              <a:ext uri="{FF2B5EF4-FFF2-40B4-BE49-F238E27FC236}">
                <a16:creationId xmlns:a16="http://schemas.microsoft.com/office/drawing/2014/main" id="{47AEA800-F2C5-468F-A11A-CE86902B64AE}"/>
              </a:ext>
            </a:extLst>
          </p:cNvPr>
          <p:cNvPicPr>
            <a:picLocks noChangeAspect="1"/>
          </p:cNvPicPr>
          <p:nvPr/>
        </p:nvPicPr>
        <p:blipFill>
          <a:blip r:embed="rId4"/>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EEDEF072-C06A-431F-BD42-9F2DD5DC6B35}"/>
              </a:ext>
            </a:extLst>
          </p:cNvPr>
          <p:cNvSpPr/>
          <p:nvPr/>
        </p:nvSpPr>
        <p:spPr>
          <a:xfrm>
            <a:off x="62501" y="1347827"/>
            <a:ext cx="905192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C10B895B-B59C-469A-BD1D-02F76E9954E3}"/>
              </a:ext>
            </a:extLst>
          </p:cNvPr>
          <p:cNvSpPr/>
          <p:nvPr/>
        </p:nvSpPr>
        <p:spPr>
          <a:xfrm>
            <a:off x="75078" y="93228"/>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Minimax Criterion</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animEffect transition="in" filter="wipe(left)">
                                      <p:cBhvr>
                                        <p:cTn id="7" dur="500"/>
                                        <p:tgtEl>
                                          <p:spTgt spid="1024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45">
                                            <p:txEl>
                                              <p:pRg st="1" end="1"/>
                                            </p:txEl>
                                          </p:spTgt>
                                        </p:tgtEl>
                                        <p:attrNameLst>
                                          <p:attrName>style.visibility</p:attrName>
                                        </p:attrNameLst>
                                      </p:cBhvr>
                                      <p:to>
                                        <p:strVal val="visible"/>
                                      </p:to>
                                    </p:set>
                                    <p:animEffect transition="in" filter="wipe(left)">
                                      <p:cBhvr>
                                        <p:cTn id="10" dur="500"/>
                                        <p:tgtEl>
                                          <p:spTgt spid="1024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245">
                                            <p:txEl>
                                              <p:pRg st="2" end="2"/>
                                            </p:txEl>
                                          </p:spTgt>
                                        </p:tgtEl>
                                        <p:attrNameLst>
                                          <p:attrName>style.visibility</p:attrName>
                                        </p:attrNameLst>
                                      </p:cBhvr>
                                      <p:to>
                                        <p:strVal val="visible"/>
                                      </p:to>
                                    </p:set>
                                    <p:animEffect transition="in" filter="wipe(left)">
                                      <p:cBhvr>
                                        <p:cTn id="13" dur="500"/>
                                        <p:tgtEl>
                                          <p:spTgt spid="102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uild="p"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idx="1"/>
          </p:nvPr>
        </p:nvSpPr>
        <p:spPr>
          <a:xfrm>
            <a:off x="381000" y="1371600"/>
            <a:ext cx="8229600" cy="2667000"/>
          </a:xfrm>
        </p:spPr>
        <p:txBody>
          <a:bodyPr>
            <a:normAutofit fontScale="85000" lnSpcReduction="10000"/>
          </a:bodyPr>
          <a:lstStyle/>
          <a:p>
            <a:r>
              <a:rPr lang="en-US"/>
              <a:t>Von Neumann likened the solution point to the point in the middle of a saddle shaped mountain pass </a:t>
            </a:r>
          </a:p>
          <a:p>
            <a:pPr lvl="1"/>
            <a:r>
              <a:rPr lang="en-US"/>
              <a:t>It is, at the same time, the maximum elevation reached by a traveler going through the pass to get to the other side and the minimum elevation encountered by a mountain goat traveling the crest of the range</a:t>
            </a:r>
          </a:p>
        </p:txBody>
      </p:sp>
      <p:sp>
        <p:nvSpPr>
          <p:cNvPr id="4" name="Footer Placeholder 3"/>
          <p:cNvSpPr>
            <a:spLocks noGrp="1"/>
          </p:cNvSpPr>
          <p:nvPr>
            <p:ph type="ftr" sz="quarter" idx="10"/>
          </p:nvPr>
        </p:nvSpPr>
        <p:spPr/>
        <p:txBody>
          <a:bodyPr/>
          <a:lstStyle/>
          <a:p>
            <a:pPr>
              <a:defRPr/>
            </a:pPr>
            <a:r>
              <a:rPr lang="en-US"/>
              <a:t>S-</a:t>
            </a:r>
            <a:fld id="{81BDD920-0E5C-4285-A3D5-5A1B7B6FB646}" type="slidenum">
              <a:rPr lang="en-US" smtClean="0"/>
              <a:pPr>
                <a:defRPr/>
              </a:pPr>
              <a:t>165</a:t>
            </a:fld>
            <a:endParaRPr lang="en-US"/>
          </a:p>
        </p:txBody>
      </p:sp>
      <p:pic>
        <p:nvPicPr>
          <p:cNvPr id="20485" name="Picture 5"/>
          <p:cNvPicPr>
            <a:picLocks noChangeAspect="1" noChangeArrowheads="1"/>
          </p:cNvPicPr>
          <p:nvPr/>
        </p:nvPicPr>
        <p:blipFill>
          <a:blip r:embed="rId2"/>
          <a:srcRect/>
          <a:stretch>
            <a:fillRect/>
          </a:stretch>
        </p:blipFill>
        <p:spPr bwMode="auto">
          <a:xfrm>
            <a:off x="2286000" y="3810000"/>
            <a:ext cx="4352925" cy="2820988"/>
          </a:xfrm>
          <a:prstGeom prst="rect">
            <a:avLst/>
          </a:prstGeom>
          <a:noFill/>
          <a:ln w="9525">
            <a:noFill/>
            <a:miter lim="800000"/>
            <a:headEnd/>
            <a:tailEnd/>
          </a:ln>
        </p:spPr>
      </p:pic>
      <p:pic>
        <p:nvPicPr>
          <p:cNvPr id="2" name="Picture 1">
            <a:extLst>
              <a:ext uri="{FF2B5EF4-FFF2-40B4-BE49-F238E27FC236}">
                <a16:creationId xmlns:a16="http://schemas.microsoft.com/office/drawing/2014/main" id="{9A7D217C-241C-46C0-A8BB-B858DC437AEA}"/>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736A26FB-D2F3-4EC3-9C81-D605E651F844}"/>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4C975A1C-4013-416B-A924-C79E3ED3EEDE}"/>
              </a:ext>
            </a:extLst>
          </p:cNvPr>
          <p:cNvSpPr/>
          <p:nvPr/>
        </p:nvSpPr>
        <p:spPr>
          <a:xfrm>
            <a:off x="62501" y="101151"/>
            <a:ext cx="7633795"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Saddle Point</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4"/>
          <p:cNvSpPr>
            <a:spLocks noGrp="1"/>
          </p:cNvSpPr>
          <p:nvPr>
            <p:ph type="ftr" sz="quarter" idx="10"/>
          </p:nvPr>
        </p:nvSpPr>
        <p:spPr/>
        <p:txBody>
          <a:bodyPr/>
          <a:lstStyle/>
          <a:p>
            <a:pPr>
              <a:defRPr/>
            </a:pPr>
            <a:r>
              <a:rPr lang="en-US"/>
              <a:t>S-</a:t>
            </a:r>
            <a:fld id="{3023594B-AB7E-47FF-B008-F4B55C38CCAD}" type="slidenum">
              <a:rPr lang="en-US"/>
              <a:pPr>
                <a:defRPr/>
              </a:pPr>
              <a:t>166</a:t>
            </a:fld>
            <a:endParaRPr lang="en-US"/>
          </a:p>
        </p:txBody>
      </p:sp>
      <p:graphicFrame>
        <p:nvGraphicFramePr>
          <p:cNvPr id="131162" name="Group 90"/>
          <p:cNvGraphicFramePr>
            <a:graphicFrameLocks noGrp="1"/>
          </p:cNvGraphicFramePr>
          <p:nvPr/>
        </p:nvGraphicFramePr>
        <p:xfrm>
          <a:off x="304800" y="1714500"/>
          <a:ext cx="8737600" cy="3725864"/>
        </p:xfrm>
        <a:graphic>
          <a:graphicData uri="http://schemas.openxmlformats.org/drawingml/2006/table">
            <a:tbl>
              <a:tblPr/>
              <a:tblGrid>
                <a:gridCol w="24384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1422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2540000">
                  <a:extLst>
                    <a:ext uri="{9D8B030D-6E8A-4147-A177-3AD203B41FA5}">
                      <a16:colId xmlns:a16="http://schemas.microsoft.com/office/drawing/2014/main" val="20004"/>
                    </a:ext>
                  </a:extLst>
                </a:gridCol>
              </a:tblGrid>
              <a:tr h="1028810">
                <a:tc>
                  <a:txBody>
                    <a:bodyPr/>
                    <a:lstStyle/>
                    <a:p>
                      <a:pPr marL="0" marR="0" lvl="0" indent="0" algn="l" defTabSz="914400" rtl="0" eaLnBrk="0" fontAlgn="base" latinLnBrk="0" hangingPunct="0">
                        <a:lnSpc>
                          <a:spcPct val="100000"/>
                        </a:lnSpc>
                        <a:spcBef>
                          <a:spcPct val="20000"/>
                        </a:spcBef>
                        <a:spcAft>
                          <a:spcPct val="0"/>
                        </a:spcAft>
                        <a:buClr>
                          <a:srgbClr val="FFFF00"/>
                        </a:buClr>
                        <a:buSzTx/>
                        <a:buFontTx/>
                        <a:buNone/>
                        <a:tabLst/>
                      </a:pPr>
                      <a:endParaRPr kumimoji="0" lang="en-US" sz="2100" b="0" i="0" u="none" strike="noStrike" cap="none" normalizeH="0" baseline="0">
                        <a:ln>
                          <a:noFill/>
                        </a:ln>
                        <a:solidFill>
                          <a:srgbClr val="003300"/>
                        </a:solidFill>
                        <a:effectLst/>
                        <a:latin typeface="Times New Roman" pitchFamily="18" charset="0"/>
                      </a:endParaRPr>
                    </a:p>
                  </a:txBody>
                  <a:tcPr marL="121920" marR="121920" marT="34294" marB="342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FFFF00"/>
                        </a:buClr>
                        <a:buSzTx/>
                        <a:buFontTx/>
                        <a:buNone/>
                        <a:tabLst/>
                      </a:pPr>
                      <a:endParaRPr kumimoji="0" lang="en-US" sz="2100" b="0" i="0" u="none" strike="noStrike" cap="none" normalizeH="0" baseline="0">
                        <a:ln>
                          <a:noFill/>
                        </a:ln>
                        <a:solidFill>
                          <a:srgbClr val="003300"/>
                        </a:solidFill>
                        <a:effectLst/>
                        <a:latin typeface="Times New Roman" pitchFamily="18" charset="0"/>
                      </a:endParaRP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Player Y’s Strategies</a:t>
                      </a: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Minimum Row Number</a:t>
                      </a:r>
                    </a:p>
                  </a:txBody>
                  <a:tcPr marL="121920" marR="121920" marT="34294" marB="342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49">
                <a:tc>
                  <a:txBody>
                    <a:bodyPr/>
                    <a:lstStyle/>
                    <a:p>
                      <a:pPr marL="0" marR="0" lvl="0" indent="0" algn="l" defTabSz="914400" rtl="0" eaLnBrk="0" fontAlgn="base" latinLnBrk="0" hangingPunct="0">
                        <a:lnSpc>
                          <a:spcPct val="100000"/>
                        </a:lnSpc>
                        <a:spcBef>
                          <a:spcPct val="20000"/>
                        </a:spcBef>
                        <a:spcAft>
                          <a:spcPct val="0"/>
                        </a:spcAft>
                        <a:buClr>
                          <a:srgbClr val="FFFF00"/>
                        </a:buClr>
                        <a:buSzTx/>
                        <a:buFontTx/>
                        <a:buNone/>
                        <a:tabLst/>
                      </a:pPr>
                      <a:endParaRPr kumimoji="0" lang="en-US" sz="2100" b="0" i="0" u="none" strike="noStrike" cap="none" normalizeH="0" baseline="0">
                        <a:ln>
                          <a:noFill/>
                        </a:ln>
                        <a:solidFill>
                          <a:srgbClr val="003300"/>
                        </a:solidFill>
                        <a:effectLst/>
                        <a:latin typeface="Times New Roman" pitchFamily="18" charset="0"/>
                      </a:endParaRPr>
                    </a:p>
                  </a:txBody>
                  <a:tcPr marL="121920" marR="121920" marT="34294" marB="342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endParaRPr kumimoji="0" lang="en-US" sz="2100" b="0" i="0" u="none" strike="noStrike" cap="none" normalizeH="0" baseline="0">
                        <a:ln>
                          <a:noFill/>
                        </a:ln>
                        <a:solidFill>
                          <a:srgbClr val="003300"/>
                        </a:solidFill>
                        <a:effectLst/>
                        <a:latin typeface="Times New Roman" pitchFamily="18" charset="0"/>
                      </a:endParaRP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Y1</a:t>
                      </a: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Y2</a:t>
                      </a: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endParaRPr kumimoji="0" lang="en-US" sz="2100" b="0" i="0" u="none" strike="noStrike" cap="none" normalizeH="0" baseline="0">
                        <a:ln>
                          <a:noFill/>
                        </a:ln>
                        <a:solidFill>
                          <a:srgbClr val="003300"/>
                        </a:solidFill>
                        <a:effectLst/>
                        <a:latin typeface="Times New Roman" pitchFamily="18" charset="0"/>
                      </a:endParaRPr>
                    </a:p>
                  </a:txBody>
                  <a:tcPr marL="121920" marR="121920" marT="34294" marB="342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9434">
                <a:tc rowSpan="2">
                  <a:txBody>
                    <a:bodyPr/>
                    <a:lstStyle/>
                    <a:p>
                      <a:pPr marL="0" marR="0" lvl="0" indent="0" algn="l"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Player X’s strategies</a:t>
                      </a:r>
                    </a:p>
                  </a:txBody>
                  <a:tcPr marL="121920" marR="121920" marT="34294" marB="342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X1</a:t>
                      </a: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10</a:t>
                      </a: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6</a:t>
                      </a: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6</a:t>
                      </a:r>
                    </a:p>
                  </a:txBody>
                  <a:tcPr marL="121920" marR="121920" marT="34294" marB="342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1561">
                <a:tc v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X2</a:t>
                      </a: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-12</a:t>
                      </a: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2</a:t>
                      </a: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-12</a:t>
                      </a:r>
                    </a:p>
                  </a:txBody>
                  <a:tcPr marL="121920" marR="121920" marT="34294" marB="342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28810">
                <a:tc>
                  <a:txBody>
                    <a:bodyPr/>
                    <a:lstStyle/>
                    <a:p>
                      <a:pPr marL="0" marR="0" lvl="0" indent="0" algn="l"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Maximum Column Number</a:t>
                      </a:r>
                    </a:p>
                  </a:txBody>
                  <a:tcPr marL="121920" marR="121920" marT="34294" marB="342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endParaRPr kumimoji="0" lang="en-US" sz="2100" b="0" i="0" u="none" strike="noStrike" cap="none" normalizeH="0" baseline="0">
                        <a:ln>
                          <a:noFill/>
                        </a:ln>
                        <a:solidFill>
                          <a:srgbClr val="003300"/>
                        </a:solidFill>
                        <a:effectLst/>
                        <a:latin typeface="Times New Roman" pitchFamily="18" charset="0"/>
                      </a:endParaRP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10</a:t>
                      </a: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6</a:t>
                      </a:r>
                    </a:p>
                  </a:txBody>
                  <a:tcPr marL="121920" marR="121920" marT="34294" marB="342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endParaRPr kumimoji="0" lang="en-US" sz="2100" b="0" i="0" u="none" strike="noStrike" cap="none" normalizeH="0" baseline="0" dirty="0">
                        <a:ln>
                          <a:noFill/>
                        </a:ln>
                        <a:solidFill>
                          <a:srgbClr val="003300"/>
                        </a:solidFill>
                        <a:effectLst/>
                        <a:latin typeface="Times New Roman" pitchFamily="18" charset="0"/>
                      </a:endParaRPr>
                    </a:p>
                  </a:txBody>
                  <a:tcPr marL="121920" marR="121920" marT="34294" marB="342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544" name="Oval 80"/>
          <p:cNvSpPr>
            <a:spLocks noChangeArrowheads="1"/>
          </p:cNvSpPr>
          <p:nvPr/>
        </p:nvSpPr>
        <p:spPr bwMode="auto">
          <a:xfrm>
            <a:off x="5613400" y="4286250"/>
            <a:ext cx="812800" cy="685800"/>
          </a:xfrm>
          <a:prstGeom prst="ellipse">
            <a:avLst/>
          </a:prstGeom>
          <a:noFill/>
          <a:ln w="9525">
            <a:solidFill>
              <a:srgbClr val="FF0000"/>
            </a:solidFill>
            <a:round/>
            <a:headEnd/>
            <a:tailEnd/>
          </a:ln>
        </p:spPr>
        <p:txBody>
          <a:bodyPr wrap="none" anchor="ctr"/>
          <a:lstStyle/>
          <a:p>
            <a:endParaRPr lang="en-US"/>
          </a:p>
        </p:txBody>
      </p:sp>
      <p:sp>
        <p:nvSpPr>
          <p:cNvPr id="21545" name="Oval 86"/>
          <p:cNvSpPr>
            <a:spLocks noChangeArrowheads="1"/>
          </p:cNvSpPr>
          <p:nvPr/>
        </p:nvSpPr>
        <p:spPr bwMode="auto">
          <a:xfrm>
            <a:off x="7277100" y="3065463"/>
            <a:ext cx="914400" cy="685800"/>
          </a:xfrm>
          <a:prstGeom prst="ellipse">
            <a:avLst/>
          </a:prstGeom>
          <a:noFill/>
          <a:ln w="9525">
            <a:solidFill>
              <a:srgbClr val="FF0000"/>
            </a:solidFill>
            <a:round/>
            <a:headEnd/>
            <a:tailEnd/>
          </a:ln>
        </p:spPr>
        <p:txBody>
          <a:bodyPr wrap="none" anchor="ctr"/>
          <a:lstStyle/>
          <a:p>
            <a:endParaRPr lang="en-US"/>
          </a:p>
        </p:txBody>
      </p:sp>
      <p:pic>
        <p:nvPicPr>
          <p:cNvPr id="2" name="Picture 1">
            <a:extLst>
              <a:ext uri="{FF2B5EF4-FFF2-40B4-BE49-F238E27FC236}">
                <a16:creationId xmlns:a16="http://schemas.microsoft.com/office/drawing/2014/main" id="{3B537999-4B0E-46A3-99DD-AF9D264E8B46}"/>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8FCB2A43-2F8A-47D6-A683-6236A833B597}"/>
              </a:ext>
            </a:extLst>
          </p:cNvPr>
          <p:cNvSpPr/>
          <p:nvPr/>
        </p:nvSpPr>
        <p:spPr>
          <a:xfrm>
            <a:off x="62501" y="1347827"/>
            <a:ext cx="905192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75970A87-5FAF-408D-9E79-B500C92A4D0A}"/>
              </a:ext>
            </a:extLst>
          </p:cNvPr>
          <p:cNvSpPr/>
          <p:nvPr/>
        </p:nvSpPr>
        <p:spPr>
          <a:xfrm>
            <a:off x="152400" y="13652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Pure Strategy - Minimax Criterion</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22531"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10245" name="Rectangle 5"/>
          <p:cNvSpPr>
            <a:spLocks noGrp="1" noChangeArrowheads="1"/>
          </p:cNvSpPr>
          <p:nvPr>
            <p:ph type="body" idx="1"/>
          </p:nvPr>
        </p:nvSpPr>
        <p:spPr>
          <a:xfrm>
            <a:off x="0" y="1371600"/>
            <a:ext cx="9144000" cy="2209800"/>
          </a:xfrm>
        </p:spPr>
        <p:txBody>
          <a:bodyPr>
            <a:normAutofit fontScale="85000" lnSpcReduction="10000"/>
          </a:bodyPr>
          <a:lstStyle/>
          <a:p>
            <a:pPr marL="274320" indent="-274320" eaLnBrk="1" fontAlgn="auto" hangingPunct="1">
              <a:spcAft>
                <a:spcPts val="0"/>
              </a:spcAft>
              <a:buClr>
                <a:schemeClr val="accent3"/>
              </a:buClr>
              <a:buFont typeface="Wingdings 2"/>
              <a:buChar char=""/>
              <a:defRPr/>
            </a:pPr>
            <a:r>
              <a:rPr lang="en-US" sz="2700" dirty="0"/>
              <a:t>When there is no saddle point, players will play each strategy for a certain percentage of the time</a:t>
            </a:r>
          </a:p>
          <a:p>
            <a:pPr marL="274320" indent="-274320" eaLnBrk="1" fontAlgn="auto" hangingPunct="1">
              <a:spcAft>
                <a:spcPts val="0"/>
              </a:spcAft>
              <a:buClr>
                <a:schemeClr val="accent3"/>
              </a:buClr>
              <a:buFont typeface="Wingdings 2"/>
              <a:buChar char=""/>
              <a:defRPr/>
            </a:pPr>
            <a:r>
              <a:rPr lang="en-US" sz="2700" dirty="0"/>
              <a:t>The most common way to solve a mixed strategy is to use the expected gain or loss approach</a:t>
            </a:r>
          </a:p>
          <a:p>
            <a:pPr marL="641033" lvl="1" indent="-274320" eaLnBrk="1" fontAlgn="auto" hangingPunct="1">
              <a:spcAft>
                <a:spcPts val="0"/>
              </a:spcAft>
              <a:buClr>
                <a:schemeClr val="accent3"/>
              </a:buClr>
              <a:buFont typeface="Wingdings 2"/>
              <a:buChar char=""/>
              <a:defRPr/>
            </a:pPr>
            <a:r>
              <a:rPr lang="en-US" sz="2500" dirty="0"/>
              <a:t>A player plays each strategy a particular percentage of the time so that the expected value of the game does not depend upon what the opponent does</a:t>
            </a:r>
          </a:p>
        </p:txBody>
      </p:sp>
      <p:graphicFrame>
        <p:nvGraphicFramePr>
          <p:cNvPr id="6" name="Group 112"/>
          <p:cNvGraphicFramePr>
            <a:graphicFrameLocks noGrp="1"/>
          </p:cNvGraphicFramePr>
          <p:nvPr/>
        </p:nvGraphicFramePr>
        <p:xfrm>
          <a:off x="304800" y="3581400"/>
          <a:ext cx="8534400" cy="2775038"/>
        </p:xfrm>
        <a:graphic>
          <a:graphicData uri="http://schemas.openxmlformats.org/drawingml/2006/table">
            <a:tbl>
              <a:tblPr/>
              <a:tblGrid>
                <a:gridCol w="1226207">
                  <a:extLst>
                    <a:ext uri="{9D8B030D-6E8A-4147-A177-3AD203B41FA5}">
                      <a16:colId xmlns:a16="http://schemas.microsoft.com/office/drawing/2014/main" val="20000"/>
                    </a:ext>
                  </a:extLst>
                </a:gridCol>
                <a:gridCol w="2403366">
                  <a:extLst>
                    <a:ext uri="{9D8B030D-6E8A-4147-A177-3AD203B41FA5}">
                      <a16:colId xmlns:a16="http://schemas.microsoft.com/office/drawing/2014/main" val="20001"/>
                    </a:ext>
                  </a:extLst>
                </a:gridCol>
                <a:gridCol w="2550510">
                  <a:extLst>
                    <a:ext uri="{9D8B030D-6E8A-4147-A177-3AD203B41FA5}">
                      <a16:colId xmlns:a16="http://schemas.microsoft.com/office/drawing/2014/main" val="20002"/>
                    </a:ext>
                  </a:extLst>
                </a:gridCol>
                <a:gridCol w="2354317">
                  <a:extLst>
                    <a:ext uri="{9D8B030D-6E8A-4147-A177-3AD203B41FA5}">
                      <a16:colId xmlns:a16="http://schemas.microsoft.com/office/drawing/2014/main" val="20003"/>
                    </a:ext>
                  </a:extLst>
                </a:gridCol>
              </a:tblGrid>
              <a:tr h="772623">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endParaRPr kumimoji="0" lang="en-US" sz="2100" b="0" i="0" u="none" strike="noStrike" cap="none" normalizeH="0" baseline="0" dirty="0">
                        <a:ln>
                          <a:noFill/>
                        </a:ln>
                        <a:solidFill>
                          <a:srgbClr val="003300"/>
                        </a:solidFill>
                        <a:effectLst/>
                        <a:latin typeface="Times New Roman" pitchFamily="18" charset="0"/>
                      </a:endParaRPr>
                    </a:p>
                  </a:txBody>
                  <a:tcPr marL="121920" marR="12192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Y1</a:t>
                      </a:r>
                    </a:p>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P</a:t>
                      </a:r>
                    </a:p>
                  </a:txBody>
                  <a:tcPr marL="121920" marR="12192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dirty="0">
                          <a:ln>
                            <a:noFill/>
                          </a:ln>
                          <a:solidFill>
                            <a:srgbClr val="003300"/>
                          </a:solidFill>
                          <a:effectLst/>
                          <a:latin typeface="Times New Roman" pitchFamily="18" charset="0"/>
                        </a:rPr>
                        <a:t>Y2</a:t>
                      </a:r>
                    </a:p>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dirty="0">
                          <a:ln>
                            <a:noFill/>
                          </a:ln>
                          <a:solidFill>
                            <a:srgbClr val="003300"/>
                          </a:solidFill>
                          <a:effectLst/>
                          <a:latin typeface="Times New Roman" pitchFamily="18" charset="0"/>
                        </a:rPr>
                        <a:t>1-P</a:t>
                      </a:r>
                    </a:p>
                  </a:txBody>
                  <a:tcPr marL="121920" marR="12192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Expected Gain</a:t>
                      </a:r>
                    </a:p>
                  </a:txBody>
                  <a:tcPr marL="121920" marR="12192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2623">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X1</a:t>
                      </a:r>
                    </a:p>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 Q</a:t>
                      </a:r>
                    </a:p>
                  </a:txBody>
                  <a:tcPr marL="121920" marR="12192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4</a:t>
                      </a:r>
                    </a:p>
                  </a:txBody>
                  <a:tcPr marL="121920" marR="12192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2</a:t>
                      </a:r>
                    </a:p>
                  </a:txBody>
                  <a:tcPr marL="121920" marR="12192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4P+2(1-P)</a:t>
                      </a:r>
                    </a:p>
                  </a:txBody>
                  <a:tcPr marL="121920" marR="12192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2623">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X2</a:t>
                      </a:r>
                    </a:p>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 1-Q</a:t>
                      </a:r>
                    </a:p>
                  </a:txBody>
                  <a:tcPr marL="121920" marR="12192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dirty="0">
                          <a:ln>
                            <a:noFill/>
                          </a:ln>
                          <a:solidFill>
                            <a:srgbClr val="003300"/>
                          </a:solidFill>
                          <a:effectLst/>
                          <a:latin typeface="Times New Roman" pitchFamily="18" charset="0"/>
                        </a:rPr>
                        <a:t>1</a:t>
                      </a:r>
                    </a:p>
                  </a:txBody>
                  <a:tcPr marL="121920" marR="12192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10</a:t>
                      </a:r>
                    </a:p>
                  </a:txBody>
                  <a:tcPr marL="121920" marR="12192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1P+10(1-p)</a:t>
                      </a:r>
                    </a:p>
                  </a:txBody>
                  <a:tcPr marL="121920" marR="12192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082">
                <a:tc>
                  <a:txBody>
                    <a:bodyPr/>
                    <a:lstStyle/>
                    <a:p>
                      <a:pPr marL="0" marR="0" lvl="0" indent="0" algn="l" defTabSz="914400" rtl="0" eaLnBrk="0" fontAlgn="base" latinLnBrk="0" hangingPunct="0">
                        <a:lnSpc>
                          <a:spcPct val="100000"/>
                        </a:lnSpc>
                        <a:spcBef>
                          <a:spcPct val="20000"/>
                        </a:spcBef>
                        <a:spcAft>
                          <a:spcPct val="0"/>
                        </a:spcAft>
                        <a:buClr>
                          <a:srgbClr val="FFFF00"/>
                        </a:buClr>
                        <a:buSzTx/>
                        <a:buFontTx/>
                        <a:buNone/>
                        <a:tabLst/>
                      </a:pPr>
                      <a:endParaRPr kumimoji="0" lang="en-US" sz="2100" b="0" i="0" u="none" strike="noStrike" cap="none" normalizeH="0" baseline="0">
                        <a:ln>
                          <a:noFill/>
                        </a:ln>
                        <a:solidFill>
                          <a:srgbClr val="003300"/>
                        </a:solidFill>
                        <a:effectLst/>
                        <a:latin typeface="Times New Roman" pitchFamily="18" charset="0"/>
                      </a:endParaRPr>
                    </a:p>
                  </a:txBody>
                  <a:tcPr marL="121920" marR="12192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4Q+1(1-Q)</a:t>
                      </a:r>
                    </a:p>
                  </a:txBody>
                  <a:tcPr marL="121920" marR="12192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r>
                        <a:rPr kumimoji="0" lang="en-US" sz="2100" b="0" i="0" u="none" strike="noStrike" cap="none" normalizeH="0" baseline="0">
                          <a:ln>
                            <a:noFill/>
                          </a:ln>
                          <a:solidFill>
                            <a:srgbClr val="003300"/>
                          </a:solidFill>
                          <a:effectLst/>
                          <a:latin typeface="Times New Roman" pitchFamily="18" charset="0"/>
                        </a:rPr>
                        <a:t>2Q+10(1-q)</a:t>
                      </a:r>
                    </a:p>
                  </a:txBody>
                  <a:tcPr marL="121920" marR="12192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FF00"/>
                        </a:buClr>
                        <a:buSzTx/>
                        <a:buFontTx/>
                        <a:buNone/>
                        <a:tabLst/>
                      </a:pPr>
                      <a:endParaRPr kumimoji="0" lang="en-US" sz="2100" b="0" i="0" u="none" strike="noStrike" cap="none" normalizeH="0" baseline="0" dirty="0">
                        <a:ln>
                          <a:noFill/>
                        </a:ln>
                        <a:solidFill>
                          <a:srgbClr val="003300"/>
                        </a:solidFill>
                        <a:effectLst/>
                        <a:latin typeface="Times New Roman" pitchFamily="18" charset="0"/>
                      </a:endParaRPr>
                    </a:p>
                  </a:txBody>
                  <a:tcPr marL="121920" marR="12192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 name="Picture 1">
            <a:extLst>
              <a:ext uri="{FF2B5EF4-FFF2-40B4-BE49-F238E27FC236}">
                <a16:creationId xmlns:a16="http://schemas.microsoft.com/office/drawing/2014/main" id="{13F28458-993C-422B-B800-04EFAF37861A}"/>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3A975DD6-6521-4B2C-B8FF-5BAA2CD742FC}"/>
              </a:ext>
            </a:extLst>
          </p:cNvPr>
          <p:cNvSpPr/>
          <p:nvPr/>
        </p:nvSpPr>
        <p:spPr>
          <a:xfrm>
            <a:off x="62501" y="1347827"/>
            <a:ext cx="9005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EB51C65D-82BB-4752-AA3F-668D1235D366}"/>
              </a:ext>
            </a:extLst>
          </p:cNvPr>
          <p:cNvSpPr/>
          <p:nvPr/>
        </p:nvSpPr>
        <p:spPr>
          <a:xfrm>
            <a:off x="152400" y="117001"/>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Mixed Strategy Game</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animEffect transition="in" filter="wipe(left)">
                                      <p:cBhvr>
                                        <p:cTn id="7" dur="500"/>
                                        <p:tgtEl>
                                          <p:spTgt spid="1024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5">
                                            <p:txEl>
                                              <p:pRg st="1" end="1"/>
                                            </p:txEl>
                                          </p:spTgt>
                                        </p:tgtEl>
                                        <p:attrNameLst>
                                          <p:attrName>style.visibility</p:attrName>
                                        </p:attrNameLst>
                                      </p:cBhvr>
                                      <p:to>
                                        <p:strVal val="visible"/>
                                      </p:to>
                                    </p:set>
                                    <p:animEffect transition="in" filter="wipe(left)">
                                      <p:cBhvr>
                                        <p:cTn id="12" dur="500"/>
                                        <p:tgtEl>
                                          <p:spTgt spid="1024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0245">
                                            <p:txEl>
                                              <p:pRg st="2" end="2"/>
                                            </p:txEl>
                                          </p:spTgt>
                                        </p:tgtEl>
                                        <p:attrNameLst>
                                          <p:attrName>style.visibility</p:attrName>
                                        </p:attrNameLst>
                                      </p:cBhvr>
                                      <p:to>
                                        <p:strVal val="visible"/>
                                      </p:to>
                                    </p:set>
                                    <p:animEffect transition="in" filter="wipe(left)">
                                      <p:cBhvr>
                                        <p:cTn id="15" dur="500"/>
                                        <p:tgtEl>
                                          <p:spTgt spid="102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uild="p"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idx="1"/>
          </p:nvPr>
        </p:nvSpPr>
        <p:spPr>
          <a:xfrm>
            <a:off x="1295400" y="1752600"/>
            <a:ext cx="6324600" cy="4343400"/>
          </a:xfrm>
        </p:spPr>
        <p:txBody>
          <a:bodyPr>
            <a:normAutofit fontScale="92500" lnSpcReduction="20000"/>
          </a:bodyPr>
          <a:lstStyle/>
          <a:p>
            <a:pPr marL="274320" indent="-274320" eaLnBrk="1" fontAlgn="auto" hangingPunct="1">
              <a:lnSpc>
                <a:spcPct val="90000"/>
              </a:lnSpc>
              <a:spcAft>
                <a:spcPts val="0"/>
              </a:spcAft>
              <a:buClr>
                <a:schemeClr val="accent3"/>
              </a:buClr>
              <a:buFontTx/>
              <a:buNone/>
              <a:defRPr/>
            </a:pPr>
            <a:r>
              <a:rPr lang="en-US" sz="2800" dirty="0"/>
              <a:t>4P+2(1-P) = 1P+10(1-P)</a:t>
            </a:r>
          </a:p>
          <a:p>
            <a:pPr marL="274320" indent="-274320" eaLnBrk="1" fontAlgn="auto" hangingPunct="1">
              <a:lnSpc>
                <a:spcPct val="90000"/>
              </a:lnSpc>
              <a:spcAft>
                <a:spcPts val="0"/>
              </a:spcAft>
              <a:buClr>
                <a:schemeClr val="accent3"/>
              </a:buClr>
              <a:buFontTx/>
              <a:buNone/>
              <a:defRPr/>
            </a:pPr>
            <a:r>
              <a:rPr lang="en-US" sz="2800" dirty="0"/>
              <a:t>or:   P = 8/11 and 1-p = 3/11</a:t>
            </a:r>
          </a:p>
          <a:p>
            <a:pPr marL="274320" indent="-274320" eaLnBrk="1" fontAlgn="auto" hangingPunct="1">
              <a:lnSpc>
                <a:spcPct val="90000"/>
              </a:lnSpc>
              <a:spcAft>
                <a:spcPts val="0"/>
              </a:spcAft>
              <a:buClr>
                <a:schemeClr val="accent3"/>
              </a:buClr>
              <a:buFontTx/>
              <a:buNone/>
              <a:defRPr/>
            </a:pPr>
            <a:r>
              <a:rPr lang="en-US" sz="2800" dirty="0"/>
              <a:t>Expected payoff:</a:t>
            </a:r>
          </a:p>
          <a:p>
            <a:pPr marL="274320" indent="-274320" eaLnBrk="1" fontAlgn="auto" hangingPunct="1">
              <a:lnSpc>
                <a:spcPct val="90000"/>
              </a:lnSpc>
              <a:spcAft>
                <a:spcPts val="0"/>
              </a:spcAft>
              <a:buClr>
                <a:schemeClr val="accent3"/>
              </a:buClr>
              <a:buFontTx/>
              <a:buNone/>
              <a:defRPr/>
            </a:pPr>
            <a:r>
              <a:rPr lang="en-US" sz="2800" dirty="0"/>
              <a:t>1P+10(1-P)</a:t>
            </a:r>
          </a:p>
          <a:p>
            <a:pPr marL="274320" indent="-274320" eaLnBrk="1" fontAlgn="auto" hangingPunct="1">
              <a:lnSpc>
                <a:spcPct val="90000"/>
              </a:lnSpc>
              <a:spcAft>
                <a:spcPts val="0"/>
              </a:spcAft>
              <a:buClr>
                <a:schemeClr val="accent3"/>
              </a:buClr>
              <a:buFontTx/>
              <a:buNone/>
              <a:defRPr/>
            </a:pPr>
            <a:r>
              <a:rPr lang="en-US" sz="2800" dirty="0"/>
              <a:t>    =1(8/11)+10(3/11) </a:t>
            </a:r>
            <a:endParaRPr lang="en-US" sz="2800" b="1" dirty="0"/>
          </a:p>
          <a:p>
            <a:pPr marL="274320" indent="-274320" eaLnBrk="1" fontAlgn="auto" hangingPunct="1">
              <a:lnSpc>
                <a:spcPct val="90000"/>
              </a:lnSpc>
              <a:spcAft>
                <a:spcPts val="0"/>
              </a:spcAft>
              <a:buClr>
                <a:schemeClr val="accent3"/>
              </a:buClr>
              <a:buFontTx/>
              <a:buNone/>
              <a:defRPr/>
            </a:pPr>
            <a:r>
              <a:rPr lang="en-US" sz="2800" b="1" i="1" dirty="0"/>
              <a:t>EP</a:t>
            </a:r>
            <a:r>
              <a:rPr lang="en-US" sz="2800" b="1" i="1" baseline="-25000" dirty="0"/>
              <a:t>X</a:t>
            </a:r>
            <a:r>
              <a:rPr lang="en-US" sz="2800" b="1" i="1" dirty="0"/>
              <a:t>= 3.46</a:t>
            </a:r>
          </a:p>
          <a:p>
            <a:pPr marL="274320" indent="-274320" eaLnBrk="1" fontAlgn="auto" hangingPunct="1">
              <a:lnSpc>
                <a:spcPct val="90000"/>
              </a:lnSpc>
              <a:spcAft>
                <a:spcPts val="0"/>
              </a:spcAft>
              <a:buClr>
                <a:schemeClr val="accent3"/>
              </a:buClr>
              <a:buFontTx/>
              <a:buNone/>
              <a:defRPr/>
            </a:pPr>
            <a:endParaRPr lang="en-US" sz="2800" dirty="0"/>
          </a:p>
          <a:p>
            <a:pPr marL="274320" indent="-274320" eaLnBrk="1" fontAlgn="auto" hangingPunct="1">
              <a:lnSpc>
                <a:spcPct val="90000"/>
              </a:lnSpc>
              <a:spcAft>
                <a:spcPts val="0"/>
              </a:spcAft>
              <a:buClr>
                <a:schemeClr val="accent3"/>
              </a:buClr>
              <a:buFontTx/>
              <a:buNone/>
              <a:defRPr/>
            </a:pPr>
            <a:r>
              <a:rPr lang="en-US" sz="2800" dirty="0"/>
              <a:t>4Q+1(1-Q)=2Q+10(1-q)</a:t>
            </a:r>
          </a:p>
          <a:p>
            <a:pPr marL="274320" indent="-274320" eaLnBrk="1" fontAlgn="auto" hangingPunct="1">
              <a:lnSpc>
                <a:spcPct val="90000"/>
              </a:lnSpc>
              <a:spcAft>
                <a:spcPts val="0"/>
              </a:spcAft>
              <a:buClr>
                <a:schemeClr val="accent3"/>
              </a:buClr>
              <a:buFontTx/>
              <a:buNone/>
              <a:defRPr/>
            </a:pPr>
            <a:r>
              <a:rPr lang="en-US" sz="2800" dirty="0"/>
              <a:t>or:  Q=9/11 and 1-Q = 2/11</a:t>
            </a:r>
          </a:p>
          <a:p>
            <a:pPr marL="274320" indent="-274320" eaLnBrk="1" fontAlgn="auto" hangingPunct="1">
              <a:lnSpc>
                <a:spcPct val="90000"/>
              </a:lnSpc>
              <a:spcAft>
                <a:spcPts val="0"/>
              </a:spcAft>
              <a:buClr>
                <a:schemeClr val="accent3"/>
              </a:buClr>
              <a:buFontTx/>
              <a:buNone/>
              <a:defRPr/>
            </a:pPr>
            <a:r>
              <a:rPr lang="en-US" sz="2800" dirty="0"/>
              <a:t>Expected payoff:</a:t>
            </a:r>
          </a:p>
          <a:p>
            <a:pPr marL="274320" indent="-274320" eaLnBrk="1" fontAlgn="auto" hangingPunct="1">
              <a:lnSpc>
                <a:spcPct val="90000"/>
              </a:lnSpc>
              <a:spcAft>
                <a:spcPts val="0"/>
              </a:spcAft>
              <a:buClr>
                <a:schemeClr val="accent3"/>
              </a:buClr>
              <a:buFontTx/>
              <a:buNone/>
              <a:defRPr/>
            </a:pPr>
            <a:r>
              <a:rPr lang="en-US" sz="2800" b="1" i="1" dirty="0"/>
              <a:t>EP</a:t>
            </a:r>
            <a:r>
              <a:rPr lang="en-US" sz="2800" b="1" i="1" baseline="-25000" dirty="0"/>
              <a:t>Y</a:t>
            </a:r>
            <a:r>
              <a:rPr lang="en-US" sz="2800" b="1" i="1" dirty="0"/>
              <a:t>=3.46</a:t>
            </a:r>
          </a:p>
        </p:txBody>
      </p:sp>
      <p:sp>
        <p:nvSpPr>
          <p:cNvPr id="5" name="Footer Placeholder 4"/>
          <p:cNvSpPr>
            <a:spLocks noGrp="1"/>
          </p:cNvSpPr>
          <p:nvPr>
            <p:ph type="ftr" sz="quarter" idx="10"/>
          </p:nvPr>
        </p:nvSpPr>
        <p:spPr/>
        <p:txBody>
          <a:bodyPr/>
          <a:lstStyle/>
          <a:p>
            <a:pPr>
              <a:defRPr/>
            </a:pPr>
            <a:r>
              <a:rPr lang="en-US"/>
              <a:t>S-</a:t>
            </a:r>
            <a:fld id="{98B7EDC8-7AD8-4A12-9061-6E4111510178}" type="slidenum">
              <a:rPr lang="en-US"/>
              <a:pPr>
                <a:defRPr/>
              </a:pPr>
              <a:t>168</a:t>
            </a:fld>
            <a:endParaRPr lang="en-US"/>
          </a:p>
        </p:txBody>
      </p:sp>
      <p:pic>
        <p:nvPicPr>
          <p:cNvPr id="2" name="Picture 1">
            <a:extLst>
              <a:ext uri="{FF2B5EF4-FFF2-40B4-BE49-F238E27FC236}">
                <a16:creationId xmlns:a16="http://schemas.microsoft.com/office/drawing/2014/main" id="{205A9C49-6968-40BB-B066-8B6FE9E905A3}"/>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DA7F0AC7-8CD9-4906-A110-74DE27D0460B}"/>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3F9F5658-0C65-4DEC-A0D1-C61E8562DC5F}"/>
              </a:ext>
            </a:extLst>
          </p:cNvPr>
          <p:cNvSpPr/>
          <p:nvPr/>
        </p:nvSpPr>
        <p:spPr>
          <a:xfrm>
            <a:off x="152400" y="13652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2000" b="1" dirty="0"/>
              <a:t>Mixed Strategy Game</a:t>
            </a:r>
          </a:p>
          <a:p>
            <a:pPr algn="ctr">
              <a:spcBef>
                <a:spcPct val="50000"/>
              </a:spcBef>
            </a:pPr>
            <a:r>
              <a:rPr lang="en-US" sz="2000" b="1" dirty="0"/>
              <a:t>: Solving for P &amp; Q</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p:txBody>
          <a:bodyPr/>
          <a:lstStyle/>
          <a:p>
            <a:r>
              <a:rPr lang="en-US"/>
              <a:t>Using the solution procedure for a mixed strategy game, solve the following game</a:t>
            </a:r>
          </a:p>
          <a:p>
            <a:endParaRPr lang="en-US"/>
          </a:p>
        </p:txBody>
      </p:sp>
      <p:sp>
        <p:nvSpPr>
          <p:cNvPr id="4" name="Footer Placeholder 3"/>
          <p:cNvSpPr>
            <a:spLocks noGrp="1"/>
          </p:cNvSpPr>
          <p:nvPr>
            <p:ph type="ftr" sz="quarter" idx="10"/>
          </p:nvPr>
        </p:nvSpPr>
        <p:spPr/>
        <p:txBody>
          <a:bodyPr/>
          <a:lstStyle/>
          <a:p>
            <a:pPr>
              <a:defRPr/>
            </a:pPr>
            <a:r>
              <a:rPr lang="en-US"/>
              <a:t>S-</a:t>
            </a:r>
            <a:fld id="{5FFA6E09-B3D7-449C-A08A-3B3A02DFD66F}" type="slidenum">
              <a:rPr lang="en-US" smtClean="0"/>
              <a:pPr>
                <a:defRPr/>
              </a:pPr>
              <a:t>169</a:t>
            </a:fld>
            <a:endParaRPr lang="en-US"/>
          </a:p>
        </p:txBody>
      </p:sp>
      <p:pic>
        <p:nvPicPr>
          <p:cNvPr id="24581" name="Picture 2"/>
          <p:cNvPicPr>
            <a:picLocks noChangeAspect="1" noChangeArrowheads="1"/>
          </p:cNvPicPr>
          <p:nvPr/>
        </p:nvPicPr>
        <p:blipFill>
          <a:blip r:embed="rId2"/>
          <a:srcRect/>
          <a:stretch>
            <a:fillRect/>
          </a:stretch>
        </p:blipFill>
        <p:spPr bwMode="auto">
          <a:xfrm>
            <a:off x="2133600" y="3013075"/>
            <a:ext cx="4114800" cy="2243138"/>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19CE3FBB-C9B5-43B8-BFAB-247CC8196E18}"/>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E68516CE-51B9-488D-87AD-CABF7FA77747}"/>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a:extLst>
              <a:ext uri="{FF2B5EF4-FFF2-40B4-BE49-F238E27FC236}">
                <a16:creationId xmlns:a16="http://schemas.microsoft.com/office/drawing/2014/main" id="{F8C6C748-AAEB-4C97-AD07-13F19EDCA76B}"/>
              </a:ext>
            </a:extLst>
          </p:cNvPr>
          <p:cNvSpPr/>
          <p:nvPr/>
        </p:nvSpPr>
        <p:spPr>
          <a:xfrm>
            <a:off x="152400" y="334720"/>
            <a:ext cx="7606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Mixed Strategy Game : Example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stretch>
            <a:fillRect/>
          </a:stretch>
        </p:blipFill>
        <p:spPr>
          <a:xfrm>
            <a:off x="7743825" y="52741"/>
            <a:ext cx="1276350" cy="1247775"/>
          </a:xfrm>
          <a:prstGeom prst="rect">
            <a:avLst/>
          </a:prstGeom>
        </p:spPr>
      </p:pic>
      <p:sp>
        <p:nvSpPr>
          <p:cNvPr id="63" name="Rounded Rectangle 6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6626" name="Title 1"/>
          <p:cNvSpPr>
            <a:spLocks noGrp="1"/>
          </p:cNvSpPr>
          <p:nvPr>
            <p:ph type="title"/>
          </p:nvPr>
        </p:nvSpPr>
        <p:spPr>
          <a:xfrm>
            <a:off x="533400" y="114300"/>
            <a:ext cx="7010400" cy="952500"/>
          </a:xfrm>
        </p:spPr>
        <p:txBody>
          <a:bodyPr>
            <a:normAutofit/>
          </a:bodyPr>
          <a:lstStyle/>
          <a:p>
            <a:r>
              <a:rPr lang="en-IN" sz="3200" b="1" dirty="0">
                <a:solidFill>
                  <a:schemeClr val="bg1"/>
                </a:solidFill>
              </a:rPr>
              <a:t>APPLICATION: MAZE GAME</a:t>
            </a:r>
          </a:p>
        </p:txBody>
      </p:sp>
      <p:sp>
        <p:nvSpPr>
          <p:cNvPr id="7" name="Content Placeholder 6"/>
          <p:cNvSpPr>
            <a:spLocks noGrp="1"/>
          </p:cNvSpPr>
          <p:nvPr>
            <p:ph idx="1"/>
          </p:nvPr>
        </p:nvSpPr>
        <p:spPr>
          <a:xfrm>
            <a:off x="381000" y="1447800"/>
            <a:ext cx="4648200" cy="990600"/>
          </a:xfrm>
        </p:spPr>
        <p:txBody>
          <a:bodyPr/>
          <a:lstStyle/>
          <a:p>
            <a:pPr>
              <a:defRPr/>
            </a:pPr>
            <a:r>
              <a:rPr lang="en-IN" sz="1600" dirty="0"/>
              <a:t>BFS SOLUTION?</a:t>
            </a:r>
          </a:p>
          <a:p>
            <a:pPr lvl="1">
              <a:defRPr/>
            </a:pPr>
            <a:r>
              <a:rPr lang="en-IN" sz="1400" dirty="0"/>
              <a:t>S-1-2-3-5-8-10-12-14-16-19-G</a:t>
            </a:r>
          </a:p>
          <a:p>
            <a:pPr lvl="1">
              <a:defRPr/>
            </a:pPr>
            <a:r>
              <a:rPr lang="en-IN" sz="1400" dirty="0"/>
              <a:t>SEARCH SOLUTION FOUND IN </a:t>
            </a:r>
            <a:r>
              <a:rPr lang="en-IN" sz="1400" b="1" dirty="0"/>
              <a:t>12 STEPS</a:t>
            </a:r>
          </a:p>
          <a:p>
            <a:pPr lvl="1">
              <a:buFont typeface="Wingdings" pitchFamily="2" charset="2"/>
              <a:buNone/>
              <a:defRPr/>
            </a:pPr>
            <a:endParaRPr lang="en-IN" sz="1400" b="1" dirty="0"/>
          </a:p>
          <a:p>
            <a:pPr marL="342900" lvl="1" indent="-342900">
              <a:buClr>
                <a:schemeClr val="tx1"/>
              </a:buClr>
              <a:buSzPct val="70000"/>
              <a:buFont typeface="Wingdings" pitchFamily="2" charset="2"/>
              <a:buChar char="¢"/>
              <a:defRPr/>
            </a:pPr>
            <a:endParaRPr lang="en-IN" sz="1600" dirty="0">
              <a:ea typeface="+mn-ea"/>
              <a:cs typeface="+mn-cs"/>
            </a:endParaRPr>
          </a:p>
        </p:txBody>
      </p:sp>
      <p:pic>
        <p:nvPicPr>
          <p:cNvPr id="26628" name="Picture 1"/>
          <p:cNvPicPr>
            <a:picLocks noChangeAspect="1" noChangeArrowheads="1"/>
          </p:cNvPicPr>
          <p:nvPr/>
        </p:nvPicPr>
        <p:blipFill>
          <a:blip r:embed="rId3"/>
          <a:srcRect l="21875" t="26666" r="55624" b="58888"/>
          <a:stretch>
            <a:fillRect/>
          </a:stretch>
        </p:blipFill>
        <p:spPr bwMode="auto">
          <a:xfrm>
            <a:off x="4343400" y="1158875"/>
            <a:ext cx="3359150" cy="1355725"/>
          </a:xfrm>
          <a:prstGeom prst="rect">
            <a:avLst/>
          </a:prstGeom>
          <a:noFill/>
          <a:ln w="9525">
            <a:noFill/>
            <a:miter lim="800000"/>
            <a:headEnd/>
            <a:tailEnd/>
          </a:ln>
        </p:spPr>
      </p:pic>
      <p:grpSp>
        <p:nvGrpSpPr>
          <p:cNvPr id="2" name="Group 89"/>
          <p:cNvGrpSpPr>
            <a:grpSpLocks/>
          </p:cNvGrpSpPr>
          <p:nvPr/>
        </p:nvGrpSpPr>
        <p:grpSpPr bwMode="auto">
          <a:xfrm>
            <a:off x="685800" y="2438400"/>
            <a:ext cx="7924800" cy="4229100"/>
            <a:chOff x="762000" y="2552699"/>
            <a:chExt cx="7924800" cy="4229101"/>
          </a:xfrm>
        </p:grpSpPr>
        <p:sp>
          <p:nvSpPr>
            <p:cNvPr id="26631" name="Oval 7"/>
            <p:cNvSpPr>
              <a:spLocks noChangeArrowheads="1"/>
            </p:cNvSpPr>
            <p:nvPr/>
          </p:nvSpPr>
          <p:spPr bwMode="auto">
            <a:xfrm>
              <a:off x="1295400" y="2628899"/>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a:solidFill>
                    <a:srgbClr val="990099"/>
                  </a:solidFill>
                </a:rPr>
                <a:t>S</a:t>
              </a:r>
            </a:p>
          </p:txBody>
        </p:sp>
        <p:sp>
          <p:nvSpPr>
            <p:cNvPr id="26632" name="Oval 8"/>
            <p:cNvSpPr>
              <a:spLocks noChangeArrowheads="1"/>
            </p:cNvSpPr>
            <p:nvPr/>
          </p:nvSpPr>
          <p:spPr bwMode="auto">
            <a:xfrm>
              <a:off x="1295400" y="3314699"/>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a:solidFill>
                    <a:srgbClr val="990099"/>
                  </a:solidFill>
                </a:rPr>
                <a:t>1</a:t>
              </a:r>
            </a:p>
          </p:txBody>
        </p:sp>
        <p:sp>
          <p:nvSpPr>
            <p:cNvPr id="26633" name="Oval 9"/>
            <p:cNvSpPr>
              <a:spLocks noChangeArrowheads="1"/>
            </p:cNvSpPr>
            <p:nvPr/>
          </p:nvSpPr>
          <p:spPr bwMode="auto">
            <a:xfrm>
              <a:off x="1295400" y="4000499"/>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a:solidFill>
                    <a:srgbClr val="990099"/>
                  </a:solidFill>
                </a:rPr>
                <a:t>2</a:t>
              </a:r>
            </a:p>
          </p:txBody>
        </p:sp>
        <p:sp>
          <p:nvSpPr>
            <p:cNvPr id="26634" name="Oval 10"/>
            <p:cNvSpPr>
              <a:spLocks noChangeArrowheads="1"/>
            </p:cNvSpPr>
            <p:nvPr/>
          </p:nvSpPr>
          <p:spPr bwMode="auto">
            <a:xfrm>
              <a:off x="1295400" y="4610099"/>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a:solidFill>
                    <a:srgbClr val="990099"/>
                  </a:solidFill>
                </a:rPr>
                <a:t>3</a:t>
              </a:r>
            </a:p>
          </p:txBody>
        </p:sp>
        <p:sp>
          <p:nvSpPr>
            <p:cNvPr id="26635" name="Oval 11"/>
            <p:cNvSpPr>
              <a:spLocks noChangeArrowheads="1"/>
            </p:cNvSpPr>
            <p:nvPr/>
          </p:nvSpPr>
          <p:spPr bwMode="auto">
            <a:xfrm>
              <a:off x="762000" y="5143499"/>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a:solidFill>
                    <a:srgbClr val="990099"/>
                  </a:solidFill>
                </a:rPr>
                <a:t>5</a:t>
              </a:r>
            </a:p>
          </p:txBody>
        </p:sp>
        <p:sp>
          <p:nvSpPr>
            <p:cNvPr id="26636" name="Oval 12"/>
            <p:cNvSpPr>
              <a:spLocks noChangeArrowheads="1"/>
            </p:cNvSpPr>
            <p:nvPr/>
          </p:nvSpPr>
          <p:spPr bwMode="auto">
            <a:xfrm>
              <a:off x="1905000" y="5143499"/>
              <a:ext cx="533400" cy="533400"/>
            </a:xfrm>
            <a:prstGeom prst="ellipse">
              <a:avLst/>
            </a:prstGeom>
            <a:solidFill>
              <a:schemeClr val="accent1"/>
            </a:solidFill>
            <a:ln w="9525" algn="ctr">
              <a:solidFill>
                <a:schemeClr val="tx1"/>
              </a:solidFill>
              <a:round/>
              <a:headEnd/>
              <a:tailEnd/>
            </a:ln>
          </p:spPr>
          <p:txBody>
            <a:bodyPr/>
            <a:lstStyle/>
            <a:p>
              <a:r>
                <a:rPr lang="en-US"/>
                <a:t>4</a:t>
              </a:r>
            </a:p>
          </p:txBody>
        </p:sp>
        <p:cxnSp>
          <p:nvCxnSpPr>
            <p:cNvPr id="26637" name="Straight Arrow Connector 14"/>
            <p:cNvCxnSpPr>
              <a:cxnSpLocks noChangeShapeType="1"/>
              <a:stCxn id="26631" idx="4"/>
              <a:endCxn id="26632" idx="0"/>
            </p:cNvCxnSpPr>
            <p:nvPr/>
          </p:nvCxnSpPr>
          <p:spPr bwMode="auto">
            <a:xfrm rot="5400000">
              <a:off x="1485900" y="3238499"/>
              <a:ext cx="152400" cy="1588"/>
            </a:xfrm>
            <a:prstGeom prst="straightConnector1">
              <a:avLst/>
            </a:prstGeom>
            <a:noFill/>
            <a:ln w="9525" algn="ctr">
              <a:solidFill>
                <a:schemeClr val="tx1"/>
              </a:solidFill>
              <a:round/>
              <a:headEnd/>
              <a:tailEnd type="arrow" w="med" len="med"/>
            </a:ln>
          </p:spPr>
        </p:cxnSp>
        <p:cxnSp>
          <p:nvCxnSpPr>
            <p:cNvPr id="26638" name="Straight Arrow Connector 16"/>
            <p:cNvCxnSpPr>
              <a:cxnSpLocks noChangeShapeType="1"/>
              <a:stCxn id="26632" idx="4"/>
              <a:endCxn id="26633" idx="0"/>
            </p:cNvCxnSpPr>
            <p:nvPr/>
          </p:nvCxnSpPr>
          <p:spPr bwMode="auto">
            <a:xfrm rot="5400000">
              <a:off x="1485900" y="3924299"/>
              <a:ext cx="152400" cy="1588"/>
            </a:xfrm>
            <a:prstGeom prst="straightConnector1">
              <a:avLst/>
            </a:prstGeom>
            <a:noFill/>
            <a:ln w="9525" algn="ctr">
              <a:solidFill>
                <a:schemeClr val="tx1"/>
              </a:solidFill>
              <a:round/>
              <a:headEnd/>
              <a:tailEnd type="arrow" w="med" len="med"/>
            </a:ln>
          </p:spPr>
        </p:cxnSp>
        <p:cxnSp>
          <p:nvCxnSpPr>
            <p:cNvPr id="26639" name="Straight Arrow Connector 18"/>
            <p:cNvCxnSpPr>
              <a:cxnSpLocks noChangeShapeType="1"/>
              <a:stCxn id="26633" idx="4"/>
              <a:endCxn id="26634" idx="0"/>
            </p:cNvCxnSpPr>
            <p:nvPr/>
          </p:nvCxnSpPr>
          <p:spPr bwMode="auto">
            <a:xfrm rot="5400000">
              <a:off x="1524000" y="4571999"/>
              <a:ext cx="76200" cy="1588"/>
            </a:xfrm>
            <a:prstGeom prst="straightConnector1">
              <a:avLst/>
            </a:prstGeom>
            <a:noFill/>
            <a:ln w="9525" algn="ctr">
              <a:solidFill>
                <a:schemeClr val="tx1"/>
              </a:solidFill>
              <a:round/>
              <a:headEnd/>
              <a:tailEnd type="arrow" w="med" len="med"/>
            </a:ln>
          </p:spPr>
        </p:cxnSp>
        <p:cxnSp>
          <p:nvCxnSpPr>
            <p:cNvPr id="26640" name="Straight Arrow Connector 20"/>
            <p:cNvCxnSpPr>
              <a:cxnSpLocks noChangeShapeType="1"/>
              <a:stCxn id="26634" idx="4"/>
              <a:endCxn id="26635" idx="7"/>
            </p:cNvCxnSpPr>
            <p:nvPr/>
          </p:nvCxnSpPr>
          <p:spPr bwMode="auto">
            <a:xfrm rot="5400000">
              <a:off x="1350636" y="5010149"/>
              <a:ext cx="78115" cy="344815"/>
            </a:xfrm>
            <a:prstGeom prst="straightConnector1">
              <a:avLst/>
            </a:prstGeom>
            <a:noFill/>
            <a:ln w="9525" algn="ctr">
              <a:solidFill>
                <a:schemeClr val="tx1"/>
              </a:solidFill>
              <a:round/>
              <a:headEnd/>
              <a:tailEnd type="arrow" w="med" len="med"/>
            </a:ln>
          </p:spPr>
        </p:cxnSp>
        <p:cxnSp>
          <p:nvCxnSpPr>
            <p:cNvPr id="26641" name="Straight Arrow Connector 22"/>
            <p:cNvCxnSpPr>
              <a:cxnSpLocks noChangeShapeType="1"/>
              <a:stCxn id="26634" idx="4"/>
              <a:endCxn id="26636" idx="1"/>
            </p:cNvCxnSpPr>
            <p:nvPr/>
          </p:nvCxnSpPr>
          <p:spPr bwMode="auto">
            <a:xfrm rot="16200000" flipH="1">
              <a:off x="1733550" y="4972048"/>
              <a:ext cx="78115" cy="421015"/>
            </a:xfrm>
            <a:prstGeom prst="straightConnector1">
              <a:avLst/>
            </a:prstGeom>
            <a:noFill/>
            <a:ln w="9525" algn="ctr">
              <a:solidFill>
                <a:schemeClr val="tx1"/>
              </a:solidFill>
              <a:round/>
              <a:headEnd/>
              <a:tailEnd type="arrow" w="med" len="med"/>
            </a:ln>
          </p:spPr>
        </p:cxnSp>
        <p:sp>
          <p:nvSpPr>
            <p:cNvPr id="26642" name="Oval 23"/>
            <p:cNvSpPr>
              <a:spLocks noChangeArrowheads="1"/>
            </p:cNvSpPr>
            <p:nvPr/>
          </p:nvSpPr>
          <p:spPr bwMode="auto">
            <a:xfrm>
              <a:off x="3124200" y="2552699"/>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a:solidFill>
                    <a:srgbClr val="990099"/>
                  </a:solidFill>
                </a:rPr>
                <a:t>5</a:t>
              </a:r>
            </a:p>
          </p:txBody>
        </p:sp>
        <p:sp>
          <p:nvSpPr>
            <p:cNvPr id="26643" name="Oval 24"/>
            <p:cNvSpPr>
              <a:spLocks noChangeArrowheads="1"/>
            </p:cNvSpPr>
            <p:nvPr/>
          </p:nvSpPr>
          <p:spPr bwMode="auto">
            <a:xfrm>
              <a:off x="2438400" y="3162299"/>
              <a:ext cx="533400" cy="533400"/>
            </a:xfrm>
            <a:prstGeom prst="ellipse">
              <a:avLst/>
            </a:prstGeom>
            <a:solidFill>
              <a:schemeClr val="accent1"/>
            </a:solidFill>
            <a:ln w="9525" algn="ctr">
              <a:solidFill>
                <a:schemeClr val="tx1"/>
              </a:solidFill>
              <a:round/>
              <a:headEnd/>
              <a:tailEnd/>
            </a:ln>
          </p:spPr>
          <p:txBody>
            <a:bodyPr/>
            <a:lstStyle/>
            <a:p>
              <a:r>
                <a:rPr lang="en-US"/>
                <a:t>6</a:t>
              </a:r>
            </a:p>
          </p:txBody>
        </p:sp>
        <p:sp>
          <p:nvSpPr>
            <p:cNvPr id="26644" name="Oval 25"/>
            <p:cNvSpPr>
              <a:spLocks noChangeArrowheads="1"/>
            </p:cNvSpPr>
            <p:nvPr/>
          </p:nvSpPr>
          <p:spPr bwMode="auto">
            <a:xfrm>
              <a:off x="3200400" y="3162299"/>
              <a:ext cx="533400" cy="533400"/>
            </a:xfrm>
            <a:prstGeom prst="ellipse">
              <a:avLst/>
            </a:prstGeom>
            <a:solidFill>
              <a:schemeClr val="accent1"/>
            </a:solidFill>
            <a:ln w="9525" algn="ctr">
              <a:solidFill>
                <a:schemeClr val="tx1"/>
              </a:solidFill>
              <a:round/>
              <a:headEnd/>
              <a:tailEnd/>
            </a:ln>
          </p:spPr>
          <p:txBody>
            <a:bodyPr/>
            <a:lstStyle/>
            <a:p>
              <a:r>
                <a:rPr lang="en-US"/>
                <a:t>7</a:t>
              </a:r>
            </a:p>
          </p:txBody>
        </p:sp>
        <p:sp>
          <p:nvSpPr>
            <p:cNvPr id="26645" name="Oval 26"/>
            <p:cNvSpPr>
              <a:spLocks noChangeArrowheads="1"/>
            </p:cNvSpPr>
            <p:nvPr/>
          </p:nvSpPr>
          <p:spPr bwMode="auto">
            <a:xfrm>
              <a:off x="3962400" y="3162299"/>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a:solidFill>
                    <a:srgbClr val="990099"/>
                  </a:solidFill>
                </a:rPr>
                <a:t>8</a:t>
              </a:r>
            </a:p>
          </p:txBody>
        </p:sp>
        <p:cxnSp>
          <p:nvCxnSpPr>
            <p:cNvPr id="26646" name="Straight Arrow Connector 28"/>
            <p:cNvCxnSpPr>
              <a:cxnSpLocks noChangeShapeType="1"/>
              <a:stCxn id="26642" idx="3"/>
              <a:endCxn id="26643" idx="0"/>
            </p:cNvCxnSpPr>
            <p:nvPr/>
          </p:nvCxnSpPr>
          <p:spPr bwMode="auto">
            <a:xfrm rot="5400000">
              <a:off x="2876551" y="2836534"/>
              <a:ext cx="154315" cy="497215"/>
            </a:xfrm>
            <a:prstGeom prst="straightConnector1">
              <a:avLst/>
            </a:prstGeom>
            <a:noFill/>
            <a:ln w="9525" algn="ctr">
              <a:solidFill>
                <a:schemeClr val="tx1"/>
              </a:solidFill>
              <a:round/>
              <a:headEnd/>
              <a:tailEnd type="arrow" w="med" len="med"/>
            </a:ln>
          </p:spPr>
        </p:cxnSp>
        <p:cxnSp>
          <p:nvCxnSpPr>
            <p:cNvPr id="26647" name="Straight Arrow Connector 30"/>
            <p:cNvCxnSpPr>
              <a:cxnSpLocks noChangeShapeType="1"/>
              <a:stCxn id="26642" idx="4"/>
              <a:endCxn id="26644" idx="0"/>
            </p:cNvCxnSpPr>
            <p:nvPr/>
          </p:nvCxnSpPr>
          <p:spPr bwMode="auto">
            <a:xfrm rot="16200000" flipH="1">
              <a:off x="3390900" y="3086099"/>
              <a:ext cx="76200" cy="76200"/>
            </a:xfrm>
            <a:prstGeom prst="straightConnector1">
              <a:avLst/>
            </a:prstGeom>
            <a:noFill/>
            <a:ln w="9525" algn="ctr">
              <a:solidFill>
                <a:schemeClr val="tx1"/>
              </a:solidFill>
              <a:round/>
              <a:headEnd/>
              <a:tailEnd type="arrow" w="med" len="med"/>
            </a:ln>
          </p:spPr>
        </p:cxnSp>
        <p:cxnSp>
          <p:nvCxnSpPr>
            <p:cNvPr id="26648" name="Straight Arrow Connector 32"/>
            <p:cNvCxnSpPr>
              <a:cxnSpLocks noChangeShapeType="1"/>
              <a:stCxn id="26642" idx="5"/>
              <a:endCxn id="26645" idx="0"/>
            </p:cNvCxnSpPr>
            <p:nvPr/>
          </p:nvCxnSpPr>
          <p:spPr bwMode="auto">
            <a:xfrm rot="16200000" flipH="1">
              <a:off x="3827135" y="2760333"/>
              <a:ext cx="154315" cy="649615"/>
            </a:xfrm>
            <a:prstGeom prst="straightConnector1">
              <a:avLst/>
            </a:prstGeom>
            <a:noFill/>
            <a:ln w="9525" algn="ctr">
              <a:solidFill>
                <a:schemeClr val="tx1"/>
              </a:solidFill>
              <a:round/>
              <a:headEnd/>
              <a:tailEnd type="arrow" w="med" len="med"/>
            </a:ln>
          </p:spPr>
        </p:cxnSp>
        <p:sp>
          <p:nvSpPr>
            <p:cNvPr id="26649" name="Oval 33"/>
            <p:cNvSpPr>
              <a:spLocks noChangeArrowheads="1"/>
            </p:cNvSpPr>
            <p:nvPr/>
          </p:nvSpPr>
          <p:spPr bwMode="auto">
            <a:xfrm>
              <a:off x="2438400" y="3848099"/>
              <a:ext cx="533400" cy="533400"/>
            </a:xfrm>
            <a:prstGeom prst="ellipse">
              <a:avLst/>
            </a:prstGeom>
            <a:solidFill>
              <a:schemeClr val="accent1"/>
            </a:solidFill>
            <a:ln w="9525" algn="ctr">
              <a:solidFill>
                <a:schemeClr val="tx1"/>
              </a:solidFill>
              <a:round/>
              <a:headEnd/>
              <a:tailEnd/>
            </a:ln>
          </p:spPr>
          <p:txBody>
            <a:bodyPr/>
            <a:lstStyle/>
            <a:p>
              <a:r>
                <a:rPr lang="en-US"/>
                <a:t>9</a:t>
              </a:r>
            </a:p>
          </p:txBody>
        </p:sp>
        <p:sp>
          <p:nvSpPr>
            <p:cNvPr id="26650" name="Oval 34"/>
            <p:cNvSpPr>
              <a:spLocks noChangeArrowheads="1"/>
            </p:cNvSpPr>
            <p:nvPr/>
          </p:nvSpPr>
          <p:spPr bwMode="auto">
            <a:xfrm>
              <a:off x="2514600" y="4533899"/>
              <a:ext cx="533400" cy="533400"/>
            </a:xfrm>
            <a:prstGeom prst="ellipse">
              <a:avLst/>
            </a:prstGeom>
            <a:solidFill>
              <a:schemeClr val="accent1"/>
            </a:solidFill>
            <a:ln w="9525" algn="ctr">
              <a:solidFill>
                <a:schemeClr val="tx1"/>
              </a:solidFill>
              <a:round/>
              <a:headEnd/>
              <a:tailEnd/>
            </a:ln>
          </p:spPr>
          <p:txBody>
            <a:bodyPr/>
            <a:lstStyle/>
            <a:p>
              <a:r>
                <a:rPr lang="en-US" sz="1400"/>
                <a:t>11</a:t>
              </a:r>
            </a:p>
          </p:txBody>
        </p:sp>
        <p:sp>
          <p:nvSpPr>
            <p:cNvPr id="26651" name="Oval 35"/>
            <p:cNvSpPr>
              <a:spLocks noChangeArrowheads="1"/>
            </p:cNvSpPr>
            <p:nvPr/>
          </p:nvSpPr>
          <p:spPr bwMode="auto">
            <a:xfrm>
              <a:off x="2590800" y="5143499"/>
              <a:ext cx="533400" cy="533400"/>
            </a:xfrm>
            <a:prstGeom prst="ellipse">
              <a:avLst/>
            </a:prstGeom>
            <a:solidFill>
              <a:schemeClr val="accent1"/>
            </a:solidFill>
            <a:ln w="9525" algn="ctr">
              <a:solidFill>
                <a:schemeClr val="tx1"/>
              </a:solidFill>
              <a:round/>
              <a:headEnd/>
              <a:tailEnd/>
            </a:ln>
          </p:spPr>
          <p:txBody>
            <a:bodyPr/>
            <a:lstStyle/>
            <a:p>
              <a:r>
                <a:rPr lang="en-US" sz="1200"/>
                <a:t>13</a:t>
              </a:r>
            </a:p>
          </p:txBody>
        </p:sp>
        <p:cxnSp>
          <p:nvCxnSpPr>
            <p:cNvPr id="26652" name="Straight Arrow Connector 37"/>
            <p:cNvCxnSpPr>
              <a:cxnSpLocks noChangeShapeType="1"/>
              <a:stCxn id="26643" idx="4"/>
              <a:endCxn id="26649" idx="0"/>
            </p:cNvCxnSpPr>
            <p:nvPr/>
          </p:nvCxnSpPr>
          <p:spPr bwMode="auto">
            <a:xfrm rot="5400000">
              <a:off x="2628900" y="3771899"/>
              <a:ext cx="152400" cy="1588"/>
            </a:xfrm>
            <a:prstGeom prst="straightConnector1">
              <a:avLst/>
            </a:prstGeom>
            <a:noFill/>
            <a:ln w="9525" algn="ctr">
              <a:solidFill>
                <a:schemeClr val="tx1"/>
              </a:solidFill>
              <a:round/>
              <a:headEnd/>
              <a:tailEnd type="arrow" w="med" len="med"/>
            </a:ln>
          </p:spPr>
        </p:cxnSp>
        <p:cxnSp>
          <p:nvCxnSpPr>
            <p:cNvPr id="26653" name="Straight Arrow Connector 39"/>
            <p:cNvCxnSpPr>
              <a:cxnSpLocks noChangeShapeType="1"/>
              <a:stCxn id="26649" idx="4"/>
              <a:endCxn id="26650" idx="0"/>
            </p:cNvCxnSpPr>
            <p:nvPr/>
          </p:nvCxnSpPr>
          <p:spPr bwMode="auto">
            <a:xfrm rot="16200000" flipH="1">
              <a:off x="2667000" y="4419599"/>
              <a:ext cx="152400" cy="76200"/>
            </a:xfrm>
            <a:prstGeom prst="straightConnector1">
              <a:avLst/>
            </a:prstGeom>
            <a:noFill/>
            <a:ln w="9525" algn="ctr">
              <a:solidFill>
                <a:schemeClr val="tx1"/>
              </a:solidFill>
              <a:round/>
              <a:headEnd/>
              <a:tailEnd type="arrow" w="med" len="med"/>
            </a:ln>
          </p:spPr>
        </p:cxnSp>
        <p:cxnSp>
          <p:nvCxnSpPr>
            <p:cNvPr id="26654" name="Straight Arrow Connector 41"/>
            <p:cNvCxnSpPr>
              <a:cxnSpLocks noChangeShapeType="1"/>
            </p:cNvCxnSpPr>
            <p:nvPr/>
          </p:nvCxnSpPr>
          <p:spPr bwMode="auto">
            <a:xfrm rot="16200000" flipH="1">
              <a:off x="2773268" y="5097367"/>
              <a:ext cx="152400" cy="92264"/>
            </a:xfrm>
            <a:prstGeom prst="straightConnector1">
              <a:avLst/>
            </a:prstGeom>
            <a:noFill/>
            <a:ln w="9525" algn="ctr">
              <a:solidFill>
                <a:schemeClr val="tx1"/>
              </a:solidFill>
              <a:round/>
              <a:headEnd/>
              <a:tailEnd type="arrow" w="med" len="med"/>
            </a:ln>
          </p:spPr>
        </p:cxnSp>
        <p:sp>
          <p:nvSpPr>
            <p:cNvPr id="26655" name="Oval 43"/>
            <p:cNvSpPr>
              <a:spLocks noChangeArrowheads="1"/>
            </p:cNvSpPr>
            <p:nvPr/>
          </p:nvSpPr>
          <p:spPr bwMode="auto">
            <a:xfrm>
              <a:off x="2590800" y="5829299"/>
              <a:ext cx="533400" cy="533400"/>
            </a:xfrm>
            <a:prstGeom prst="ellipse">
              <a:avLst/>
            </a:prstGeom>
            <a:solidFill>
              <a:srgbClr val="FFFF00"/>
            </a:solidFill>
            <a:ln w="9525" algn="ctr">
              <a:solidFill>
                <a:schemeClr val="tx1"/>
              </a:solidFill>
              <a:round/>
              <a:headEnd/>
              <a:tailEnd/>
            </a:ln>
          </p:spPr>
          <p:txBody>
            <a:bodyPr/>
            <a:lstStyle/>
            <a:p>
              <a:r>
                <a:rPr lang="en-US" sz="1200">
                  <a:solidFill>
                    <a:srgbClr val="FF0000"/>
                  </a:solidFill>
                </a:rPr>
                <a:t>15</a:t>
              </a:r>
            </a:p>
          </p:txBody>
        </p:sp>
        <p:cxnSp>
          <p:nvCxnSpPr>
            <p:cNvPr id="26656" name="Straight Arrow Connector 45"/>
            <p:cNvCxnSpPr>
              <a:cxnSpLocks noChangeShapeType="1"/>
              <a:stCxn id="26651" idx="4"/>
              <a:endCxn id="26655" idx="0"/>
            </p:cNvCxnSpPr>
            <p:nvPr/>
          </p:nvCxnSpPr>
          <p:spPr bwMode="auto">
            <a:xfrm rot="5400000">
              <a:off x="2781300" y="5753099"/>
              <a:ext cx="152400" cy="1588"/>
            </a:xfrm>
            <a:prstGeom prst="straightConnector1">
              <a:avLst/>
            </a:prstGeom>
            <a:noFill/>
            <a:ln w="9525" algn="ctr">
              <a:solidFill>
                <a:schemeClr val="tx1"/>
              </a:solidFill>
              <a:round/>
              <a:headEnd/>
              <a:tailEnd type="arrow" w="med" len="med"/>
            </a:ln>
          </p:spPr>
        </p:cxnSp>
        <p:sp>
          <p:nvSpPr>
            <p:cNvPr id="26657" name="Oval 47"/>
            <p:cNvSpPr>
              <a:spLocks noChangeArrowheads="1"/>
            </p:cNvSpPr>
            <p:nvPr/>
          </p:nvSpPr>
          <p:spPr bwMode="auto">
            <a:xfrm>
              <a:off x="5562600" y="2552699"/>
              <a:ext cx="533400" cy="533400"/>
            </a:xfrm>
            <a:prstGeom prst="ellipse">
              <a:avLst/>
            </a:prstGeom>
            <a:solidFill>
              <a:srgbClr val="FFFF00"/>
            </a:solidFill>
            <a:ln w="9525" algn="ctr">
              <a:solidFill>
                <a:schemeClr val="tx1"/>
              </a:solidFill>
              <a:round/>
              <a:headEnd/>
              <a:tailEnd/>
            </a:ln>
          </p:spPr>
          <p:txBody>
            <a:bodyPr/>
            <a:lstStyle/>
            <a:p>
              <a:r>
                <a:rPr lang="en-US" sz="1200">
                  <a:solidFill>
                    <a:srgbClr val="FF0000"/>
                  </a:solidFill>
                </a:rPr>
                <a:t>15</a:t>
              </a:r>
            </a:p>
          </p:txBody>
        </p:sp>
        <p:sp>
          <p:nvSpPr>
            <p:cNvPr id="26658" name="Oval 48"/>
            <p:cNvSpPr>
              <a:spLocks noChangeArrowheads="1"/>
            </p:cNvSpPr>
            <p:nvPr/>
          </p:nvSpPr>
          <p:spPr bwMode="auto">
            <a:xfrm>
              <a:off x="3962400" y="3771105"/>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sz="1200">
                  <a:solidFill>
                    <a:srgbClr val="990099"/>
                  </a:solidFill>
                </a:rPr>
                <a:t>10</a:t>
              </a:r>
            </a:p>
          </p:txBody>
        </p:sp>
        <p:sp>
          <p:nvSpPr>
            <p:cNvPr id="26659" name="Oval 49"/>
            <p:cNvSpPr>
              <a:spLocks noChangeArrowheads="1"/>
            </p:cNvSpPr>
            <p:nvPr/>
          </p:nvSpPr>
          <p:spPr bwMode="auto">
            <a:xfrm>
              <a:off x="4038600" y="4456905"/>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sz="1200">
                  <a:solidFill>
                    <a:srgbClr val="990099"/>
                  </a:solidFill>
                </a:rPr>
                <a:t>12</a:t>
              </a:r>
            </a:p>
          </p:txBody>
        </p:sp>
        <p:sp>
          <p:nvSpPr>
            <p:cNvPr id="26660" name="Oval 50"/>
            <p:cNvSpPr>
              <a:spLocks noChangeArrowheads="1"/>
            </p:cNvSpPr>
            <p:nvPr/>
          </p:nvSpPr>
          <p:spPr bwMode="auto">
            <a:xfrm>
              <a:off x="4114800" y="5066505"/>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sz="1200">
                  <a:solidFill>
                    <a:srgbClr val="990099"/>
                  </a:solidFill>
                </a:rPr>
                <a:t>14</a:t>
              </a:r>
            </a:p>
          </p:txBody>
        </p:sp>
        <p:cxnSp>
          <p:nvCxnSpPr>
            <p:cNvPr id="26661" name="Straight Arrow Connector 51"/>
            <p:cNvCxnSpPr>
              <a:cxnSpLocks noChangeShapeType="1"/>
              <a:endCxn id="26658" idx="0"/>
            </p:cNvCxnSpPr>
            <p:nvPr/>
          </p:nvCxnSpPr>
          <p:spPr bwMode="auto">
            <a:xfrm rot="5400000">
              <a:off x="4152900" y="3694905"/>
              <a:ext cx="152400" cy="1588"/>
            </a:xfrm>
            <a:prstGeom prst="straightConnector1">
              <a:avLst/>
            </a:prstGeom>
            <a:noFill/>
            <a:ln w="9525" algn="ctr">
              <a:solidFill>
                <a:schemeClr val="tx1"/>
              </a:solidFill>
              <a:round/>
              <a:headEnd/>
              <a:tailEnd type="arrow" w="med" len="med"/>
            </a:ln>
          </p:spPr>
        </p:cxnSp>
        <p:cxnSp>
          <p:nvCxnSpPr>
            <p:cNvPr id="26662" name="Straight Arrow Connector 52"/>
            <p:cNvCxnSpPr>
              <a:cxnSpLocks noChangeShapeType="1"/>
              <a:stCxn id="26658" idx="4"/>
              <a:endCxn id="26659" idx="0"/>
            </p:cNvCxnSpPr>
            <p:nvPr/>
          </p:nvCxnSpPr>
          <p:spPr bwMode="auto">
            <a:xfrm rot="16200000" flipH="1">
              <a:off x="4191000" y="4342605"/>
              <a:ext cx="152400" cy="76200"/>
            </a:xfrm>
            <a:prstGeom prst="straightConnector1">
              <a:avLst/>
            </a:prstGeom>
            <a:noFill/>
            <a:ln w="9525" algn="ctr">
              <a:solidFill>
                <a:schemeClr val="tx1"/>
              </a:solidFill>
              <a:round/>
              <a:headEnd/>
              <a:tailEnd type="arrow" w="med" len="med"/>
            </a:ln>
          </p:spPr>
        </p:cxnSp>
        <p:cxnSp>
          <p:nvCxnSpPr>
            <p:cNvPr id="26663" name="Straight Arrow Connector 53"/>
            <p:cNvCxnSpPr>
              <a:cxnSpLocks noChangeShapeType="1"/>
            </p:cNvCxnSpPr>
            <p:nvPr/>
          </p:nvCxnSpPr>
          <p:spPr bwMode="auto">
            <a:xfrm rot="16200000" flipH="1">
              <a:off x="4297268" y="5020373"/>
              <a:ext cx="152400" cy="92264"/>
            </a:xfrm>
            <a:prstGeom prst="straightConnector1">
              <a:avLst/>
            </a:prstGeom>
            <a:noFill/>
            <a:ln w="9525" algn="ctr">
              <a:solidFill>
                <a:schemeClr val="tx1"/>
              </a:solidFill>
              <a:round/>
              <a:headEnd/>
              <a:tailEnd type="arrow" w="med" len="med"/>
            </a:ln>
          </p:spPr>
        </p:cxnSp>
        <p:sp>
          <p:nvSpPr>
            <p:cNvPr id="26664" name="Oval 54"/>
            <p:cNvSpPr>
              <a:spLocks noChangeArrowheads="1"/>
            </p:cNvSpPr>
            <p:nvPr/>
          </p:nvSpPr>
          <p:spPr bwMode="auto">
            <a:xfrm>
              <a:off x="4114800" y="6248400"/>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sz="1200">
                  <a:solidFill>
                    <a:srgbClr val="990099"/>
                  </a:solidFill>
                </a:rPr>
                <a:t>19</a:t>
              </a:r>
            </a:p>
          </p:txBody>
        </p:sp>
        <p:cxnSp>
          <p:nvCxnSpPr>
            <p:cNvPr id="26665" name="Straight Arrow Connector 55"/>
            <p:cNvCxnSpPr>
              <a:cxnSpLocks noChangeShapeType="1"/>
            </p:cNvCxnSpPr>
            <p:nvPr/>
          </p:nvCxnSpPr>
          <p:spPr bwMode="auto">
            <a:xfrm rot="5400000">
              <a:off x="4425264" y="6177864"/>
              <a:ext cx="76200" cy="64872"/>
            </a:xfrm>
            <a:prstGeom prst="straightConnector1">
              <a:avLst/>
            </a:prstGeom>
            <a:noFill/>
            <a:ln w="9525" algn="ctr">
              <a:solidFill>
                <a:schemeClr val="tx1"/>
              </a:solidFill>
              <a:round/>
              <a:headEnd/>
              <a:tailEnd type="arrow" w="med" len="med"/>
            </a:ln>
          </p:spPr>
        </p:cxnSp>
        <p:sp>
          <p:nvSpPr>
            <p:cNvPr id="26666" name="Oval 58"/>
            <p:cNvSpPr>
              <a:spLocks noChangeArrowheads="1"/>
            </p:cNvSpPr>
            <p:nvPr/>
          </p:nvSpPr>
          <p:spPr bwMode="auto">
            <a:xfrm>
              <a:off x="4114800" y="5638800"/>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sz="1200">
                  <a:solidFill>
                    <a:srgbClr val="990099"/>
                  </a:solidFill>
                </a:rPr>
                <a:t>16</a:t>
              </a:r>
            </a:p>
          </p:txBody>
        </p:sp>
        <p:sp>
          <p:nvSpPr>
            <p:cNvPr id="26667" name="Oval 60"/>
            <p:cNvSpPr>
              <a:spLocks noChangeArrowheads="1"/>
            </p:cNvSpPr>
            <p:nvPr/>
          </p:nvSpPr>
          <p:spPr bwMode="auto">
            <a:xfrm>
              <a:off x="7772400" y="2590800"/>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chemeClr val="tx1"/>
              </a:solidFill>
              <a:round/>
              <a:headEnd/>
              <a:tailEnd/>
            </a:ln>
          </p:spPr>
          <p:txBody>
            <a:bodyPr/>
            <a:lstStyle/>
            <a:p>
              <a:r>
                <a:rPr lang="en-US" sz="1200">
                  <a:solidFill>
                    <a:srgbClr val="990099"/>
                  </a:solidFill>
                </a:rPr>
                <a:t>19</a:t>
              </a:r>
            </a:p>
          </p:txBody>
        </p:sp>
        <p:sp>
          <p:nvSpPr>
            <p:cNvPr id="26668" name="Oval 61"/>
            <p:cNvSpPr>
              <a:spLocks noChangeArrowheads="1"/>
            </p:cNvSpPr>
            <p:nvPr/>
          </p:nvSpPr>
          <p:spPr bwMode="auto">
            <a:xfrm>
              <a:off x="5257800" y="3314699"/>
              <a:ext cx="533400" cy="533400"/>
            </a:xfrm>
            <a:prstGeom prst="ellipse">
              <a:avLst/>
            </a:prstGeom>
            <a:solidFill>
              <a:schemeClr val="accent1"/>
            </a:solidFill>
            <a:ln w="9525" algn="ctr">
              <a:solidFill>
                <a:schemeClr val="tx1"/>
              </a:solidFill>
              <a:round/>
              <a:headEnd/>
              <a:tailEnd/>
            </a:ln>
          </p:spPr>
          <p:txBody>
            <a:bodyPr/>
            <a:lstStyle/>
            <a:p>
              <a:r>
                <a:rPr lang="en-US" sz="1200"/>
                <a:t>17</a:t>
              </a:r>
            </a:p>
          </p:txBody>
        </p:sp>
        <p:sp>
          <p:nvSpPr>
            <p:cNvPr id="26669" name="Oval 62"/>
            <p:cNvSpPr>
              <a:spLocks noChangeArrowheads="1"/>
            </p:cNvSpPr>
            <p:nvPr/>
          </p:nvSpPr>
          <p:spPr bwMode="auto">
            <a:xfrm>
              <a:off x="6324600" y="3314699"/>
              <a:ext cx="533400" cy="533400"/>
            </a:xfrm>
            <a:prstGeom prst="ellipse">
              <a:avLst/>
            </a:prstGeom>
            <a:solidFill>
              <a:schemeClr val="accent1"/>
            </a:solidFill>
            <a:ln w="9525" algn="ctr">
              <a:solidFill>
                <a:schemeClr val="tx1"/>
              </a:solidFill>
              <a:round/>
              <a:headEnd/>
              <a:tailEnd/>
            </a:ln>
          </p:spPr>
          <p:txBody>
            <a:bodyPr/>
            <a:lstStyle/>
            <a:p>
              <a:r>
                <a:rPr lang="en-US" sz="1200"/>
                <a:t>18</a:t>
              </a:r>
            </a:p>
          </p:txBody>
        </p:sp>
        <p:sp>
          <p:nvSpPr>
            <p:cNvPr id="26670" name="Oval 63"/>
            <p:cNvSpPr>
              <a:spLocks noChangeArrowheads="1"/>
            </p:cNvSpPr>
            <p:nvPr/>
          </p:nvSpPr>
          <p:spPr bwMode="auto">
            <a:xfrm>
              <a:off x="4724400" y="3962400"/>
              <a:ext cx="533400" cy="533400"/>
            </a:xfrm>
            <a:prstGeom prst="ellipse">
              <a:avLst/>
            </a:prstGeom>
            <a:solidFill>
              <a:schemeClr val="accent1"/>
            </a:solidFill>
            <a:ln w="9525" algn="ctr">
              <a:solidFill>
                <a:schemeClr val="tx1"/>
              </a:solidFill>
              <a:round/>
              <a:headEnd/>
              <a:tailEnd/>
            </a:ln>
          </p:spPr>
          <p:txBody>
            <a:bodyPr/>
            <a:lstStyle/>
            <a:p>
              <a:r>
                <a:rPr lang="en-US" sz="1200"/>
                <a:t>20</a:t>
              </a:r>
            </a:p>
          </p:txBody>
        </p:sp>
        <p:sp>
          <p:nvSpPr>
            <p:cNvPr id="26671" name="Oval 64"/>
            <p:cNvSpPr>
              <a:spLocks noChangeArrowheads="1"/>
            </p:cNvSpPr>
            <p:nvPr/>
          </p:nvSpPr>
          <p:spPr bwMode="auto">
            <a:xfrm>
              <a:off x="5638800" y="3962400"/>
              <a:ext cx="533400" cy="533400"/>
            </a:xfrm>
            <a:prstGeom prst="ellipse">
              <a:avLst/>
            </a:prstGeom>
            <a:solidFill>
              <a:schemeClr val="accent1"/>
            </a:solidFill>
            <a:ln w="9525" algn="ctr">
              <a:solidFill>
                <a:schemeClr val="tx1"/>
              </a:solidFill>
              <a:round/>
              <a:headEnd/>
              <a:tailEnd/>
            </a:ln>
          </p:spPr>
          <p:txBody>
            <a:bodyPr/>
            <a:lstStyle/>
            <a:p>
              <a:r>
                <a:rPr lang="en-US" sz="1200"/>
                <a:t>21</a:t>
              </a:r>
            </a:p>
          </p:txBody>
        </p:sp>
        <p:sp>
          <p:nvSpPr>
            <p:cNvPr id="26672" name="Oval 65"/>
            <p:cNvSpPr>
              <a:spLocks noChangeArrowheads="1"/>
            </p:cNvSpPr>
            <p:nvPr/>
          </p:nvSpPr>
          <p:spPr bwMode="auto">
            <a:xfrm>
              <a:off x="4800600" y="4648200"/>
              <a:ext cx="533400" cy="533400"/>
            </a:xfrm>
            <a:prstGeom prst="ellipse">
              <a:avLst/>
            </a:prstGeom>
            <a:solidFill>
              <a:schemeClr val="accent1"/>
            </a:solidFill>
            <a:ln w="9525" algn="ctr">
              <a:solidFill>
                <a:schemeClr val="tx1"/>
              </a:solidFill>
              <a:round/>
              <a:headEnd/>
              <a:tailEnd/>
            </a:ln>
          </p:spPr>
          <p:txBody>
            <a:bodyPr/>
            <a:lstStyle/>
            <a:p>
              <a:r>
                <a:rPr lang="en-US"/>
                <a:t>x</a:t>
              </a:r>
            </a:p>
          </p:txBody>
        </p:sp>
        <p:sp>
          <p:nvSpPr>
            <p:cNvPr id="26673" name="Oval 66"/>
            <p:cNvSpPr>
              <a:spLocks noChangeArrowheads="1"/>
            </p:cNvSpPr>
            <p:nvPr/>
          </p:nvSpPr>
          <p:spPr bwMode="auto">
            <a:xfrm>
              <a:off x="6324600" y="4495800"/>
              <a:ext cx="533400" cy="533400"/>
            </a:xfrm>
            <a:prstGeom prst="ellipse">
              <a:avLst/>
            </a:prstGeom>
            <a:solidFill>
              <a:schemeClr val="accent1"/>
            </a:solidFill>
            <a:ln w="9525" algn="ctr">
              <a:solidFill>
                <a:schemeClr val="tx1"/>
              </a:solidFill>
              <a:round/>
              <a:headEnd/>
              <a:tailEnd/>
            </a:ln>
          </p:spPr>
          <p:txBody>
            <a:bodyPr/>
            <a:lstStyle/>
            <a:p>
              <a:r>
                <a:rPr lang="en-US"/>
                <a:t>x</a:t>
              </a:r>
            </a:p>
          </p:txBody>
        </p:sp>
        <p:sp>
          <p:nvSpPr>
            <p:cNvPr id="26674" name="Oval 67"/>
            <p:cNvSpPr>
              <a:spLocks noChangeArrowheads="1"/>
            </p:cNvSpPr>
            <p:nvPr/>
          </p:nvSpPr>
          <p:spPr bwMode="auto">
            <a:xfrm>
              <a:off x="5562600" y="4648200"/>
              <a:ext cx="533400" cy="533400"/>
            </a:xfrm>
            <a:prstGeom prst="ellipse">
              <a:avLst/>
            </a:prstGeom>
            <a:solidFill>
              <a:srgbClr val="FFFF00"/>
            </a:solidFill>
            <a:ln w="9525" algn="ctr">
              <a:solidFill>
                <a:schemeClr val="tx1"/>
              </a:solidFill>
              <a:round/>
              <a:headEnd/>
              <a:tailEnd/>
            </a:ln>
          </p:spPr>
          <p:txBody>
            <a:bodyPr/>
            <a:lstStyle/>
            <a:p>
              <a:r>
                <a:rPr lang="en-US" sz="1200">
                  <a:solidFill>
                    <a:srgbClr val="FF0000"/>
                  </a:solidFill>
                </a:rPr>
                <a:t>19</a:t>
              </a:r>
            </a:p>
          </p:txBody>
        </p:sp>
        <p:cxnSp>
          <p:nvCxnSpPr>
            <p:cNvPr id="26675" name="Straight Arrow Connector 69"/>
            <p:cNvCxnSpPr>
              <a:cxnSpLocks noChangeShapeType="1"/>
              <a:stCxn id="26657" idx="4"/>
              <a:endCxn id="26668" idx="0"/>
            </p:cNvCxnSpPr>
            <p:nvPr/>
          </p:nvCxnSpPr>
          <p:spPr bwMode="auto">
            <a:xfrm rot="5400000">
              <a:off x="5562600" y="3047999"/>
              <a:ext cx="228600" cy="304800"/>
            </a:xfrm>
            <a:prstGeom prst="straightConnector1">
              <a:avLst/>
            </a:prstGeom>
            <a:noFill/>
            <a:ln w="9525" algn="ctr">
              <a:solidFill>
                <a:schemeClr val="tx1"/>
              </a:solidFill>
              <a:round/>
              <a:headEnd/>
              <a:tailEnd type="arrow" w="med" len="med"/>
            </a:ln>
          </p:spPr>
        </p:cxnSp>
        <p:cxnSp>
          <p:nvCxnSpPr>
            <p:cNvPr id="26676" name="Straight Arrow Connector 71"/>
            <p:cNvCxnSpPr>
              <a:cxnSpLocks noChangeShapeType="1"/>
              <a:stCxn id="26657" idx="4"/>
              <a:endCxn id="26669" idx="1"/>
            </p:cNvCxnSpPr>
            <p:nvPr/>
          </p:nvCxnSpPr>
          <p:spPr bwMode="auto">
            <a:xfrm rot="16200000" flipH="1">
              <a:off x="5962650" y="2952748"/>
              <a:ext cx="306715" cy="573415"/>
            </a:xfrm>
            <a:prstGeom prst="straightConnector1">
              <a:avLst/>
            </a:prstGeom>
            <a:noFill/>
            <a:ln w="9525" algn="ctr">
              <a:solidFill>
                <a:schemeClr val="tx1"/>
              </a:solidFill>
              <a:round/>
              <a:headEnd/>
              <a:tailEnd type="arrow" w="med" len="med"/>
            </a:ln>
          </p:spPr>
        </p:cxnSp>
        <p:cxnSp>
          <p:nvCxnSpPr>
            <p:cNvPr id="26677" name="Straight Arrow Connector 73"/>
            <p:cNvCxnSpPr>
              <a:cxnSpLocks noChangeShapeType="1"/>
              <a:stCxn id="26668" idx="3"/>
              <a:endCxn id="26670" idx="7"/>
            </p:cNvCxnSpPr>
            <p:nvPr/>
          </p:nvCxnSpPr>
          <p:spPr bwMode="auto">
            <a:xfrm rot="5400000">
              <a:off x="5122535" y="3827134"/>
              <a:ext cx="270531" cy="156230"/>
            </a:xfrm>
            <a:prstGeom prst="straightConnector1">
              <a:avLst/>
            </a:prstGeom>
            <a:noFill/>
            <a:ln w="9525" algn="ctr">
              <a:solidFill>
                <a:schemeClr val="tx1"/>
              </a:solidFill>
              <a:round/>
              <a:headEnd/>
              <a:tailEnd type="arrow" w="med" len="med"/>
            </a:ln>
          </p:spPr>
        </p:cxnSp>
        <p:cxnSp>
          <p:nvCxnSpPr>
            <p:cNvPr id="26678" name="Straight Arrow Connector 75"/>
            <p:cNvCxnSpPr>
              <a:cxnSpLocks noChangeShapeType="1"/>
              <a:stCxn id="26668" idx="5"/>
            </p:cNvCxnSpPr>
            <p:nvPr/>
          </p:nvCxnSpPr>
          <p:spPr bwMode="auto">
            <a:xfrm rot="16200000" flipH="1">
              <a:off x="5617834" y="3865234"/>
              <a:ext cx="344816" cy="154315"/>
            </a:xfrm>
            <a:prstGeom prst="straightConnector1">
              <a:avLst/>
            </a:prstGeom>
            <a:noFill/>
            <a:ln w="9525" algn="ctr">
              <a:solidFill>
                <a:schemeClr val="tx1"/>
              </a:solidFill>
              <a:round/>
              <a:headEnd/>
              <a:tailEnd type="arrow" w="med" len="med"/>
            </a:ln>
          </p:spPr>
        </p:cxnSp>
        <p:cxnSp>
          <p:nvCxnSpPr>
            <p:cNvPr id="26679" name="Straight Arrow Connector 77"/>
            <p:cNvCxnSpPr>
              <a:cxnSpLocks noChangeShapeType="1"/>
              <a:stCxn id="26670" idx="4"/>
            </p:cNvCxnSpPr>
            <p:nvPr/>
          </p:nvCxnSpPr>
          <p:spPr bwMode="auto">
            <a:xfrm rot="16200000" flipH="1">
              <a:off x="4857750" y="4629150"/>
              <a:ext cx="304800" cy="38100"/>
            </a:xfrm>
            <a:prstGeom prst="straightConnector1">
              <a:avLst/>
            </a:prstGeom>
            <a:noFill/>
            <a:ln w="9525" algn="ctr">
              <a:solidFill>
                <a:schemeClr val="tx1"/>
              </a:solidFill>
              <a:round/>
              <a:headEnd/>
              <a:tailEnd type="arrow" w="med" len="med"/>
            </a:ln>
          </p:spPr>
        </p:cxnSp>
        <p:cxnSp>
          <p:nvCxnSpPr>
            <p:cNvPr id="26680" name="Straight Arrow Connector 79"/>
            <p:cNvCxnSpPr>
              <a:cxnSpLocks noChangeShapeType="1"/>
              <a:stCxn id="26671" idx="4"/>
              <a:endCxn id="26674" idx="0"/>
            </p:cNvCxnSpPr>
            <p:nvPr/>
          </p:nvCxnSpPr>
          <p:spPr bwMode="auto">
            <a:xfrm rot="5400000">
              <a:off x="5791200" y="4533900"/>
              <a:ext cx="152400" cy="76200"/>
            </a:xfrm>
            <a:prstGeom prst="straightConnector1">
              <a:avLst/>
            </a:prstGeom>
            <a:noFill/>
            <a:ln w="9525" algn="ctr">
              <a:solidFill>
                <a:schemeClr val="tx1"/>
              </a:solidFill>
              <a:round/>
              <a:headEnd/>
              <a:tailEnd type="arrow" w="med" len="med"/>
            </a:ln>
          </p:spPr>
        </p:cxnSp>
        <p:cxnSp>
          <p:nvCxnSpPr>
            <p:cNvPr id="26681" name="Straight Arrow Connector 81"/>
            <p:cNvCxnSpPr>
              <a:cxnSpLocks noChangeShapeType="1"/>
              <a:stCxn id="26671" idx="5"/>
              <a:endCxn id="26673" idx="1"/>
            </p:cNvCxnSpPr>
            <p:nvPr/>
          </p:nvCxnSpPr>
          <p:spPr bwMode="auto">
            <a:xfrm rot="16200000" flipH="1">
              <a:off x="6170285" y="4341485"/>
              <a:ext cx="156230" cy="308630"/>
            </a:xfrm>
            <a:prstGeom prst="straightConnector1">
              <a:avLst/>
            </a:prstGeom>
            <a:noFill/>
            <a:ln w="9525" algn="ctr">
              <a:solidFill>
                <a:schemeClr val="tx1"/>
              </a:solidFill>
              <a:round/>
              <a:headEnd/>
              <a:tailEnd type="arrow" w="med" len="med"/>
            </a:ln>
          </p:spPr>
        </p:cxnSp>
        <p:sp>
          <p:nvSpPr>
            <p:cNvPr id="26682" name="Oval 82"/>
            <p:cNvSpPr>
              <a:spLocks noChangeArrowheads="1"/>
            </p:cNvSpPr>
            <p:nvPr/>
          </p:nvSpPr>
          <p:spPr bwMode="auto">
            <a:xfrm>
              <a:off x="7467600" y="3429000"/>
              <a:ext cx="533400" cy="533400"/>
            </a:xfrm>
            <a:prstGeom prst="ellipse">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9525" algn="ctr">
              <a:solidFill>
                <a:srgbClr val="00B050"/>
              </a:solidFill>
              <a:round/>
              <a:headEnd/>
              <a:tailEnd/>
            </a:ln>
          </p:spPr>
          <p:txBody>
            <a:bodyPr/>
            <a:lstStyle/>
            <a:p>
              <a:r>
                <a:rPr lang="en-US" sz="1200">
                  <a:solidFill>
                    <a:srgbClr val="990099"/>
                  </a:solidFill>
                </a:rPr>
                <a:t>G</a:t>
              </a:r>
            </a:p>
          </p:txBody>
        </p:sp>
        <p:sp>
          <p:nvSpPr>
            <p:cNvPr id="26683" name="Oval 83"/>
            <p:cNvSpPr>
              <a:spLocks noChangeArrowheads="1"/>
            </p:cNvSpPr>
            <p:nvPr/>
          </p:nvSpPr>
          <p:spPr bwMode="auto">
            <a:xfrm>
              <a:off x="8153400" y="3429000"/>
              <a:ext cx="533400" cy="533400"/>
            </a:xfrm>
            <a:prstGeom prst="ellipse">
              <a:avLst/>
            </a:prstGeom>
            <a:solidFill>
              <a:schemeClr val="accent1"/>
            </a:solidFill>
            <a:ln w="9525" algn="ctr">
              <a:solidFill>
                <a:schemeClr val="tx1"/>
              </a:solidFill>
              <a:round/>
              <a:headEnd/>
              <a:tailEnd/>
            </a:ln>
          </p:spPr>
          <p:txBody>
            <a:bodyPr/>
            <a:lstStyle/>
            <a:p>
              <a:r>
                <a:rPr lang="en-US" sz="1200"/>
                <a:t>21</a:t>
              </a:r>
            </a:p>
          </p:txBody>
        </p:sp>
        <p:cxnSp>
          <p:nvCxnSpPr>
            <p:cNvPr id="26684" name="Straight Arrow Connector 86"/>
            <p:cNvCxnSpPr>
              <a:cxnSpLocks noChangeShapeType="1"/>
              <a:stCxn id="26667" idx="5"/>
              <a:endCxn id="26682" idx="0"/>
            </p:cNvCxnSpPr>
            <p:nvPr/>
          </p:nvCxnSpPr>
          <p:spPr bwMode="auto">
            <a:xfrm rot="5400000">
              <a:off x="7789536" y="2990850"/>
              <a:ext cx="382915" cy="493385"/>
            </a:xfrm>
            <a:prstGeom prst="straightConnector1">
              <a:avLst/>
            </a:prstGeom>
            <a:noFill/>
            <a:ln w="9525" algn="ctr">
              <a:solidFill>
                <a:schemeClr val="tx1"/>
              </a:solidFill>
              <a:round/>
              <a:headEnd/>
              <a:tailEnd type="arrow" w="med" len="med"/>
            </a:ln>
          </p:spPr>
        </p:cxnSp>
        <p:cxnSp>
          <p:nvCxnSpPr>
            <p:cNvPr id="26685" name="Straight Arrow Connector 88"/>
            <p:cNvCxnSpPr>
              <a:cxnSpLocks noChangeShapeType="1"/>
              <a:stCxn id="26667" idx="5"/>
            </p:cNvCxnSpPr>
            <p:nvPr/>
          </p:nvCxnSpPr>
          <p:spPr bwMode="auto">
            <a:xfrm rot="16200000" flipH="1">
              <a:off x="8037185" y="3236584"/>
              <a:ext cx="535315" cy="154315"/>
            </a:xfrm>
            <a:prstGeom prst="straightConnector1">
              <a:avLst/>
            </a:prstGeom>
            <a:noFill/>
            <a:ln w="9525" algn="ctr">
              <a:solidFill>
                <a:schemeClr val="tx1"/>
              </a:solidFill>
              <a:round/>
              <a:headEnd/>
              <a:tailEnd type="arrow" w="med" len="med"/>
            </a:ln>
          </p:spPr>
        </p:cxnSp>
      </p:gr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Example</a:t>
            </a:r>
          </a:p>
        </p:txBody>
      </p:sp>
      <p:sp>
        <p:nvSpPr>
          <p:cNvPr id="25603" name="Content Placeholder 2"/>
          <p:cNvSpPr>
            <a:spLocks noGrp="1"/>
          </p:cNvSpPr>
          <p:nvPr>
            <p:ph idx="1"/>
          </p:nvPr>
        </p:nvSpPr>
        <p:spPr/>
        <p:txBody>
          <a:bodyPr/>
          <a:lstStyle/>
          <a:p>
            <a:r>
              <a:rPr lang="en-US"/>
              <a:t>This game can be solved by setting up the mixed strategy table and developing the appropriate equations:</a:t>
            </a:r>
          </a:p>
        </p:txBody>
      </p:sp>
      <p:sp>
        <p:nvSpPr>
          <p:cNvPr id="4" name="Footer Placeholder 3"/>
          <p:cNvSpPr>
            <a:spLocks noGrp="1"/>
          </p:cNvSpPr>
          <p:nvPr>
            <p:ph type="ftr" sz="quarter" idx="10"/>
          </p:nvPr>
        </p:nvSpPr>
        <p:spPr/>
        <p:txBody>
          <a:bodyPr/>
          <a:lstStyle/>
          <a:p>
            <a:pPr>
              <a:defRPr/>
            </a:pPr>
            <a:r>
              <a:rPr lang="en-US"/>
              <a:t>S-</a:t>
            </a:r>
            <a:fld id="{7FC2BFBB-9461-4BB7-9117-7BC33B755C3E}" type="slidenum">
              <a:rPr lang="en-US" smtClean="0"/>
              <a:pPr>
                <a:defRPr/>
              </a:pPr>
              <a:t>170</a:t>
            </a:fld>
            <a:endParaRPr lang="en-US"/>
          </a:p>
        </p:txBody>
      </p:sp>
      <p:pic>
        <p:nvPicPr>
          <p:cNvPr id="25605" name="Picture 2"/>
          <p:cNvPicPr>
            <a:picLocks noChangeAspect="1" noChangeArrowheads="1"/>
          </p:cNvPicPr>
          <p:nvPr/>
        </p:nvPicPr>
        <p:blipFill>
          <a:blip r:embed="rId2"/>
          <a:srcRect/>
          <a:stretch>
            <a:fillRect/>
          </a:stretch>
        </p:blipFill>
        <p:spPr bwMode="auto">
          <a:xfrm>
            <a:off x="533400" y="3352800"/>
            <a:ext cx="7951788" cy="242887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8D508BB6-99C1-4015-82D3-AEBEB2A8D187}"/>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C4A611F0-CA3C-417E-BB29-F59E2855021B}"/>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42E2D854-AE40-4D97-B94E-70DEF8A42924}"/>
              </a:ext>
            </a:extLst>
          </p:cNvPr>
          <p:cNvSpPr/>
          <p:nvPr/>
        </p:nvSpPr>
        <p:spPr>
          <a:xfrm>
            <a:off x="228600" y="247175"/>
            <a:ext cx="76828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Mixed Strategy Game</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S-</a:t>
            </a:r>
            <a:fld id="{324B7F5C-E24F-40CE-A74E-46309909299A}" type="slidenum">
              <a:rPr lang="en-US" smtClean="0"/>
              <a:pPr>
                <a:defRPr/>
              </a:pPr>
              <a:t>171</a:t>
            </a:fld>
            <a:endParaRPr lang="en-US"/>
          </a:p>
        </p:txBody>
      </p:sp>
      <p:pic>
        <p:nvPicPr>
          <p:cNvPr id="26629" name="Picture 2"/>
          <p:cNvPicPr>
            <a:picLocks noChangeAspect="1" noChangeArrowheads="1"/>
          </p:cNvPicPr>
          <p:nvPr/>
        </p:nvPicPr>
        <p:blipFill>
          <a:blip r:embed="rId2"/>
          <a:srcRect/>
          <a:stretch>
            <a:fillRect/>
          </a:stretch>
        </p:blipFill>
        <p:spPr bwMode="auto">
          <a:xfrm>
            <a:off x="152401" y="2430745"/>
            <a:ext cx="8382000" cy="3327400"/>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9FC4EAD2-036B-4C11-8834-75032EDC8D18}"/>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E691C8C2-7713-4C49-893D-63D49B8840C5}"/>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CED8B98F-4315-4274-B47C-7376843C5DFF}"/>
              </a:ext>
            </a:extLst>
          </p:cNvPr>
          <p:cNvSpPr/>
          <p:nvPr/>
        </p:nvSpPr>
        <p:spPr>
          <a:xfrm>
            <a:off x="152401" y="245259"/>
            <a:ext cx="7606693"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Mixed Strategy Game: Example</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1027"/>
          <p:cNvSpPr>
            <a:spLocks noChangeArrowheads="1"/>
          </p:cNvSpPr>
          <p:nvPr/>
        </p:nvSpPr>
        <p:spPr bwMode="auto">
          <a:xfrm>
            <a:off x="750402" y="1447800"/>
            <a:ext cx="7086600" cy="5083175"/>
          </a:xfrm>
          <a:prstGeom prst="rect">
            <a:avLst/>
          </a:prstGeom>
          <a:noFill/>
          <a:ln w="9525">
            <a:noFill/>
            <a:miter lim="800000"/>
            <a:headEnd/>
            <a:tailEnd/>
          </a:ln>
          <a:effectLst/>
        </p:spPr>
        <p:txBody>
          <a:bodyPr>
            <a:spAutoFit/>
          </a:bodyPr>
          <a:lstStyle/>
          <a:p>
            <a:r>
              <a:rPr lang="en-US" dirty="0">
                <a:cs typeface="Times New Roman" pitchFamily="18" charset="0"/>
              </a:rPr>
              <a:t>Two-person zero-sum and constant-sum games are played according to the following basic assumption: </a:t>
            </a:r>
          </a:p>
          <a:p>
            <a:endParaRPr lang="en-US" dirty="0">
              <a:cs typeface="Times New Roman" pitchFamily="18" charset="0"/>
            </a:endParaRPr>
          </a:p>
          <a:p>
            <a:r>
              <a:rPr lang="en-US" dirty="0">
                <a:cs typeface="Times New Roman" pitchFamily="18" charset="0"/>
              </a:rPr>
              <a:t>Each player chooses a strategy that enables him/her to do the best he/she can, given that his/her opponent </a:t>
            </a:r>
            <a:r>
              <a:rPr lang="en-US" i="1" dirty="0">
                <a:cs typeface="Times New Roman" pitchFamily="18" charset="0"/>
              </a:rPr>
              <a:t>knows the strategy he/she is following</a:t>
            </a:r>
            <a:r>
              <a:rPr lang="en-US" dirty="0">
                <a:cs typeface="Times New Roman" pitchFamily="18" charset="0"/>
              </a:rPr>
              <a:t>. </a:t>
            </a:r>
          </a:p>
          <a:p>
            <a:endParaRPr lang="en-US" dirty="0">
              <a:cs typeface="Times New Roman" pitchFamily="18" charset="0"/>
            </a:endParaRPr>
          </a:p>
          <a:p>
            <a:pPr eaLnBrk="0" hangingPunct="0"/>
            <a:r>
              <a:rPr lang="en-US" dirty="0">
                <a:cs typeface="Times New Roman" pitchFamily="18" charset="0"/>
              </a:rPr>
              <a:t>A two-person zero-sum game has a saddle point if and only if </a:t>
            </a:r>
          </a:p>
          <a:p>
            <a:pPr algn="ctr" eaLnBrk="0" hangingPunct="0"/>
            <a:r>
              <a:rPr lang="en-US" dirty="0">
                <a:cs typeface="Times New Roman" pitchFamily="18" charset="0"/>
              </a:rPr>
              <a:t>Max (row minimum) = min (column maximum)</a:t>
            </a:r>
          </a:p>
          <a:p>
            <a:pPr eaLnBrk="0" hangingPunct="0"/>
            <a:r>
              <a:rPr lang="en-US" dirty="0">
                <a:cs typeface="Times New Roman" pitchFamily="18" charset="0"/>
              </a:rPr>
              <a:t>        </a:t>
            </a:r>
            <a:r>
              <a:rPr lang="en-US" sz="2000" dirty="0">
                <a:cs typeface="Times New Roman" pitchFamily="18" charset="0"/>
              </a:rPr>
              <a:t>a</a:t>
            </a:r>
            <a:r>
              <a:rPr lang="en-US" sz="2000" i="1" dirty="0">
                <a:cs typeface="Times New Roman" pitchFamily="18" charset="0"/>
              </a:rPr>
              <a:t>ll			            all	</a:t>
            </a:r>
            <a:endParaRPr lang="en-US" dirty="0">
              <a:cs typeface="Times New Roman" pitchFamily="18" charset="0"/>
            </a:endParaRPr>
          </a:p>
          <a:p>
            <a:pPr eaLnBrk="0" hangingPunct="0"/>
            <a:r>
              <a:rPr lang="en-US" sz="2000" dirty="0">
                <a:cs typeface="Times New Roman" pitchFamily="18" charset="0"/>
              </a:rPr>
              <a:t>        </a:t>
            </a:r>
            <a:r>
              <a:rPr lang="en-US" sz="2000" i="1" dirty="0">
                <a:cs typeface="Times New Roman" pitchFamily="18" charset="0"/>
              </a:rPr>
              <a:t>rows		        columns</a:t>
            </a:r>
            <a:endParaRPr lang="en-US" dirty="0">
              <a:cs typeface="Times New Roman" pitchFamily="18" charset="0"/>
            </a:endParaRPr>
          </a:p>
          <a:p>
            <a:pPr eaLnBrk="0" hangingPunct="0"/>
            <a:endParaRPr lang="en-US" sz="4400" dirty="0"/>
          </a:p>
        </p:txBody>
      </p:sp>
      <p:sp>
        <p:nvSpPr>
          <p:cNvPr id="24580" name="Text Box 1028"/>
          <p:cNvSpPr txBox="1">
            <a:spLocks noChangeArrowheads="1"/>
          </p:cNvSpPr>
          <p:nvPr/>
        </p:nvSpPr>
        <p:spPr bwMode="auto">
          <a:xfrm>
            <a:off x="7543800" y="4876800"/>
            <a:ext cx="539750" cy="457200"/>
          </a:xfrm>
          <a:prstGeom prst="rect">
            <a:avLst/>
          </a:prstGeom>
          <a:noFill/>
          <a:ln w="9525">
            <a:noFill/>
            <a:miter lim="800000"/>
            <a:headEnd/>
            <a:tailEnd/>
          </a:ln>
          <a:effectLst/>
        </p:spPr>
        <p:txBody>
          <a:bodyPr wrap="none">
            <a:spAutoFit/>
          </a:bodyPr>
          <a:lstStyle/>
          <a:p>
            <a:r>
              <a:rPr lang="en-US"/>
              <a:t>(1)</a:t>
            </a:r>
          </a:p>
        </p:txBody>
      </p:sp>
      <p:pic>
        <p:nvPicPr>
          <p:cNvPr id="2" name="Picture 1">
            <a:extLst>
              <a:ext uri="{FF2B5EF4-FFF2-40B4-BE49-F238E27FC236}">
                <a16:creationId xmlns:a16="http://schemas.microsoft.com/office/drawing/2014/main" id="{146C08F5-7552-4AE4-83CA-FA5CDDD06A3C}"/>
              </a:ext>
            </a:extLst>
          </p:cNvPr>
          <p:cNvPicPr>
            <a:picLocks noChangeAspect="1"/>
          </p:cNvPicPr>
          <p:nvPr/>
        </p:nvPicPr>
        <p:blipFill>
          <a:blip r:embed="rId2"/>
          <a:stretch>
            <a:fillRect/>
          </a:stretch>
        </p:blipFill>
        <p:spPr>
          <a:xfrm>
            <a:off x="7892902" y="25021"/>
            <a:ext cx="1221527" cy="1194179"/>
          </a:xfrm>
          <a:prstGeom prst="rect">
            <a:avLst/>
          </a:prstGeom>
        </p:spPr>
      </p:pic>
      <p:sp>
        <p:nvSpPr>
          <p:cNvPr id="3" name="Rectangle 2">
            <a:extLst>
              <a:ext uri="{FF2B5EF4-FFF2-40B4-BE49-F238E27FC236}">
                <a16:creationId xmlns:a16="http://schemas.microsoft.com/office/drawing/2014/main" id="{B55CB7E3-C433-4DBB-952A-B2A710F26D4D}"/>
              </a:ext>
            </a:extLst>
          </p:cNvPr>
          <p:cNvSpPr/>
          <p:nvPr/>
        </p:nvSpPr>
        <p:spPr>
          <a:xfrm>
            <a:off x="62501" y="1272797"/>
            <a:ext cx="8624299" cy="5448678"/>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5BE35C64-1D2F-4DA5-821D-871394C98D64}"/>
              </a:ext>
            </a:extLst>
          </p:cNvPr>
          <p:cNvSpPr/>
          <p:nvPr/>
        </p:nvSpPr>
        <p:spPr>
          <a:xfrm>
            <a:off x="218731" y="203689"/>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cs typeface="Times New Roman" pitchFamily="18" charset="0"/>
              </a:rPr>
              <a:t>Two-Person Zero-Sum and Constant-Sum Games</a:t>
            </a:r>
            <a:r>
              <a:rPr lang="en-US" sz="3200" b="1" dirty="0">
                <a:solidFill>
                  <a:schemeClr val="bg1"/>
                </a:solidFill>
              </a:rPr>
              <a:t>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ChangeArrowheads="1"/>
          </p:cNvSpPr>
          <p:nvPr/>
        </p:nvSpPr>
        <p:spPr bwMode="auto">
          <a:xfrm>
            <a:off x="533400" y="2133601"/>
            <a:ext cx="7620000" cy="2834622"/>
          </a:xfrm>
          <a:prstGeom prst="rect">
            <a:avLst/>
          </a:prstGeom>
          <a:noFill/>
          <a:ln w="9525">
            <a:noFill/>
            <a:miter lim="800000"/>
            <a:headEnd/>
            <a:tailEnd/>
          </a:ln>
          <a:effectLst/>
        </p:spPr>
        <p:txBody>
          <a:bodyPr wrap="square">
            <a:spAutoFit/>
          </a:bodyPr>
          <a:lstStyle/>
          <a:p>
            <a:pPr>
              <a:lnSpc>
                <a:spcPct val="110000"/>
              </a:lnSpc>
            </a:pPr>
            <a:r>
              <a:rPr lang="en-US" dirty="0">
                <a:cs typeface="Times New Roman" pitchFamily="18" charset="0"/>
              </a:rPr>
              <a:t>If a two-person zero-sum or constant-sum game has a saddle point, the row player should choose any strategy (row) attaining the maximum on the right side of (1). The column player should choose any strategy (column) attaining the minimum on the right side of (1).</a:t>
            </a:r>
          </a:p>
          <a:p>
            <a:pPr eaLnBrk="0" hangingPunct="0">
              <a:lnSpc>
                <a:spcPct val="110000"/>
              </a:lnSpc>
            </a:pPr>
            <a:r>
              <a:rPr lang="en-US" dirty="0">
                <a:cs typeface="Times New Roman" pitchFamily="18" charset="0"/>
              </a:rPr>
              <a:t>In general, we may use the following method to find the optimal strategies and value of two-person zero-sum or constant-sum game:</a:t>
            </a:r>
          </a:p>
          <a:p>
            <a:pPr eaLnBrk="0" hangingPunct="0">
              <a:lnSpc>
                <a:spcPct val="110000"/>
              </a:lnSpc>
            </a:pPr>
            <a:r>
              <a:rPr lang="en-US" dirty="0">
                <a:cs typeface="Times New Roman" pitchFamily="18" charset="0"/>
              </a:rPr>
              <a:t> </a:t>
            </a:r>
          </a:p>
          <a:p>
            <a:pPr eaLnBrk="0" hangingPunct="0">
              <a:lnSpc>
                <a:spcPct val="110000"/>
              </a:lnSpc>
            </a:pPr>
            <a:r>
              <a:rPr lang="en-US" b="1" dirty="0">
                <a:cs typeface="Times New Roman" pitchFamily="18" charset="0"/>
              </a:rPr>
              <a:t>Step 1	</a:t>
            </a:r>
            <a:r>
              <a:rPr lang="en-US" dirty="0">
                <a:cs typeface="Times New Roman" pitchFamily="18" charset="0"/>
              </a:rPr>
              <a:t>Check for a saddle point. If the game has none, go on to step 2.</a:t>
            </a:r>
          </a:p>
          <a:p>
            <a:pPr eaLnBrk="0" hangingPunct="0">
              <a:lnSpc>
                <a:spcPct val="110000"/>
              </a:lnSpc>
            </a:pPr>
            <a:r>
              <a:rPr lang="en-US" dirty="0">
                <a:cs typeface="Times New Roman" pitchFamily="18" charset="0"/>
              </a:rPr>
              <a:t> </a:t>
            </a:r>
          </a:p>
        </p:txBody>
      </p:sp>
      <p:pic>
        <p:nvPicPr>
          <p:cNvPr id="2" name="Picture 1">
            <a:extLst>
              <a:ext uri="{FF2B5EF4-FFF2-40B4-BE49-F238E27FC236}">
                <a16:creationId xmlns:a16="http://schemas.microsoft.com/office/drawing/2014/main" id="{BD3E8DB0-6270-4A72-9B88-BA255C7FCCAE}"/>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98E893E9-B909-48C6-8E0F-E4F05758CF96}"/>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BEA3AAFD-54C2-400C-9D5E-FECE205585E3}"/>
              </a:ext>
            </a:extLst>
          </p:cNvPr>
          <p:cNvSpPr/>
          <p:nvPr/>
        </p:nvSpPr>
        <p:spPr>
          <a:xfrm>
            <a:off x="304800" y="18361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cs typeface="Times New Roman" pitchFamily="18" charset="0"/>
              </a:rPr>
              <a:t>Two-Person Zero-Sum and Constant-Sum Games</a:t>
            </a:r>
            <a:r>
              <a:rPr lang="en-US" sz="3200" b="1" dirty="0"/>
              <a:t> (</a:t>
            </a:r>
            <a:r>
              <a:rPr lang="en-US" sz="3200" b="1" dirty="0" err="1"/>
              <a:t>Cont</a:t>
            </a:r>
            <a:r>
              <a:rPr lang="en-US" sz="3200" b="1" dirty="0"/>
              <a:t>)</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1027"/>
          <p:cNvSpPr>
            <a:spLocks noChangeArrowheads="1"/>
          </p:cNvSpPr>
          <p:nvPr/>
        </p:nvSpPr>
        <p:spPr bwMode="auto">
          <a:xfrm>
            <a:off x="381000" y="2209800"/>
            <a:ext cx="7391400" cy="4473575"/>
          </a:xfrm>
          <a:prstGeom prst="rect">
            <a:avLst/>
          </a:prstGeom>
          <a:noFill/>
          <a:ln w="9525">
            <a:noFill/>
            <a:miter lim="800000"/>
            <a:headEnd/>
            <a:tailEnd/>
          </a:ln>
          <a:effectLst/>
        </p:spPr>
        <p:txBody>
          <a:bodyPr>
            <a:spAutoFit/>
          </a:bodyPr>
          <a:lstStyle/>
          <a:p>
            <a:pPr eaLnBrk="0" hangingPunct="0">
              <a:lnSpc>
                <a:spcPct val="110000"/>
              </a:lnSpc>
              <a:spcBef>
                <a:spcPct val="50000"/>
              </a:spcBef>
            </a:pPr>
            <a:r>
              <a:rPr lang="en-US" b="1" dirty="0">
                <a:cs typeface="Times New Roman" pitchFamily="18" charset="0"/>
              </a:rPr>
              <a:t>Step 2	</a:t>
            </a:r>
            <a:r>
              <a:rPr lang="en-US" dirty="0">
                <a:cs typeface="Times New Roman" pitchFamily="18" charset="0"/>
              </a:rPr>
              <a:t>Eliminate any of the row player’s dominated strategies. Looking at the reduced matrix (dominated rows crossed out), eliminate any of the column player’s dominated strategies and then those of the row player. Continue until no more dominated strategies can be found. Then proceed to step 3.</a:t>
            </a:r>
          </a:p>
          <a:p>
            <a:pPr eaLnBrk="0" hangingPunct="0">
              <a:lnSpc>
                <a:spcPct val="110000"/>
              </a:lnSpc>
              <a:spcBef>
                <a:spcPct val="50000"/>
              </a:spcBef>
            </a:pPr>
            <a:r>
              <a:rPr lang="en-US" dirty="0">
                <a:cs typeface="Times New Roman" pitchFamily="18" charset="0"/>
              </a:rPr>
              <a:t> </a:t>
            </a:r>
          </a:p>
          <a:p>
            <a:pPr eaLnBrk="0" hangingPunct="0">
              <a:lnSpc>
                <a:spcPct val="110000"/>
              </a:lnSpc>
              <a:spcBef>
                <a:spcPct val="50000"/>
              </a:spcBef>
            </a:pPr>
            <a:r>
              <a:rPr lang="en-US" b="1" dirty="0">
                <a:cs typeface="Times New Roman" pitchFamily="18" charset="0"/>
              </a:rPr>
              <a:t>Step 3	</a:t>
            </a:r>
            <a:r>
              <a:rPr lang="en-US" dirty="0">
                <a:cs typeface="Times New Roman" pitchFamily="18" charset="0"/>
              </a:rPr>
              <a:t>If the game matrix is now 2 x 2, solve the game graphically. Otherwise, solve by using a linear programming method.</a:t>
            </a:r>
          </a:p>
        </p:txBody>
      </p:sp>
      <p:pic>
        <p:nvPicPr>
          <p:cNvPr id="2" name="Picture 1">
            <a:extLst>
              <a:ext uri="{FF2B5EF4-FFF2-40B4-BE49-F238E27FC236}">
                <a16:creationId xmlns:a16="http://schemas.microsoft.com/office/drawing/2014/main" id="{30A4A50B-C9E5-46FF-853E-CC1313D714B0}"/>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BC681E42-3A41-442A-AC7C-D3C48F6AD495}"/>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3EB5BE47-760B-4639-A27D-22728FC14ECE}"/>
              </a:ext>
            </a:extLst>
          </p:cNvPr>
          <p:cNvSpPr/>
          <p:nvPr/>
        </p:nvSpPr>
        <p:spPr>
          <a:xfrm>
            <a:off x="228600"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cs typeface="Times New Roman" pitchFamily="18" charset="0"/>
              </a:rPr>
              <a:t>Two-Person Zero-Sum and Constant-Sum Games</a:t>
            </a:r>
            <a:r>
              <a:rPr lang="en-US" sz="3200" b="1" dirty="0">
                <a:solidFill>
                  <a:schemeClr val="bg1"/>
                </a:solidFill>
              </a:rPr>
              <a:t> (</a:t>
            </a:r>
            <a:r>
              <a:rPr lang="en-US" sz="3200" b="1" dirty="0" err="1">
                <a:solidFill>
                  <a:schemeClr val="bg1"/>
                </a:solidFill>
              </a:rPr>
              <a:t>Cont</a:t>
            </a:r>
            <a:r>
              <a:rPr lang="en-US" sz="3200" b="1" dirty="0">
                <a:solidFill>
                  <a:schemeClr val="bg1"/>
                </a:solidFill>
              </a:rPr>
              <a:t>)</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ChangeArrowheads="1"/>
          </p:cNvSpPr>
          <p:nvPr/>
        </p:nvSpPr>
        <p:spPr bwMode="auto">
          <a:xfrm>
            <a:off x="457200" y="533400"/>
            <a:ext cx="7772400" cy="457200"/>
          </a:xfrm>
          <a:prstGeom prst="rect">
            <a:avLst/>
          </a:prstGeom>
          <a:noFill/>
          <a:ln w="9525">
            <a:noFill/>
            <a:miter lim="800000"/>
            <a:headEnd/>
            <a:tailEnd/>
          </a:ln>
          <a:effectLst/>
        </p:spPr>
        <p:txBody>
          <a:bodyPr anchor="ctr"/>
          <a:lstStyle/>
          <a:p>
            <a:pPr algn="ctr"/>
            <a:endParaRPr lang="en-US" sz="4400" dirty="0">
              <a:solidFill>
                <a:schemeClr val="tx2"/>
              </a:solidFill>
            </a:endParaRPr>
          </a:p>
        </p:txBody>
      </p:sp>
      <p:sp>
        <p:nvSpPr>
          <p:cNvPr id="14339" name="Rectangle 1027"/>
          <p:cNvSpPr>
            <a:spLocks noChangeArrowheads="1"/>
          </p:cNvSpPr>
          <p:nvPr/>
        </p:nvSpPr>
        <p:spPr bwMode="auto">
          <a:xfrm>
            <a:off x="381000" y="1981200"/>
            <a:ext cx="7924800" cy="4419600"/>
          </a:xfrm>
          <a:prstGeom prst="rect">
            <a:avLst/>
          </a:prstGeom>
          <a:noFill/>
          <a:ln w="9525">
            <a:noFill/>
            <a:miter lim="800000"/>
            <a:headEnd/>
            <a:tailEnd/>
          </a:ln>
          <a:effectLst/>
        </p:spPr>
        <p:txBody>
          <a:bodyPr/>
          <a:lstStyle/>
          <a:p>
            <a:pPr marL="342900" indent="-342900">
              <a:spcBef>
                <a:spcPct val="20000"/>
              </a:spcBef>
              <a:buFontTx/>
              <a:buChar char="•"/>
            </a:pPr>
            <a:r>
              <a:rPr lang="en-US" sz="2600" dirty="0"/>
              <a:t>Game theory assumes that the decision maker and the opponent are </a:t>
            </a:r>
            <a:r>
              <a:rPr lang="en-US" sz="2600" dirty="0">
                <a:solidFill>
                  <a:schemeClr val="accent2"/>
                </a:solidFill>
              </a:rPr>
              <a:t>rational</a:t>
            </a:r>
            <a:r>
              <a:rPr lang="en-US" sz="2600" dirty="0"/>
              <a:t>, and that they subscribe to the </a:t>
            </a:r>
            <a:r>
              <a:rPr lang="en-US" sz="2600" dirty="0">
                <a:solidFill>
                  <a:schemeClr val="accent2"/>
                </a:solidFill>
              </a:rPr>
              <a:t>maximin</a:t>
            </a:r>
            <a:r>
              <a:rPr lang="en-US" sz="2600" dirty="0"/>
              <a:t> criterion as the decision rule for selecting their strategy</a:t>
            </a:r>
          </a:p>
          <a:p>
            <a:pPr marL="342900" indent="-342900">
              <a:spcBef>
                <a:spcPct val="20000"/>
              </a:spcBef>
              <a:buFontTx/>
              <a:buChar char="•"/>
            </a:pPr>
            <a:r>
              <a:rPr lang="en-US" sz="2600" dirty="0"/>
              <a:t>This is often </a:t>
            </a:r>
            <a:r>
              <a:rPr lang="en-US" sz="2600" dirty="0">
                <a:solidFill>
                  <a:schemeClr val="accent2"/>
                </a:solidFill>
              </a:rPr>
              <a:t>reasonable</a:t>
            </a:r>
            <a:r>
              <a:rPr lang="en-US" sz="2600" dirty="0"/>
              <a:t> if when the other player is an </a:t>
            </a:r>
            <a:r>
              <a:rPr lang="en-US" sz="2600" dirty="0">
                <a:solidFill>
                  <a:schemeClr val="accent2"/>
                </a:solidFill>
              </a:rPr>
              <a:t>opponent</a:t>
            </a:r>
            <a:r>
              <a:rPr lang="en-US" sz="2600" dirty="0"/>
              <a:t> out to maximize his/her own gains, e.g. competitor for the same customers.</a:t>
            </a:r>
          </a:p>
          <a:p>
            <a:pPr marL="342900" indent="-342900">
              <a:spcBef>
                <a:spcPct val="20000"/>
              </a:spcBef>
              <a:buFontTx/>
              <a:buChar char="•"/>
            </a:pPr>
            <a:r>
              <a:rPr lang="en-US" sz="2600" dirty="0"/>
              <a:t>Consider:</a:t>
            </a:r>
          </a:p>
          <a:p>
            <a:pPr marL="342900" indent="-342900">
              <a:spcBef>
                <a:spcPct val="20000"/>
              </a:spcBef>
            </a:pPr>
            <a:r>
              <a:rPr lang="en-US" sz="2600" dirty="0"/>
              <a:t>	Player 1 with three strategies S1, S2, and S3 and Player 2 with four strategies OP1, OP2, OP3, and OP4.</a:t>
            </a:r>
          </a:p>
        </p:txBody>
      </p:sp>
      <p:pic>
        <p:nvPicPr>
          <p:cNvPr id="2" name="Picture 1">
            <a:extLst>
              <a:ext uri="{FF2B5EF4-FFF2-40B4-BE49-F238E27FC236}">
                <a16:creationId xmlns:a16="http://schemas.microsoft.com/office/drawing/2014/main" id="{7BB95729-7B70-4C4C-BB0A-5B51CD704E8F}"/>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D88A62AA-F7AC-4984-BC35-2785E766C51B}"/>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70119D7C-A32A-4D0C-8C3C-1E98F9C61CC5}"/>
              </a:ext>
            </a:extLst>
          </p:cNvPr>
          <p:cNvSpPr/>
          <p:nvPr/>
        </p:nvSpPr>
        <p:spPr>
          <a:xfrm>
            <a:off x="228600" y="199388"/>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Zero Sum Games</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685800" y="609600"/>
            <a:ext cx="7772400" cy="1143000"/>
          </a:xfrm>
          <a:prstGeom prst="rect">
            <a:avLst/>
          </a:prstGeom>
          <a:noFill/>
          <a:ln w="9525">
            <a:noFill/>
            <a:miter lim="800000"/>
            <a:headEnd/>
            <a:tailEnd/>
          </a:ln>
          <a:effectLst/>
        </p:spPr>
        <p:txBody>
          <a:bodyPr anchor="ctr"/>
          <a:lstStyle/>
          <a:p>
            <a:pPr algn="ctr"/>
            <a:r>
              <a:rPr lang="en-US" sz="4400">
                <a:solidFill>
                  <a:schemeClr val="tx2"/>
                </a:solidFill>
              </a:rPr>
              <a:t> </a:t>
            </a:r>
          </a:p>
        </p:txBody>
      </p:sp>
      <p:sp>
        <p:nvSpPr>
          <p:cNvPr id="16387" name="Rectangle 3"/>
          <p:cNvSpPr>
            <a:spLocks noChangeArrowheads="1"/>
          </p:cNvSpPr>
          <p:nvPr/>
        </p:nvSpPr>
        <p:spPr bwMode="auto">
          <a:xfrm>
            <a:off x="685800" y="1371600"/>
            <a:ext cx="8001000" cy="4572000"/>
          </a:xfrm>
          <a:prstGeom prst="rect">
            <a:avLst/>
          </a:prstGeom>
          <a:noFill/>
          <a:ln w="9525">
            <a:noFill/>
            <a:miter lim="800000"/>
            <a:headEnd/>
            <a:tailEnd/>
          </a:ln>
          <a:effectLst/>
        </p:spPr>
        <p:txBody>
          <a:bodyPr/>
          <a:lstStyle/>
          <a:p>
            <a:pPr marL="342900" indent="-342900">
              <a:spcBef>
                <a:spcPct val="20000"/>
              </a:spcBef>
              <a:buFontTx/>
              <a:buChar char="•"/>
            </a:pPr>
            <a:r>
              <a:rPr lang="en-US" sz="3200" dirty="0"/>
              <a:t>The value 4 achieved by both players is called the </a:t>
            </a:r>
            <a:r>
              <a:rPr lang="en-US" sz="3200" i="1" dirty="0">
                <a:solidFill>
                  <a:schemeClr val="accent2"/>
                </a:solidFill>
              </a:rPr>
              <a:t>value </a:t>
            </a:r>
            <a:r>
              <a:rPr lang="en-US" sz="3200" dirty="0"/>
              <a:t>of the game</a:t>
            </a:r>
          </a:p>
          <a:p>
            <a:pPr marL="342900" indent="-342900">
              <a:spcBef>
                <a:spcPct val="20000"/>
              </a:spcBef>
              <a:buFontTx/>
              <a:buChar char="•"/>
            </a:pPr>
            <a:r>
              <a:rPr lang="en-US" sz="3200" dirty="0"/>
              <a:t>The intersection of S2 and OP2 is called a </a:t>
            </a:r>
            <a:r>
              <a:rPr lang="en-US" sz="3200" i="1" dirty="0">
                <a:solidFill>
                  <a:schemeClr val="accent2"/>
                </a:solidFill>
              </a:rPr>
              <a:t>saddle point</a:t>
            </a:r>
            <a:r>
              <a:rPr lang="en-US" sz="3200" dirty="0"/>
              <a:t>. A game with a saddle point is also called a game with an </a:t>
            </a:r>
            <a:r>
              <a:rPr lang="en-US" sz="3200" i="1" dirty="0">
                <a:solidFill>
                  <a:schemeClr val="accent2"/>
                </a:solidFill>
              </a:rPr>
              <a:t>equilibrium solution</a:t>
            </a:r>
            <a:r>
              <a:rPr lang="en-US" sz="3200" dirty="0"/>
              <a:t>.</a:t>
            </a:r>
          </a:p>
          <a:p>
            <a:pPr marL="342900" indent="-342900">
              <a:spcBef>
                <a:spcPct val="20000"/>
              </a:spcBef>
              <a:buFontTx/>
              <a:buChar char="•"/>
            </a:pPr>
            <a:r>
              <a:rPr lang="en-US" sz="3200" dirty="0"/>
              <a:t>At the saddle point, neither player can improve their payoff by switching strategies</a:t>
            </a:r>
          </a:p>
        </p:txBody>
      </p:sp>
      <p:sp>
        <p:nvSpPr>
          <p:cNvPr id="16388" name="Rectangle 4"/>
          <p:cNvSpPr>
            <a:spLocks noChangeArrowheads="1"/>
          </p:cNvSpPr>
          <p:nvPr/>
        </p:nvSpPr>
        <p:spPr bwMode="auto">
          <a:xfrm>
            <a:off x="457200" y="533400"/>
            <a:ext cx="7772400" cy="457200"/>
          </a:xfrm>
          <a:prstGeom prst="rect">
            <a:avLst/>
          </a:prstGeom>
          <a:noFill/>
          <a:ln w="9525">
            <a:noFill/>
            <a:miter lim="800000"/>
            <a:headEnd/>
            <a:tailEnd/>
          </a:ln>
          <a:effectLst/>
        </p:spPr>
        <p:txBody>
          <a:bodyPr anchor="ctr"/>
          <a:lstStyle/>
          <a:p>
            <a:pPr algn="ctr"/>
            <a:endParaRPr lang="en-US" sz="3600" dirty="0">
              <a:solidFill>
                <a:schemeClr val="tx2"/>
              </a:solidFill>
            </a:endParaRPr>
          </a:p>
        </p:txBody>
      </p:sp>
      <p:pic>
        <p:nvPicPr>
          <p:cNvPr id="2" name="Picture 1">
            <a:extLst>
              <a:ext uri="{FF2B5EF4-FFF2-40B4-BE49-F238E27FC236}">
                <a16:creationId xmlns:a16="http://schemas.microsoft.com/office/drawing/2014/main" id="{2AFF17A1-081F-4217-8FB7-00871B04EB25}"/>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36BCFC40-6B39-4DCE-8F55-CC7FDB5EE244}"/>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E325EC6D-E69E-45EC-A2F3-201CFB8519E3}"/>
              </a:ext>
            </a:extLst>
          </p:cNvPr>
          <p:cNvSpPr/>
          <p:nvPr/>
        </p:nvSpPr>
        <p:spPr>
          <a:xfrm>
            <a:off x="3007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Zero Sum Games (</a:t>
            </a:r>
            <a:r>
              <a:rPr lang="en-US" sz="3200" b="1" dirty="0" err="1">
                <a:solidFill>
                  <a:schemeClr val="bg1"/>
                </a:solidFill>
              </a:rPr>
              <a:t>Cont</a:t>
            </a:r>
            <a:r>
              <a:rPr lang="en-US" sz="3200" b="1" dirty="0">
                <a:solidFill>
                  <a:schemeClr val="bg1"/>
                </a:solidFill>
              </a:rPr>
              <a:t>)</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685800" y="609600"/>
            <a:ext cx="7772400" cy="1143000"/>
          </a:xfrm>
          <a:prstGeom prst="rect">
            <a:avLst/>
          </a:prstGeom>
          <a:noFill/>
          <a:ln w="9525">
            <a:noFill/>
            <a:miter lim="800000"/>
            <a:headEnd/>
            <a:tailEnd/>
          </a:ln>
          <a:effectLst/>
        </p:spPr>
        <p:txBody>
          <a:bodyPr anchor="ctr"/>
          <a:lstStyle/>
          <a:p>
            <a:pPr algn="ctr"/>
            <a:r>
              <a:rPr lang="en-US" sz="4400">
                <a:solidFill>
                  <a:schemeClr val="tx2"/>
                </a:solidFill>
              </a:rPr>
              <a:t> </a:t>
            </a:r>
          </a:p>
        </p:txBody>
      </p:sp>
      <p:sp>
        <p:nvSpPr>
          <p:cNvPr id="16387" name="Rectangle 3"/>
          <p:cNvSpPr>
            <a:spLocks noChangeArrowheads="1"/>
          </p:cNvSpPr>
          <p:nvPr/>
        </p:nvSpPr>
        <p:spPr bwMode="auto">
          <a:xfrm>
            <a:off x="685800" y="1371600"/>
            <a:ext cx="8001000" cy="4572000"/>
          </a:xfrm>
          <a:prstGeom prst="rect">
            <a:avLst/>
          </a:prstGeom>
          <a:noFill/>
          <a:ln w="9525">
            <a:noFill/>
            <a:miter lim="800000"/>
            <a:headEnd/>
            <a:tailEnd/>
          </a:ln>
          <a:effectLst/>
        </p:spPr>
        <p:txBody>
          <a:bodyPr/>
          <a:lstStyle/>
          <a:p>
            <a:pPr marL="342900" indent="-342900">
              <a:spcBef>
                <a:spcPct val="20000"/>
              </a:spcBef>
              <a:buFontTx/>
              <a:buChar char="•"/>
            </a:pPr>
            <a:endParaRPr lang="en-US" sz="3200" dirty="0"/>
          </a:p>
        </p:txBody>
      </p:sp>
      <p:sp>
        <p:nvSpPr>
          <p:cNvPr id="16388" name="Rectangle 4"/>
          <p:cNvSpPr>
            <a:spLocks noChangeArrowheads="1"/>
          </p:cNvSpPr>
          <p:nvPr/>
        </p:nvSpPr>
        <p:spPr bwMode="auto">
          <a:xfrm>
            <a:off x="457200" y="533400"/>
            <a:ext cx="7772400" cy="457200"/>
          </a:xfrm>
          <a:prstGeom prst="rect">
            <a:avLst/>
          </a:prstGeom>
          <a:noFill/>
          <a:ln w="9525">
            <a:noFill/>
            <a:miter lim="800000"/>
            <a:headEnd/>
            <a:tailEnd/>
          </a:ln>
          <a:effectLst/>
        </p:spPr>
        <p:txBody>
          <a:bodyPr anchor="ctr"/>
          <a:lstStyle/>
          <a:p>
            <a:pPr algn="ctr"/>
            <a:endParaRPr lang="en-US" sz="3600" dirty="0">
              <a:solidFill>
                <a:schemeClr val="tx2"/>
              </a:solidFill>
            </a:endParaRPr>
          </a:p>
        </p:txBody>
      </p:sp>
      <p:pic>
        <p:nvPicPr>
          <p:cNvPr id="2" name="Picture 1">
            <a:extLst>
              <a:ext uri="{FF2B5EF4-FFF2-40B4-BE49-F238E27FC236}">
                <a16:creationId xmlns:a16="http://schemas.microsoft.com/office/drawing/2014/main" id="{2AFF17A1-081F-4217-8FB7-00871B04EB25}"/>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36BCFC40-6B39-4DCE-8F55-CC7FDB5EE244}"/>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E325EC6D-E69E-45EC-A2F3-201CFB8519E3}"/>
              </a:ext>
            </a:extLst>
          </p:cNvPr>
          <p:cNvSpPr/>
          <p:nvPr/>
        </p:nvSpPr>
        <p:spPr>
          <a:xfrm>
            <a:off x="3007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Zero Sum Games- To do problem!</a:t>
            </a:r>
          </a:p>
        </p:txBody>
      </p:sp>
      <p:sp>
        <p:nvSpPr>
          <p:cNvPr id="11" name="Rectangle 10"/>
          <p:cNvSpPr/>
          <p:nvPr/>
        </p:nvSpPr>
        <p:spPr>
          <a:xfrm>
            <a:off x="533400" y="1676400"/>
            <a:ext cx="7315200" cy="1200329"/>
          </a:xfrm>
          <a:prstGeom prst="rect">
            <a:avLst/>
          </a:prstGeom>
        </p:spPr>
        <p:txBody>
          <a:bodyPr wrap="square">
            <a:spAutoFit/>
          </a:bodyPr>
          <a:lstStyle/>
          <a:p>
            <a:pPr algn="just"/>
            <a:r>
              <a:rPr lang="en-US" dirty="0"/>
              <a:t>Let’s take the following example: Two TV channels (1 and 2) are competing for an audience of 100 viewers. The rule of the game is to simultaneously announce the type of show the channels will broadcast. Given the payoff matrix below, what type of show should channel 1 air?</a:t>
            </a:r>
          </a:p>
        </p:txBody>
      </p:sp>
      <p:pic>
        <p:nvPicPr>
          <p:cNvPr id="368645" name="Picture 5" descr="Table_Table 4.jpg"/>
          <p:cNvPicPr>
            <a:picLocks noChangeAspect="1" noChangeArrowheads="1"/>
          </p:cNvPicPr>
          <p:nvPr/>
        </p:nvPicPr>
        <p:blipFill>
          <a:blip r:embed="rId3"/>
          <a:srcRect/>
          <a:stretch>
            <a:fillRect/>
          </a:stretch>
        </p:blipFill>
        <p:spPr bwMode="auto">
          <a:xfrm>
            <a:off x="685800" y="3352800"/>
            <a:ext cx="7162800" cy="2019301"/>
          </a:xfrm>
          <a:prstGeom prst="rect">
            <a:avLst/>
          </a:prstGeom>
          <a:noFill/>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7200" y="1985468"/>
          <a:ext cx="7696200" cy="3272333"/>
        </p:xfrm>
        <a:graphic>
          <a:graphicData uri="http://schemas.openxmlformats.org/drawingml/2006/table">
            <a:tbl>
              <a:tblPr/>
              <a:tblGrid>
                <a:gridCol w="1228117">
                  <a:extLst>
                    <a:ext uri="{9D8B030D-6E8A-4147-A177-3AD203B41FA5}">
                      <a16:colId xmlns:a16="http://schemas.microsoft.com/office/drawing/2014/main" val="20000"/>
                    </a:ext>
                  </a:extLst>
                </a:gridCol>
                <a:gridCol w="6468083">
                  <a:extLst>
                    <a:ext uri="{9D8B030D-6E8A-4147-A177-3AD203B41FA5}">
                      <a16:colId xmlns:a16="http://schemas.microsoft.com/office/drawing/2014/main" val="20001"/>
                    </a:ext>
                  </a:extLst>
                </a:gridCol>
              </a:tblGrid>
              <a:tr h="306386">
                <a:tc gridSpan="2">
                  <a:txBody>
                    <a:bodyPr/>
                    <a:lstStyle/>
                    <a:p>
                      <a:r>
                        <a:rPr lang="en-US" sz="1300" b="1" dirty="0"/>
                        <a:t>dominance method Steps (Rule)</a:t>
                      </a:r>
                      <a:endParaRPr lang="en-US" sz="1300" dirty="0"/>
                    </a:p>
                  </a:txBody>
                  <a:tcPr marL="34834" marR="34834" marT="34834" marB="348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FFD"/>
                    </a:solidFill>
                  </a:tcPr>
                </a:tc>
                <a:tc hMerge="1">
                  <a:txBody>
                    <a:bodyPr/>
                    <a:lstStyle/>
                    <a:p>
                      <a:endParaRPr lang="en-US"/>
                    </a:p>
                  </a:txBody>
                  <a:tcPr/>
                </a:tc>
                <a:extLst>
                  <a:ext uri="{0D108BD9-81ED-4DB2-BD59-A6C34878D82A}">
                    <a16:rowId xmlns:a16="http://schemas.microsoft.com/office/drawing/2014/main" val="10000"/>
                  </a:ext>
                </a:extLst>
              </a:tr>
              <a:tr h="988649">
                <a:tc>
                  <a:txBody>
                    <a:bodyPr/>
                    <a:lstStyle/>
                    <a:p>
                      <a:pPr algn="r"/>
                      <a:r>
                        <a:rPr lang="en-US" sz="1300" b="1"/>
                        <a:t>Step-1:</a:t>
                      </a:r>
                      <a:endParaRPr lang="en-US" sz="1300"/>
                    </a:p>
                  </a:txBody>
                  <a:tcPr marL="34834" marR="34834" marT="34834" marB="3483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FFD"/>
                    </a:solidFill>
                  </a:tcPr>
                </a:tc>
                <a:tc>
                  <a:txBody>
                    <a:bodyPr/>
                    <a:lstStyle/>
                    <a:p>
                      <a:r>
                        <a:rPr lang="en-US" sz="1300"/>
                        <a:t>1. If all the elements of Column-i are greater than or equal to the corresponding elements of any other Column-j, then the Column-i is dominated by the Column-j and it is removed from the matrix.</a:t>
                      </a:r>
                      <a:br>
                        <a:rPr lang="en-US" sz="1300"/>
                      </a:br>
                      <a:r>
                        <a:rPr lang="en-US" sz="1300"/>
                        <a:t>eg. If Column-2 </a:t>
                      </a:r>
                      <a:r>
                        <a:rPr lang="en-US" sz="1300">
                          <a:latin typeface="Times New Roman"/>
                        </a:rPr>
                        <a:t>≥</a:t>
                      </a:r>
                      <a:r>
                        <a:rPr lang="en-US" sz="1300"/>
                        <a:t> Column-4, then remove Column-2</a:t>
                      </a:r>
                    </a:p>
                  </a:txBody>
                  <a:tcPr marL="34834" marR="34834" marT="34834" marB="348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FFD"/>
                    </a:solidFill>
                  </a:tcPr>
                </a:tc>
                <a:extLst>
                  <a:ext uri="{0D108BD9-81ED-4DB2-BD59-A6C34878D82A}">
                    <a16:rowId xmlns:a16="http://schemas.microsoft.com/office/drawing/2014/main" val="10001"/>
                  </a:ext>
                </a:extLst>
              </a:tr>
              <a:tr h="988649">
                <a:tc>
                  <a:txBody>
                    <a:bodyPr/>
                    <a:lstStyle/>
                    <a:p>
                      <a:pPr algn="r"/>
                      <a:r>
                        <a:rPr lang="en-US" sz="1300" b="1"/>
                        <a:t>Step-2:</a:t>
                      </a:r>
                      <a:endParaRPr lang="en-US" sz="1300"/>
                    </a:p>
                  </a:txBody>
                  <a:tcPr marL="34834" marR="34834" marT="34834" marB="3483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FFD"/>
                    </a:solidFill>
                  </a:tcPr>
                </a:tc>
                <a:tc>
                  <a:txBody>
                    <a:bodyPr/>
                    <a:lstStyle/>
                    <a:p>
                      <a:r>
                        <a:rPr lang="en-US" sz="1300" dirty="0"/>
                        <a:t>1. If all the elements of a Row-</a:t>
                      </a:r>
                      <a:r>
                        <a:rPr lang="en-US" sz="1300" dirty="0" err="1"/>
                        <a:t>i</a:t>
                      </a:r>
                      <a:r>
                        <a:rPr lang="en-US" sz="1300" dirty="0"/>
                        <a:t> are less than or equal to the corresponding elements of any other Row-j, then the Row-</a:t>
                      </a:r>
                      <a:r>
                        <a:rPr lang="en-US" sz="1300" dirty="0" err="1"/>
                        <a:t>i</a:t>
                      </a:r>
                      <a:r>
                        <a:rPr lang="en-US" sz="1300" dirty="0"/>
                        <a:t> is dominated by the Row-j and it is removed from the matrix.</a:t>
                      </a:r>
                      <a:br>
                        <a:rPr lang="en-US" sz="1300" dirty="0"/>
                      </a:br>
                      <a:r>
                        <a:rPr lang="en-US" sz="1300" dirty="0" err="1"/>
                        <a:t>eg</a:t>
                      </a:r>
                      <a:r>
                        <a:rPr lang="en-US" sz="1300" dirty="0"/>
                        <a:t>. If Row-3 </a:t>
                      </a:r>
                      <a:r>
                        <a:rPr lang="en-US" sz="1300" dirty="0">
                          <a:latin typeface="Times New Roman"/>
                        </a:rPr>
                        <a:t>≤</a:t>
                      </a:r>
                      <a:r>
                        <a:rPr lang="en-US" sz="1300" dirty="0"/>
                        <a:t> Row-4, then remove Row-3</a:t>
                      </a:r>
                    </a:p>
                  </a:txBody>
                  <a:tcPr marL="34834" marR="34834" marT="34834" marB="348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FFD"/>
                    </a:solidFill>
                  </a:tcPr>
                </a:tc>
                <a:extLst>
                  <a:ext uri="{0D108BD9-81ED-4DB2-BD59-A6C34878D82A}">
                    <a16:rowId xmlns:a16="http://schemas.microsoft.com/office/drawing/2014/main" val="10002"/>
                  </a:ext>
                </a:extLst>
              </a:tr>
              <a:tr h="988649">
                <a:tc>
                  <a:txBody>
                    <a:bodyPr/>
                    <a:lstStyle/>
                    <a:p>
                      <a:pPr algn="r"/>
                      <a:r>
                        <a:rPr lang="en-US" sz="1300" b="1"/>
                        <a:t>Step-3:</a:t>
                      </a:r>
                      <a:endParaRPr lang="en-US" sz="1300"/>
                    </a:p>
                  </a:txBody>
                  <a:tcPr marL="34834" marR="34834" marT="34834" marB="3483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FFD"/>
                    </a:solidFill>
                  </a:tcPr>
                </a:tc>
                <a:tc>
                  <a:txBody>
                    <a:bodyPr/>
                    <a:lstStyle/>
                    <a:p>
                      <a:r>
                        <a:rPr lang="en-US" sz="1300" dirty="0"/>
                        <a:t>Again repeat Step-1 &amp; Step-2, if any Row or Column is dominated, otherwise stop the procedure.</a:t>
                      </a:r>
                    </a:p>
                  </a:txBody>
                  <a:tcPr marL="34834" marR="34834" marT="34834" marB="348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FFD"/>
                    </a:solidFill>
                  </a:tcPr>
                </a:tc>
                <a:extLst>
                  <a:ext uri="{0D108BD9-81ED-4DB2-BD59-A6C34878D82A}">
                    <a16:rowId xmlns:a16="http://schemas.microsoft.com/office/drawing/2014/main" val="10003"/>
                  </a:ext>
                </a:extLst>
              </a:tr>
            </a:tbl>
          </a:graphicData>
        </a:graphic>
      </p:graphicFrame>
      <p:pic>
        <p:nvPicPr>
          <p:cNvPr id="4" name="Picture 3">
            <a:extLst>
              <a:ext uri="{FF2B5EF4-FFF2-40B4-BE49-F238E27FC236}">
                <a16:creationId xmlns:a16="http://schemas.microsoft.com/office/drawing/2014/main" id="{7C529C78-DB06-4E66-97C1-683161A56848}"/>
              </a:ext>
            </a:extLst>
          </p:cNvPr>
          <p:cNvPicPr>
            <a:picLocks noChangeAspect="1"/>
          </p:cNvPicPr>
          <p:nvPr/>
        </p:nvPicPr>
        <p:blipFill>
          <a:blip r:embed="rId2"/>
          <a:stretch>
            <a:fillRect/>
          </a:stretch>
        </p:blipFill>
        <p:spPr>
          <a:xfrm>
            <a:off x="7838080" y="25021"/>
            <a:ext cx="1276350" cy="1247775"/>
          </a:xfrm>
          <a:prstGeom prst="rect">
            <a:avLst/>
          </a:prstGeom>
        </p:spPr>
      </p:pic>
      <p:sp>
        <p:nvSpPr>
          <p:cNvPr id="5" name="Rectangle 4">
            <a:extLst>
              <a:ext uri="{FF2B5EF4-FFF2-40B4-BE49-F238E27FC236}">
                <a16:creationId xmlns:a16="http://schemas.microsoft.com/office/drawing/2014/main" id="{E4F4E10D-667C-42B8-9AA4-EEEC41F66440}"/>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a:extLst>
              <a:ext uri="{FF2B5EF4-FFF2-40B4-BE49-F238E27FC236}">
                <a16:creationId xmlns:a16="http://schemas.microsoft.com/office/drawing/2014/main" id="{6A87A634-91DF-49B2-9D61-68D61E72633D}"/>
              </a:ext>
            </a:extLst>
          </p:cNvPr>
          <p:cNvSpPr/>
          <p:nvPr/>
        </p:nvSpPr>
        <p:spPr>
          <a:xfrm>
            <a:off x="228600" y="196613"/>
            <a:ext cx="7380880"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Two-person zero-sum game – Dominance property</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24000" y="2505075"/>
          <a:ext cx="6096000" cy="184785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0">
                <a:tc>
                  <a:txBody>
                    <a:bodyPr/>
                    <a:lstStyle/>
                    <a:p>
                      <a:r>
                        <a:rPr lang="en-US" baseline="-25000" dirty="0"/>
                        <a:t>Player A</a:t>
                      </a:r>
                      <a:r>
                        <a:rPr lang="en-US" dirty="0"/>
                        <a:t>\</a:t>
                      </a:r>
                      <a:r>
                        <a:rPr lang="en-US" baseline="30000" dirty="0"/>
                        <a:t>Player B</a:t>
                      </a:r>
                      <a:endParaRPr lang="en-US" dirty="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B1</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B2</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B3</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B4</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US"/>
                        <a:t>A1</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dirty="0"/>
                        <a:t>3</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dirty="0"/>
                        <a:t>5</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4</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2</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US"/>
                        <a:t>A2</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dirty="0"/>
                        <a:t>5</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dirty="0"/>
                        <a:t>6</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2</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4</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US"/>
                        <a:t>A3</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2</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1</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dirty="0"/>
                        <a:t>4</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0</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US"/>
                        <a:t>A4</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3</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t>3</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dirty="0"/>
                        <a:t>5</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dirty="0"/>
                        <a:t>2</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4" name="Table 3"/>
          <p:cNvGraphicFramePr>
            <a:graphicFrameLocks noGrp="1"/>
          </p:cNvGraphicFramePr>
          <p:nvPr/>
        </p:nvGraphicFramePr>
        <p:xfrm>
          <a:off x="2581248" y="4724400"/>
          <a:ext cx="5038752" cy="1478280"/>
        </p:xfrm>
        <a:graphic>
          <a:graphicData uri="http://schemas.openxmlformats.org/drawingml/2006/table">
            <a:tbl>
              <a:tblPr/>
              <a:tblGrid>
                <a:gridCol w="914400">
                  <a:extLst>
                    <a:ext uri="{9D8B030D-6E8A-4147-A177-3AD203B41FA5}">
                      <a16:colId xmlns:a16="http://schemas.microsoft.com/office/drawing/2014/main" val="20000"/>
                    </a:ext>
                  </a:extLst>
                </a:gridCol>
                <a:gridCol w="765184">
                  <a:extLst>
                    <a:ext uri="{9D8B030D-6E8A-4147-A177-3AD203B41FA5}">
                      <a16:colId xmlns:a16="http://schemas.microsoft.com/office/drawing/2014/main" val="20001"/>
                    </a:ext>
                  </a:extLst>
                </a:gridCol>
                <a:gridCol w="839792">
                  <a:extLst>
                    <a:ext uri="{9D8B030D-6E8A-4147-A177-3AD203B41FA5}">
                      <a16:colId xmlns:a16="http://schemas.microsoft.com/office/drawing/2014/main" val="20002"/>
                    </a:ext>
                  </a:extLst>
                </a:gridCol>
                <a:gridCol w="839792">
                  <a:extLst>
                    <a:ext uri="{9D8B030D-6E8A-4147-A177-3AD203B41FA5}">
                      <a16:colId xmlns:a16="http://schemas.microsoft.com/office/drawing/2014/main" val="20003"/>
                    </a:ext>
                  </a:extLst>
                </a:gridCol>
                <a:gridCol w="839792">
                  <a:extLst>
                    <a:ext uri="{9D8B030D-6E8A-4147-A177-3AD203B41FA5}">
                      <a16:colId xmlns:a16="http://schemas.microsoft.com/office/drawing/2014/main" val="20004"/>
                    </a:ext>
                  </a:extLst>
                </a:gridCol>
                <a:gridCol w="839792">
                  <a:extLst>
                    <a:ext uri="{9D8B030D-6E8A-4147-A177-3AD203B41FA5}">
                      <a16:colId xmlns:a16="http://schemas.microsoft.com/office/drawing/2014/main" val="20005"/>
                    </a:ext>
                  </a:extLst>
                </a:gridCol>
              </a:tblGrid>
              <a:tr h="369570">
                <a:tc>
                  <a:txBody>
                    <a:bodyPr/>
                    <a:lstStyle/>
                    <a:p>
                      <a:pPr algn="ctr"/>
                      <a:r>
                        <a:rPr lang="en-US" sz="1800" b="1" dirty="0"/>
                        <a:t>Solution</a:t>
                      </a:r>
                    </a:p>
                  </a:txBody>
                  <a:tcPr marL="47625" marR="47625" marT="47625" marB="47625" anchor="ctr">
                    <a:lnL>
                      <a:noFill/>
                    </a:lnL>
                    <a:lnR>
                      <a:noFill/>
                    </a:lnR>
                    <a:lnT>
                      <a:noFill/>
                    </a:lnT>
                    <a:lnB>
                      <a:noFill/>
                    </a:lnB>
                    <a:solidFill>
                      <a:srgbClr val="E1EFFD"/>
                    </a:solidFill>
                  </a:tcPr>
                </a:tc>
                <a:tc>
                  <a:txBody>
                    <a:bodyPr/>
                    <a:lstStyle/>
                    <a:p>
                      <a:pPr algn="ctr"/>
                      <a:endParaRPr lang="en-US" sz="1800" b="1"/>
                    </a:p>
                  </a:txBody>
                  <a:tcPr marL="47625" marR="47625" marT="47625" marB="47625" anchor="ctr">
                    <a:lnL>
                      <a:noFill/>
                    </a:lnL>
                    <a:lnR>
                      <a:noFill/>
                    </a:lnR>
                    <a:lnT>
                      <a:noFill/>
                    </a:lnT>
                    <a:lnB>
                      <a:noFill/>
                    </a:lnB>
                    <a:solidFill>
                      <a:srgbClr val="E1EFFD"/>
                    </a:solidFill>
                  </a:tcPr>
                </a:tc>
                <a:tc gridSpan="2">
                  <a:txBody>
                    <a:bodyPr/>
                    <a:lstStyle/>
                    <a:p>
                      <a:pPr algn="ctr"/>
                      <a:r>
                        <a:rPr lang="en-US" sz="1800" b="1"/>
                        <a:t>Player </a:t>
                      </a:r>
                      <a:r>
                        <a:rPr lang="en-US" sz="1800" b="1" i="1">
                          <a:latin typeface="Times New Roman"/>
                        </a:rPr>
                        <a:t>B</a:t>
                      </a:r>
                      <a:endParaRPr lang="en-US" sz="1800" b="1"/>
                    </a:p>
                  </a:txBody>
                  <a:tcPr marL="47625" marR="47625" marT="47625" marB="47625" anchor="ctr">
                    <a:lnL>
                      <a:noFill/>
                    </a:lnL>
                    <a:lnR>
                      <a:noFill/>
                    </a:lnR>
                    <a:lnT>
                      <a:noFill/>
                    </a:lnT>
                    <a:lnB>
                      <a:noFill/>
                    </a:lnB>
                    <a:solidFill>
                      <a:srgbClr val="E1EFFD"/>
                    </a:solidFill>
                  </a:tcPr>
                </a:tc>
                <a:tc hMerge="1">
                  <a:txBody>
                    <a:bodyPr/>
                    <a:lstStyle/>
                    <a:p>
                      <a:endParaRPr lang="en-US"/>
                    </a:p>
                  </a:txBody>
                  <a:tcPr/>
                </a:tc>
                <a:tc>
                  <a:txBody>
                    <a:bodyPr/>
                    <a:lstStyle/>
                    <a:p>
                      <a:pPr algn="ctr"/>
                      <a:endParaRPr lang="en-US" sz="1800" b="1"/>
                    </a:p>
                  </a:txBody>
                  <a:tcPr marL="47625" marR="47625" marT="47625" marB="47625" anchor="ctr">
                    <a:lnL>
                      <a:noFill/>
                    </a:lnL>
                    <a:lnR>
                      <a:noFill/>
                    </a:lnR>
                    <a:lnT>
                      <a:noFill/>
                    </a:lnT>
                    <a:lnB>
                      <a:noFill/>
                    </a:lnB>
                    <a:solidFill>
                      <a:srgbClr val="E1EFFD"/>
                    </a:solidFill>
                  </a:tcPr>
                </a:tc>
                <a:tc>
                  <a:txBody>
                    <a:bodyPr/>
                    <a:lstStyle/>
                    <a:p>
                      <a:pPr algn="ctr"/>
                      <a:endParaRPr lang="en-US" sz="1800"/>
                    </a:p>
                  </a:txBody>
                  <a:tcPr marL="47625" marR="47625" marT="47625" marB="47625" anchor="ctr">
                    <a:lnL>
                      <a:noFill/>
                    </a:lnL>
                    <a:lnR>
                      <a:noFill/>
                    </a:lnR>
                    <a:lnT>
                      <a:noFill/>
                    </a:lnT>
                    <a:lnB>
                      <a:noFill/>
                    </a:lnB>
                    <a:solidFill>
                      <a:srgbClr val="E1EFFD"/>
                    </a:solidFill>
                  </a:tcPr>
                </a:tc>
                <a:extLst>
                  <a:ext uri="{0D108BD9-81ED-4DB2-BD59-A6C34878D82A}">
                    <a16:rowId xmlns:a16="http://schemas.microsoft.com/office/drawing/2014/main" val="10000"/>
                  </a:ext>
                </a:extLst>
              </a:tr>
              <a:tr h="369570">
                <a:tc>
                  <a:txBody>
                    <a:bodyPr/>
                    <a:lstStyle/>
                    <a:p>
                      <a:pPr algn="ctr"/>
                      <a:endParaRPr lang="en-US" sz="1800" b="1"/>
                    </a:p>
                  </a:txBody>
                  <a:tcPr marL="47625" marR="47625" marT="47625" marB="47625" anchor="ctr">
                    <a:lnL>
                      <a:noFill/>
                    </a:lnL>
                    <a:lnR>
                      <a:noFill/>
                    </a:lnR>
                    <a:lnT>
                      <a:noFill/>
                    </a:lnT>
                    <a:lnB>
                      <a:noFill/>
                    </a:lnB>
                    <a:solidFill>
                      <a:srgbClr val="E1EFFD"/>
                    </a:solidFill>
                  </a:tcPr>
                </a:tc>
                <a:tc>
                  <a:txBody>
                    <a:bodyPr/>
                    <a:lstStyle/>
                    <a:p>
                      <a:pPr algn="ctr"/>
                      <a:endParaRPr lang="en-US" sz="1800" b="1" dirty="0"/>
                    </a:p>
                  </a:txBody>
                  <a:tcPr marL="47625" marR="47625" marT="47625" marB="47625" anchor="ctr">
                    <a:lnL>
                      <a:noFill/>
                    </a:lnL>
                    <a:lnR>
                      <a:noFill/>
                    </a:lnR>
                    <a:lnT>
                      <a:noFill/>
                    </a:lnT>
                    <a:lnB>
                      <a:noFill/>
                    </a:lnB>
                    <a:solidFill>
                      <a:srgbClr val="E1EFFD"/>
                    </a:solidFill>
                  </a:tcPr>
                </a:tc>
                <a:tc>
                  <a:txBody>
                    <a:bodyPr/>
                    <a:lstStyle/>
                    <a:p>
                      <a:pPr algn="ctr"/>
                      <a:endParaRPr lang="en-US" sz="1800" b="1"/>
                    </a:p>
                  </a:txBody>
                  <a:tcPr marL="47625" marR="47625" marT="47625" marB="47625" anchor="ctr">
                    <a:lnL>
                      <a:noFill/>
                    </a:lnL>
                    <a:lnR>
                      <a:noFill/>
                    </a:lnR>
                    <a:lnT>
                      <a:noFill/>
                    </a:lnT>
                    <a:lnB>
                      <a:noFill/>
                    </a:lnB>
                    <a:solidFill>
                      <a:srgbClr val="E1EFFD"/>
                    </a:solidFill>
                  </a:tcPr>
                </a:tc>
                <a:tc>
                  <a:txBody>
                    <a:bodyPr/>
                    <a:lstStyle/>
                    <a:p>
                      <a:pPr algn="ctr"/>
                      <a:r>
                        <a:rPr lang="en-US" sz="1800" b="1" i="1" dirty="0">
                          <a:latin typeface="Times New Roman"/>
                        </a:rPr>
                        <a:t>B</a:t>
                      </a:r>
                      <a:r>
                        <a:rPr lang="en-US" sz="1800" b="1" dirty="0">
                          <a:latin typeface="Times New Roman"/>
                        </a:rPr>
                        <a:t>3</a:t>
                      </a:r>
                      <a:endParaRPr lang="en-US" sz="1800" b="1" dirty="0"/>
                    </a:p>
                  </a:txBody>
                  <a:tcPr marL="47625" marR="47625" marT="47625" marB="47625" anchor="ctr">
                    <a:lnL>
                      <a:noFill/>
                    </a:lnL>
                    <a:lnR>
                      <a:noFill/>
                    </a:lnR>
                    <a:lnT>
                      <a:noFill/>
                    </a:lnT>
                    <a:lnB>
                      <a:noFill/>
                    </a:lnB>
                    <a:solidFill>
                      <a:srgbClr val="E1EFFD"/>
                    </a:solidFill>
                  </a:tcPr>
                </a:tc>
                <a:tc>
                  <a:txBody>
                    <a:bodyPr/>
                    <a:lstStyle/>
                    <a:p>
                      <a:pPr algn="ctr"/>
                      <a:r>
                        <a:rPr lang="en-US" sz="1800" b="1" i="1">
                          <a:latin typeface="Times New Roman"/>
                        </a:rPr>
                        <a:t>B</a:t>
                      </a:r>
                      <a:r>
                        <a:rPr lang="en-US" sz="1800" b="1">
                          <a:latin typeface="Times New Roman"/>
                        </a:rPr>
                        <a:t>4</a:t>
                      </a:r>
                      <a:endParaRPr lang="en-US" sz="1800" b="1"/>
                    </a:p>
                  </a:txBody>
                  <a:tcPr marL="47625" marR="47625" marT="47625" marB="47625" anchor="ctr">
                    <a:lnL>
                      <a:noFill/>
                    </a:lnL>
                    <a:lnR>
                      <a:noFill/>
                    </a:lnR>
                    <a:lnT>
                      <a:noFill/>
                    </a:lnT>
                    <a:lnB>
                      <a:noFill/>
                    </a:lnB>
                    <a:solidFill>
                      <a:srgbClr val="E1EFFD"/>
                    </a:solidFill>
                  </a:tcPr>
                </a:tc>
                <a:tc>
                  <a:txBody>
                    <a:bodyPr/>
                    <a:lstStyle/>
                    <a:p>
                      <a:pPr algn="ctr"/>
                      <a:endParaRPr lang="en-US" sz="1800"/>
                    </a:p>
                  </a:txBody>
                  <a:tcPr marL="47625" marR="47625" marT="47625" marB="47625" anchor="ctr">
                    <a:lnL>
                      <a:noFill/>
                    </a:lnL>
                    <a:lnR>
                      <a:noFill/>
                    </a:lnR>
                    <a:lnT>
                      <a:noFill/>
                    </a:lnT>
                    <a:lnB>
                      <a:noFill/>
                    </a:lnB>
                    <a:solidFill>
                      <a:srgbClr val="E1EFFD"/>
                    </a:solidFill>
                  </a:tcPr>
                </a:tc>
                <a:extLst>
                  <a:ext uri="{0D108BD9-81ED-4DB2-BD59-A6C34878D82A}">
                    <a16:rowId xmlns:a16="http://schemas.microsoft.com/office/drawing/2014/main" val="10001"/>
                  </a:ext>
                </a:extLst>
              </a:tr>
              <a:tr h="369570">
                <a:tc rowSpan="2">
                  <a:txBody>
                    <a:bodyPr/>
                    <a:lstStyle/>
                    <a:p>
                      <a:pPr algn="ctr"/>
                      <a:r>
                        <a:rPr lang="en-US" sz="1800" b="1"/>
                        <a:t>Player </a:t>
                      </a:r>
                      <a:r>
                        <a:rPr lang="en-US" sz="1800" b="1" i="1">
                          <a:latin typeface="Times New Roman"/>
                        </a:rPr>
                        <a:t>A</a:t>
                      </a:r>
                      <a:endParaRPr lang="en-US" sz="1800" b="1"/>
                    </a:p>
                  </a:txBody>
                  <a:tcPr marL="47625" marR="47625" marT="47625" marB="47625" anchor="ctr">
                    <a:lnL>
                      <a:noFill/>
                    </a:lnL>
                    <a:lnR>
                      <a:noFill/>
                    </a:lnR>
                    <a:lnT>
                      <a:noFill/>
                    </a:lnT>
                    <a:lnB>
                      <a:noFill/>
                    </a:lnB>
                    <a:solidFill>
                      <a:srgbClr val="E1EFFD"/>
                    </a:solidFill>
                  </a:tcPr>
                </a:tc>
                <a:tc>
                  <a:txBody>
                    <a:bodyPr/>
                    <a:lstStyle/>
                    <a:p>
                      <a:pPr algn="ctr"/>
                      <a:r>
                        <a:rPr lang="en-US" sz="1800" b="1" i="1">
                          <a:latin typeface="Times New Roman"/>
                        </a:rPr>
                        <a:t>A</a:t>
                      </a:r>
                      <a:r>
                        <a:rPr lang="en-US" sz="1800" b="1">
                          <a:latin typeface="Times New Roman"/>
                        </a:rPr>
                        <a:t>2</a:t>
                      </a:r>
                      <a:endParaRPr lang="en-US" sz="1800" b="1"/>
                    </a:p>
                  </a:txBody>
                  <a:tcPr marL="47625" marR="47625" marT="47625" marB="47625" anchor="ctr">
                    <a:lnL>
                      <a:noFill/>
                    </a:lnL>
                    <a:lnR>
                      <a:noFill/>
                    </a:lnR>
                    <a:lnT>
                      <a:noFill/>
                    </a:lnT>
                    <a:lnB>
                      <a:noFill/>
                    </a:lnB>
                    <a:solidFill>
                      <a:srgbClr val="E1EFFD"/>
                    </a:solidFill>
                  </a:tcPr>
                </a:tc>
                <a:tc>
                  <a:txBody>
                    <a:bodyPr/>
                    <a:lstStyle/>
                    <a:p>
                      <a:pPr algn="ctr"/>
                      <a:endParaRPr lang="en-US" sz="1800" b="1" dirty="0"/>
                    </a:p>
                  </a:txBody>
                  <a:tcPr marL="47625" marR="47625" marT="47625" marB="47625" anchor="ctr">
                    <a:lnL>
                      <a:noFill/>
                    </a:lnL>
                    <a:lnR>
                      <a:noFill/>
                    </a:lnR>
                    <a:lnT>
                      <a:noFill/>
                    </a:lnT>
                    <a:lnB>
                      <a:noFill/>
                    </a:lnB>
                    <a:solidFill>
                      <a:srgbClr val="E1EFFD"/>
                    </a:solidFill>
                  </a:tcPr>
                </a:tc>
                <a:tc>
                  <a:txBody>
                    <a:bodyPr/>
                    <a:lstStyle/>
                    <a:p>
                      <a:pPr algn="ctr"/>
                      <a:r>
                        <a:rPr lang="en-US" sz="1800" b="1" dirty="0"/>
                        <a:t> 2 </a:t>
                      </a:r>
                    </a:p>
                  </a:txBody>
                  <a:tcPr marL="47625" marR="47625" marT="47625" marB="47625" anchor="ctr">
                    <a:lnL>
                      <a:noFill/>
                    </a:lnL>
                    <a:lnR>
                      <a:noFill/>
                    </a:lnR>
                    <a:lnT>
                      <a:noFill/>
                    </a:lnT>
                    <a:lnB>
                      <a:noFill/>
                    </a:lnB>
                    <a:solidFill>
                      <a:srgbClr val="E1EFFD"/>
                    </a:solidFill>
                  </a:tcPr>
                </a:tc>
                <a:tc>
                  <a:txBody>
                    <a:bodyPr/>
                    <a:lstStyle/>
                    <a:p>
                      <a:pPr algn="ctr"/>
                      <a:r>
                        <a:rPr lang="en-US" sz="1800" b="1"/>
                        <a:t> 4 </a:t>
                      </a:r>
                    </a:p>
                  </a:txBody>
                  <a:tcPr marL="47625" marR="47625" marT="47625" marB="47625" anchor="ctr">
                    <a:lnL>
                      <a:noFill/>
                    </a:lnL>
                    <a:lnR>
                      <a:noFill/>
                    </a:lnR>
                    <a:lnT>
                      <a:noFill/>
                    </a:lnT>
                    <a:lnB>
                      <a:noFill/>
                    </a:lnB>
                    <a:solidFill>
                      <a:srgbClr val="E1EFFD"/>
                    </a:solidFill>
                  </a:tcPr>
                </a:tc>
                <a:tc>
                  <a:txBody>
                    <a:bodyPr/>
                    <a:lstStyle/>
                    <a:p>
                      <a:pPr algn="ctr"/>
                      <a:endParaRPr lang="en-US" sz="1800"/>
                    </a:p>
                  </a:txBody>
                  <a:tcPr marL="47625" marR="47625" marT="47625" marB="47625" anchor="ctr">
                    <a:lnL>
                      <a:noFill/>
                    </a:lnL>
                    <a:lnR>
                      <a:noFill/>
                    </a:lnR>
                    <a:lnT>
                      <a:noFill/>
                    </a:lnT>
                    <a:lnB>
                      <a:noFill/>
                    </a:lnB>
                    <a:solidFill>
                      <a:srgbClr val="E1EFFD"/>
                    </a:solidFill>
                  </a:tcPr>
                </a:tc>
                <a:extLst>
                  <a:ext uri="{0D108BD9-81ED-4DB2-BD59-A6C34878D82A}">
                    <a16:rowId xmlns:a16="http://schemas.microsoft.com/office/drawing/2014/main" val="10002"/>
                  </a:ext>
                </a:extLst>
              </a:tr>
              <a:tr h="369570">
                <a:tc vMerge="1">
                  <a:txBody>
                    <a:bodyPr/>
                    <a:lstStyle/>
                    <a:p>
                      <a:endParaRPr lang="en-US"/>
                    </a:p>
                  </a:txBody>
                  <a:tcPr/>
                </a:tc>
                <a:tc>
                  <a:txBody>
                    <a:bodyPr/>
                    <a:lstStyle/>
                    <a:p>
                      <a:pPr algn="ctr"/>
                      <a:r>
                        <a:rPr lang="en-US" sz="1800" b="1" i="1">
                          <a:latin typeface="Times New Roman"/>
                        </a:rPr>
                        <a:t>A</a:t>
                      </a:r>
                      <a:r>
                        <a:rPr lang="en-US" sz="1800" b="1">
                          <a:latin typeface="Times New Roman"/>
                        </a:rPr>
                        <a:t>4</a:t>
                      </a:r>
                      <a:endParaRPr lang="en-US" sz="1800" b="1"/>
                    </a:p>
                  </a:txBody>
                  <a:tcPr marL="47625" marR="47625" marT="47625" marB="47625" anchor="ctr">
                    <a:lnL>
                      <a:noFill/>
                    </a:lnL>
                    <a:lnR>
                      <a:noFill/>
                    </a:lnR>
                    <a:lnT>
                      <a:noFill/>
                    </a:lnT>
                    <a:lnB>
                      <a:noFill/>
                    </a:lnB>
                    <a:solidFill>
                      <a:srgbClr val="E1EFFD"/>
                    </a:solidFill>
                  </a:tcPr>
                </a:tc>
                <a:tc>
                  <a:txBody>
                    <a:bodyPr/>
                    <a:lstStyle/>
                    <a:p>
                      <a:pPr algn="ctr"/>
                      <a:endParaRPr lang="en-US" sz="1800" b="1"/>
                    </a:p>
                  </a:txBody>
                  <a:tcPr marL="47625" marR="47625" marT="47625" marB="47625" anchor="ctr">
                    <a:lnL>
                      <a:noFill/>
                    </a:lnL>
                    <a:lnR>
                      <a:noFill/>
                    </a:lnR>
                    <a:lnT>
                      <a:noFill/>
                    </a:lnT>
                    <a:lnB>
                      <a:noFill/>
                    </a:lnB>
                    <a:solidFill>
                      <a:srgbClr val="E1EFFD"/>
                    </a:solidFill>
                  </a:tcPr>
                </a:tc>
                <a:tc>
                  <a:txBody>
                    <a:bodyPr/>
                    <a:lstStyle/>
                    <a:p>
                      <a:pPr algn="ctr"/>
                      <a:r>
                        <a:rPr lang="en-US" sz="1800" b="1" dirty="0"/>
                        <a:t> 5 </a:t>
                      </a:r>
                    </a:p>
                  </a:txBody>
                  <a:tcPr marL="47625" marR="47625" marT="47625" marB="47625" anchor="ctr">
                    <a:lnL>
                      <a:noFill/>
                    </a:lnL>
                    <a:lnR>
                      <a:noFill/>
                    </a:lnR>
                    <a:lnT>
                      <a:noFill/>
                    </a:lnT>
                    <a:lnB>
                      <a:noFill/>
                    </a:lnB>
                    <a:solidFill>
                      <a:srgbClr val="E1EFFD"/>
                    </a:solidFill>
                  </a:tcPr>
                </a:tc>
                <a:tc>
                  <a:txBody>
                    <a:bodyPr/>
                    <a:lstStyle/>
                    <a:p>
                      <a:pPr algn="ctr"/>
                      <a:r>
                        <a:rPr lang="en-US" sz="1800" b="1" dirty="0"/>
                        <a:t> 2 </a:t>
                      </a:r>
                    </a:p>
                  </a:txBody>
                  <a:tcPr marL="47625" marR="47625" marT="47625" marB="47625" anchor="ctr">
                    <a:lnL>
                      <a:noFill/>
                    </a:lnL>
                    <a:lnR>
                      <a:noFill/>
                    </a:lnR>
                    <a:lnT>
                      <a:noFill/>
                    </a:lnT>
                    <a:lnB>
                      <a:noFill/>
                    </a:lnB>
                    <a:solidFill>
                      <a:srgbClr val="E1EFFD"/>
                    </a:solidFill>
                  </a:tcPr>
                </a:tc>
                <a:tc>
                  <a:txBody>
                    <a:bodyPr/>
                    <a:lstStyle/>
                    <a:p>
                      <a:pPr algn="ctr"/>
                      <a:endParaRPr lang="en-US" sz="1800" dirty="0"/>
                    </a:p>
                  </a:txBody>
                  <a:tcPr marL="47625" marR="47625" marT="47625" marB="47625" anchor="ctr">
                    <a:lnL>
                      <a:noFill/>
                    </a:lnL>
                    <a:lnR>
                      <a:noFill/>
                    </a:lnR>
                    <a:lnT>
                      <a:noFill/>
                    </a:lnT>
                    <a:lnB>
                      <a:noFill/>
                    </a:lnB>
                    <a:solidFill>
                      <a:srgbClr val="E1EFFD"/>
                    </a:solidFill>
                  </a:tcPr>
                </a:tc>
                <a:extLst>
                  <a:ext uri="{0D108BD9-81ED-4DB2-BD59-A6C34878D82A}">
                    <a16:rowId xmlns:a16="http://schemas.microsoft.com/office/drawing/2014/main" val="10003"/>
                  </a:ext>
                </a:extLst>
              </a:tr>
            </a:tbl>
          </a:graphicData>
        </a:graphic>
      </p:graphicFrame>
      <p:sp>
        <p:nvSpPr>
          <p:cNvPr id="4034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pitchFamily="34"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6" name="Picture 5">
            <a:extLst>
              <a:ext uri="{FF2B5EF4-FFF2-40B4-BE49-F238E27FC236}">
                <a16:creationId xmlns:a16="http://schemas.microsoft.com/office/drawing/2014/main" id="{7C529C78-DB06-4E66-97C1-683161A56848}"/>
              </a:ext>
            </a:extLst>
          </p:cNvPr>
          <p:cNvPicPr>
            <a:picLocks noChangeAspect="1"/>
          </p:cNvPicPr>
          <p:nvPr/>
        </p:nvPicPr>
        <p:blipFill>
          <a:blip r:embed="rId2"/>
          <a:stretch>
            <a:fillRect/>
          </a:stretch>
        </p:blipFill>
        <p:spPr>
          <a:xfrm>
            <a:off x="7838080" y="25021"/>
            <a:ext cx="1276350" cy="1247775"/>
          </a:xfrm>
          <a:prstGeom prst="rect">
            <a:avLst/>
          </a:prstGeom>
        </p:spPr>
      </p:pic>
      <p:sp>
        <p:nvSpPr>
          <p:cNvPr id="7" name="Rectangle 6">
            <a:extLst>
              <a:ext uri="{FF2B5EF4-FFF2-40B4-BE49-F238E27FC236}">
                <a16:creationId xmlns:a16="http://schemas.microsoft.com/office/drawing/2014/main" id="{E4F4E10D-667C-42B8-9AA4-EEEC41F66440}"/>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a:extLst>
              <a:ext uri="{FF2B5EF4-FFF2-40B4-BE49-F238E27FC236}">
                <a16:creationId xmlns:a16="http://schemas.microsoft.com/office/drawing/2014/main" id="{6A87A634-91DF-49B2-9D61-68D61E72633D}"/>
              </a:ext>
            </a:extLst>
          </p:cNvPr>
          <p:cNvSpPr/>
          <p:nvPr/>
        </p:nvSpPr>
        <p:spPr>
          <a:xfrm>
            <a:off x="228600" y="196613"/>
            <a:ext cx="7380880"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Two-person zero-sum game – Dominance property- To do problem!</a:t>
            </a:r>
          </a:p>
        </p:txBody>
      </p:sp>
      <p:graphicFrame>
        <p:nvGraphicFramePr>
          <p:cNvPr id="9" name="Table 8"/>
          <p:cNvGraphicFramePr>
            <a:graphicFrameLocks noGrp="1"/>
          </p:cNvGraphicFramePr>
          <p:nvPr/>
        </p:nvGraphicFramePr>
        <p:xfrm>
          <a:off x="381000" y="4953000"/>
          <a:ext cx="1828800" cy="5715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190500">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latin typeface="Calibri"/>
                        </a:rPr>
                        <a:t>B3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B4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l" fontAlgn="b"/>
                      <a:r>
                        <a:rPr lang="en-US" sz="1100" b="0" i="0" u="none" strike="noStrike">
                          <a:solidFill>
                            <a:srgbClr val="000000"/>
                          </a:solidFill>
                          <a:latin typeface="Calibri"/>
                        </a:rPr>
                        <a:t>A2</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l" fontAlgn="b"/>
                      <a:r>
                        <a:rPr lang="en-US" sz="1100" b="0" i="0" u="none" strike="noStrike">
                          <a:solidFill>
                            <a:srgbClr val="000000"/>
                          </a:solidFill>
                          <a:latin typeface="Calibri"/>
                        </a:rPr>
                        <a:t>A4</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Blind Search : </a:t>
            </a:r>
            <a:r>
              <a:rPr lang="en-US" sz="3200" b="1" dirty="0"/>
              <a:t>Uniform Cost Search</a:t>
            </a:r>
          </a:p>
        </p:txBody>
      </p:sp>
      <p:sp>
        <p:nvSpPr>
          <p:cNvPr id="6" name="TextBox 5">
            <a:extLst>
              <a:ext uri="{FF2B5EF4-FFF2-40B4-BE49-F238E27FC236}">
                <a16:creationId xmlns:a16="http://schemas.microsoft.com/office/drawing/2014/main" id="{1513EEA3-D84C-4DC7-8A66-CBD3363F78FB}"/>
              </a:ext>
            </a:extLst>
          </p:cNvPr>
          <p:cNvSpPr txBox="1"/>
          <p:nvPr/>
        </p:nvSpPr>
        <p:spPr>
          <a:xfrm>
            <a:off x="304800" y="1447800"/>
            <a:ext cx="8153400" cy="4093428"/>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000000"/>
                </a:solidFill>
                <a:effectLst/>
                <a:latin typeface="verdana" panose="020B0604030504040204" pitchFamily="34" charset="0"/>
              </a:rPr>
              <a:t>This algorithm comes into play when a </a:t>
            </a:r>
            <a:r>
              <a:rPr lang="en-US" sz="2000" b="0" i="0" dirty="0">
                <a:solidFill>
                  <a:srgbClr val="0070C0"/>
                </a:solidFill>
                <a:effectLst/>
                <a:latin typeface="verdana" panose="020B0604030504040204" pitchFamily="34" charset="0"/>
              </a:rPr>
              <a:t>different cost is available for each edge</a:t>
            </a:r>
            <a:r>
              <a:rPr lang="en-US" sz="2000" b="0" i="0" dirty="0">
                <a:solidFill>
                  <a:srgbClr val="000000"/>
                </a:solidFill>
                <a:effectLst/>
                <a:latin typeface="verdana" panose="020B0604030504040204" pitchFamily="34" charset="0"/>
              </a:rPr>
              <a:t>. </a:t>
            </a:r>
          </a:p>
          <a:p>
            <a:pPr marL="285750" indent="-285750">
              <a:buFont typeface="Arial" panose="020B0604020202020204" pitchFamily="34" charset="0"/>
              <a:buChar char="•"/>
            </a:pPr>
            <a:r>
              <a:rPr lang="en-US" sz="2000" b="0" i="0" dirty="0">
                <a:solidFill>
                  <a:srgbClr val="000000"/>
                </a:solidFill>
                <a:effectLst/>
                <a:latin typeface="verdana" panose="020B0604030504040204" pitchFamily="34" charset="0"/>
              </a:rPr>
              <a:t>The primary goal of the uniform-cost search is to find a path to the goal node which has the lowest cumulative cost. </a:t>
            </a:r>
          </a:p>
          <a:p>
            <a:pPr marL="285750" indent="-285750">
              <a:buFont typeface="Arial" panose="020B0604020202020204" pitchFamily="34" charset="0"/>
              <a:buChar char="•"/>
            </a:pPr>
            <a:r>
              <a:rPr lang="en-US" sz="2000" b="0" i="0" dirty="0">
                <a:solidFill>
                  <a:srgbClr val="000000"/>
                </a:solidFill>
                <a:effectLst/>
                <a:latin typeface="verdana" panose="020B0604030504040204" pitchFamily="34" charset="0"/>
              </a:rPr>
              <a:t>Uniform-cost search expands nodes according to their path costs form the root node. It can be used to solve any graph/tree where the optimal cost is in demand. </a:t>
            </a:r>
          </a:p>
          <a:p>
            <a:pPr marL="285750" indent="-285750">
              <a:buFont typeface="Arial" panose="020B0604020202020204" pitchFamily="34" charset="0"/>
              <a:buChar char="•"/>
            </a:pPr>
            <a:r>
              <a:rPr lang="en-US" sz="2000" b="0" i="0" dirty="0">
                <a:solidFill>
                  <a:srgbClr val="000000"/>
                </a:solidFill>
                <a:effectLst/>
                <a:latin typeface="verdana" panose="020B0604030504040204" pitchFamily="34" charset="0"/>
              </a:rPr>
              <a:t>A uniform-cost search algorithm is implemented by the priority queue.</a:t>
            </a:r>
          </a:p>
          <a:p>
            <a:pPr marL="285750" indent="-285750">
              <a:buFont typeface="Arial" panose="020B0604020202020204" pitchFamily="34" charset="0"/>
              <a:buChar char="•"/>
            </a:pPr>
            <a:r>
              <a:rPr lang="en-US" sz="2000" b="0" i="0" dirty="0">
                <a:solidFill>
                  <a:srgbClr val="000000"/>
                </a:solidFill>
                <a:effectLst/>
                <a:latin typeface="verdana" panose="020B0604030504040204" pitchFamily="34" charset="0"/>
              </a:rPr>
              <a:t> It gives maximum priority to the lowest cumulative cost. </a:t>
            </a:r>
          </a:p>
          <a:p>
            <a:pPr marL="285750" indent="-285750">
              <a:buFont typeface="Arial" panose="020B0604020202020204" pitchFamily="34" charset="0"/>
              <a:buChar char="•"/>
            </a:pPr>
            <a:r>
              <a:rPr lang="en-US" sz="2000" b="0" i="0" dirty="0">
                <a:solidFill>
                  <a:srgbClr val="000000"/>
                </a:solidFill>
                <a:effectLst/>
                <a:latin typeface="verdana" panose="020B0604030504040204" pitchFamily="34" charset="0"/>
              </a:rPr>
              <a:t>Uniform cost search is equivalent to BFS algorithm if the path cost of all edges is the same.</a:t>
            </a:r>
            <a:endParaRPr lang="en-IN" sz="20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ChangeArrowheads="1"/>
          </p:cNvSpPr>
          <p:nvPr/>
        </p:nvSpPr>
        <p:spPr bwMode="auto">
          <a:xfrm>
            <a:off x="685800" y="228600"/>
            <a:ext cx="7772400" cy="1143000"/>
          </a:xfrm>
          <a:prstGeom prst="rect">
            <a:avLst/>
          </a:prstGeom>
          <a:noFill/>
          <a:ln w="9525">
            <a:noFill/>
            <a:miter lim="800000"/>
            <a:headEnd/>
            <a:tailEnd/>
          </a:ln>
          <a:effectLst/>
        </p:spPr>
        <p:txBody>
          <a:bodyPr lIns="92075" tIns="46038" rIns="92075" bIns="46038" anchor="ctr"/>
          <a:lstStyle/>
          <a:p>
            <a:pPr algn="ctr"/>
            <a:endParaRPr lang="en-US" b="1" dirty="0">
              <a:solidFill>
                <a:schemeClr val="tx2"/>
              </a:solidFill>
            </a:endParaRPr>
          </a:p>
        </p:txBody>
      </p:sp>
      <p:sp>
        <p:nvSpPr>
          <p:cNvPr id="26628" name="Rectangle 4"/>
          <p:cNvSpPr>
            <a:spLocks noChangeArrowheads="1"/>
          </p:cNvSpPr>
          <p:nvPr/>
        </p:nvSpPr>
        <p:spPr bwMode="auto">
          <a:xfrm>
            <a:off x="609600" y="1524000"/>
            <a:ext cx="7620000" cy="5029200"/>
          </a:xfrm>
          <a:prstGeom prst="rect">
            <a:avLst/>
          </a:prstGeom>
          <a:noFill/>
          <a:ln w="9525">
            <a:noFill/>
            <a:miter lim="800000"/>
            <a:headEnd/>
            <a:tailEnd/>
          </a:ln>
          <a:effectLst/>
        </p:spPr>
        <p:txBody>
          <a:bodyPr lIns="92075" tIns="46038" rIns="92075" bIns="46038"/>
          <a:lstStyle/>
          <a:p>
            <a:pPr indent="3175" algn="just">
              <a:lnSpc>
                <a:spcPct val="110000"/>
              </a:lnSpc>
              <a:spcBef>
                <a:spcPct val="20000"/>
              </a:spcBef>
              <a:buFont typeface="Arial" pitchFamily="34" charset="0"/>
              <a:buChar char="•"/>
            </a:pPr>
            <a:r>
              <a:rPr lang="en-US" dirty="0"/>
              <a:t>The prisoner’s dilemma is a universal concept.  Theorists now realize that prisoner’s dilemmas occur in biology, psychology, sociology, economics, and law.  </a:t>
            </a:r>
          </a:p>
          <a:p>
            <a:pPr indent="3175" algn="just">
              <a:lnSpc>
                <a:spcPct val="110000"/>
              </a:lnSpc>
              <a:spcBef>
                <a:spcPct val="20000"/>
              </a:spcBef>
              <a:buFont typeface="Arial" pitchFamily="34" charset="0"/>
              <a:buChar char="•"/>
            </a:pPr>
            <a:r>
              <a:rPr lang="en-US" dirty="0"/>
              <a:t>The prisoner’s dilemma is apt to turn up anywhere a conflict of interests exists -- and the conflict need not be among sentient beings. </a:t>
            </a:r>
          </a:p>
          <a:p>
            <a:pPr indent="3175" algn="just">
              <a:lnSpc>
                <a:spcPct val="110000"/>
              </a:lnSpc>
              <a:spcBef>
                <a:spcPct val="20000"/>
              </a:spcBef>
              <a:buFont typeface="Arial" pitchFamily="34" charset="0"/>
              <a:buChar char="•"/>
            </a:pPr>
            <a:r>
              <a:rPr lang="en-US" dirty="0"/>
              <a:t> Study of the prisoner’s dilemma has great power for explaining why animal and human societies are organized as they are.  It is one of the great ideas of the twentieth century, simple enough for anyone to grasp and of fundamental importance (...). </a:t>
            </a:r>
          </a:p>
          <a:p>
            <a:pPr indent="3175" algn="just">
              <a:lnSpc>
                <a:spcPct val="110000"/>
              </a:lnSpc>
              <a:spcBef>
                <a:spcPct val="20000"/>
              </a:spcBef>
              <a:buFont typeface="Arial" pitchFamily="34" charset="0"/>
              <a:buChar char="•"/>
            </a:pPr>
            <a:r>
              <a:rPr lang="en-US" dirty="0"/>
              <a:t> The prisoner’s dilemma has become one of the premier philosophical and scientific issues of our time.  It is tied to our very survival (W. Poundstone,1992, p. 9).</a:t>
            </a:r>
            <a:r>
              <a:rPr lang="en-US" i="1" dirty="0"/>
              <a:t> </a:t>
            </a:r>
          </a:p>
        </p:txBody>
      </p:sp>
      <p:pic>
        <p:nvPicPr>
          <p:cNvPr id="2" name="Picture 1">
            <a:extLst>
              <a:ext uri="{FF2B5EF4-FFF2-40B4-BE49-F238E27FC236}">
                <a16:creationId xmlns:a16="http://schemas.microsoft.com/office/drawing/2014/main" id="{E821B91E-E1F5-4307-BE49-75F36502FFA0}"/>
              </a:ext>
            </a:extLst>
          </p:cNvPr>
          <p:cNvPicPr>
            <a:picLocks noChangeAspect="1"/>
          </p:cNvPicPr>
          <p:nvPr/>
        </p:nvPicPr>
        <p:blipFill>
          <a:blip r:embed="rId2"/>
          <a:stretch>
            <a:fillRect/>
          </a:stretch>
        </p:blipFill>
        <p:spPr>
          <a:xfrm>
            <a:off x="7945252" y="25021"/>
            <a:ext cx="1169177" cy="1143001"/>
          </a:xfrm>
          <a:prstGeom prst="rect">
            <a:avLst/>
          </a:prstGeom>
        </p:spPr>
      </p:pic>
      <p:sp>
        <p:nvSpPr>
          <p:cNvPr id="3" name="Rectangle 2">
            <a:extLst>
              <a:ext uri="{FF2B5EF4-FFF2-40B4-BE49-F238E27FC236}">
                <a16:creationId xmlns:a16="http://schemas.microsoft.com/office/drawing/2014/main" id="{AC0FF28B-F432-46FB-ACD4-70257E4844F3}"/>
              </a:ext>
            </a:extLst>
          </p:cNvPr>
          <p:cNvSpPr/>
          <p:nvPr/>
        </p:nvSpPr>
        <p:spPr>
          <a:xfrm>
            <a:off x="62501" y="1219201"/>
            <a:ext cx="8624299" cy="5502274"/>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61906B7A-74B7-4BE5-9AF5-0FB131E9101E}"/>
              </a:ext>
            </a:extLst>
          </p:cNvPr>
          <p:cNvSpPr/>
          <p:nvPr/>
        </p:nvSpPr>
        <p:spPr>
          <a:xfrm>
            <a:off x="304800" y="228600"/>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The Prisoner’s Dilemma</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1029"/>
          <p:cNvSpPr>
            <a:spLocks noChangeArrowheads="1"/>
          </p:cNvSpPr>
          <p:nvPr/>
        </p:nvSpPr>
        <p:spPr bwMode="auto">
          <a:xfrm>
            <a:off x="609600" y="457200"/>
            <a:ext cx="7848600" cy="381000"/>
          </a:xfrm>
          <a:prstGeom prst="rect">
            <a:avLst/>
          </a:prstGeom>
          <a:noFill/>
          <a:ln w="9525">
            <a:noFill/>
            <a:miter lim="800000"/>
            <a:headEnd/>
            <a:tailEnd/>
          </a:ln>
          <a:effectLst/>
        </p:spPr>
        <p:txBody>
          <a:bodyPr anchor="ctr"/>
          <a:lstStyle/>
          <a:p>
            <a:pPr algn="ctr"/>
            <a:endParaRPr lang="en-US" sz="4400" dirty="0">
              <a:solidFill>
                <a:schemeClr val="tx2"/>
              </a:solidFill>
            </a:endParaRPr>
          </a:p>
        </p:txBody>
      </p:sp>
      <p:sp>
        <p:nvSpPr>
          <p:cNvPr id="17414" name="Rectangle 1030"/>
          <p:cNvSpPr>
            <a:spLocks noChangeArrowheads="1"/>
          </p:cNvSpPr>
          <p:nvPr/>
        </p:nvSpPr>
        <p:spPr bwMode="auto">
          <a:xfrm>
            <a:off x="304800" y="1467503"/>
            <a:ext cx="8001000" cy="5257800"/>
          </a:xfrm>
          <a:prstGeom prst="rect">
            <a:avLst/>
          </a:prstGeom>
          <a:noFill/>
          <a:ln w="9525">
            <a:noFill/>
            <a:miter lim="800000"/>
            <a:headEnd/>
            <a:tailEnd/>
          </a:ln>
          <a:effectLst/>
        </p:spPr>
        <p:txBody>
          <a:bodyPr/>
          <a:lstStyle/>
          <a:p>
            <a:pPr marL="342900" indent="-342900">
              <a:lnSpc>
                <a:spcPct val="120000"/>
              </a:lnSpc>
              <a:spcBef>
                <a:spcPct val="20000"/>
              </a:spcBef>
              <a:buFontTx/>
              <a:buChar char="•"/>
            </a:pPr>
            <a:r>
              <a:rPr lang="en-US" sz="2800" dirty="0"/>
              <a:t>Two members of a criminal gang are arrested and imprisoned.</a:t>
            </a:r>
          </a:p>
          <a:p>
            <a:pPr marL="742950" lvl="1" indent="-285750">
              <a:lnSpc>
                <a:spcPct val="120000"/>
              </a:lnSpc>
              <a:spcBef>
                <a:spcPct val="20000"/>
              </a:spcBef>
              <a:buFontTx/>
              <a:buChar char="–"/>
            </a:pPr>
            <a:r>
              <a:rPr lang="en-US" dirty="0"/>
              <a:t>They are placed under solitary confinement and have no chance of communicating with each other</a:t>
            </a:r>
          </a:p>
          <a:p>
            <a:pPr marL="342900" indent="-342900">
              <a:lnSpc>
                <a:spcPct val="120000"/>
              </a:lnSpc>
              <a:spcBef>
                <a:spcPct val="20000"/>
              </a:spcBef>
              <a:buFontTx/>
              <a:buChar char="•"/>
            </a:pPr>
            <a:r>
              <a:rPr lang="en-US" sz="2800" dirty="0"/>
              <a:t>The district attorney would like to charge them with a recent major crime but has insufficient evidence</a:t>
            </a:r>
          </a:p>
          <a:p>
            <a:pPr marL="742950" lvl="1" indent="-285750">
              <a:lnSpc>
                <a:spcPct val="120000"/>
              </a:lnSpc>
              <a:spcBef>
                <a:spcPct val="20000"/>
              </a:spcBef>
              <a:buFontTx/>
              <a:buChar char="–"/>
            </a:pPr>
            <a:r>
              <a:rPr lang="en-US" dirty="0"/>
              <a:t>He has sufficient evidence to convict each of them of a lesser charge</a:t>
            </a:r>
          </a:p>
          <a:p>
            <a:pPr marL="742950" lvl="1" indent="-285750">
              <a:lnSpc>
                <a:spcPct val="120000"/>
              </a:lnSpc>
              <a:spcBef>
                <a:spcPct val="20000"/>
              </a:spcBef>
              <a:buFontTx/>
              <a:buChar char="–"/>
            </a:pPr>
            <a:r>
              <a:rPr lang="en-US" dirty="0"/>
              <a:t>If he obtains a confession from one or both the criminals, he can convict either or both on the major charge.</a:t>
            </a:r>
          </a:p>
        </p:txBody>
      </p:sp>
      <p:pic>
        <p:nvPicPr>
          <p:cNvPr id="2" name="Picture 1">
            <a:extLst>
              <a:ext uri="{FF2B5EF4-FFF2-40B4-BE49-F238E27FC236}">
                <a16:creationId xmlns:a16="http://schemas.microsoft.com/office/drawing/2014/main" id="{542A6239-AB47-4ED2-8D61-8A12BE827B79}"/>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80E5623C-9EA1-41C9-BA9C-255B54A2FB2D}"/>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8">
            <a:extLst>
              <a:ext uri="{FF2B5EF4-FFF2-40B4-BE49-F238E27FC236}">
                <a16:creationId xmlns:a16="http://schemas.microsoft.com/office/drawing/2014/main" id="{1198FFA1-C630-4A91-B409-E1D90C703F5A}"/>
              </a:ext>
            </a:extLst>
          </p:cNvPr>
          <p:cNvSpPr/>
          <p:nvPr/>
        </p:nvSpPr>
        <p:spPr>
          <a:xfrm>
            <a:off x="288335" y="245967"/>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Prisoner’s Dilemma</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1027"/>
          <p:cNvSpPr>
            <a:spLocks noChangeArrowheads="1"/>
          </p:cNvSpPr>
          <p:nvPr/>
        </p:nvSpPr>
        <p:spPr bwMode="auto">
          <a:xfrm>
            <a:off x="457200" y="1447800"/>
            <a:ext cx="8077200" cy="5791200"/>
          </a:xfrm>
          <a:prstGeom prst="rect">
            <a:avLst/>
          </a:prstGeom>
          <a:noFill/>
          <a:ln w="9525">
            <a:noFill/>
            <a:miter lim="800000"/>
            <a:headEnd/>
            <a:tailEnd/>
          </a:ln>
          <a:effectLst/>
        </p:spPr>
        <p:txBody>
          <a:bodyPr/>
          <a:lstStyle/>
          <a:p>
            <a:pPr marL="342900" indent="-342900">
              <a:lnSpc>
                <a:spcPct val="110000"/>
              </a:lnSpc>
              <a:spcBef>
                <a:spcPct val="20000"/>
              </a:spcBef>
              <a:buFontTx/>
              <a:buChar char="•"/>
            </a:pPr>
            <a:r>
              <a:rPr lang="en-US" sz="2800" dirty="0"/>
              <a:t>The district attorney offers each the chance to turn state’s evidence.</a:t>
            </a:r>
          </a:p>
          <a:p>
            <a:pPr marL="342900" indent="-342900">
              <a:lnSpc>
                <a:spcPct val="130000"/>
              </a:lnSpc>
              <a:spcBef>
                <a:spcPct val="20000"/>
              </a:spcBef>
              <a:buFontTx/>
              <a:buChar char="•"/>
            </a:pPr>
            <a:endParaRPr lang="en-US" sz="1800" dirty="0"/>
          </a:p>
          <a:p>
            <a:pPr marL="742950" lvl="1" indent="-285750">
              <a:lnSpc>
                <a:spcPct val="130000"/>
              </a:lnSpc>
              <a:spcBef>
                <a:spcPct val="20000"/>
              </a:spcBef>
              <a:buFontTx/>
              <a:buChar char="–"/>
            </a:pPr>
            <a:r>
              <a:rPr lang="en-US" dirty="0"/>
              <a:t>If only one prisoner turns state’s evidence and testifies against his partner he will go free while the other will receive a 3 year sentence.</a:t>
            </a:r>
          </a:p>
          <a:p>
            <a:pPr marL="742950" lvl="1" indent="-285750">
              <a:lnSpc>
                <a:spcPct val="130000"/>
              </a:lnSpc>
              <a:spcBef>
                <a:spcPct val="20000"/>
              </a:spcBef>
              <a:buFontTx/>
              <a:buChar char="–"/>
            </a:pPr>
            <a:r>
              <a:rPr lang="en-US" dirty="0"/>
              <a:t>Each prisoner knows the other has the same offer</a:t>
            </a:r>
          </a:p>
          <a:p>
            <a:pPr marL="742950" lvl="1" indent="-285750">
              <a:lnSpc>
                <a:spcPct val="130000"/>
              </a:lnSpc>
              <a:spcBef>
                <a:spcPct val="20000"/>
              </a:spcBef>
              <a:buFontTx/>
              <a:buChar char="–"/>
            </a:pPr>
            <a:r>
              <a:rPr lang="en-US" dirty="0"/>
              <a:t>The catch is that if both turn state’s evidence, they each receive a 2 year sentence</a:t>
            </a:r>
          </a:p>
          <a:p>
            <a:pPr marL="742950" lvl="1" indent="-285750">
              <a:lnSpc>
                <a:spcPct val="130000"/>
              </a:lnSpc>
              <a:spcBef>
                <a:spcPct val="20000"/>
              </a:spcBef>
              <a:buFontTx/>
              <a:buChar char="–"/>
            </a:pPr>
            <a:r>
              <a:rPr lang="en-US" dirty="0"/>
              <a:t>If both refuse, each will be imprisoned for 1 year on the lesser charge </a:t>
            </a:r>
          </a:p>
        </p:txBody>
      </p:sp>
      <p:pic>
        <p:nvPicPr>
          <p:cNvPr id="2" name="Picture 1">
            <a:extLst>
              <a:ext uri="{FF2B5EF4-FFF2-40B4-BE49-F238E27FC236}">
                <a16:creationId xmlns:a16="http://schemas.microsoft.com/office/drawing/2014/main" id="{391CEAA5-8008-4813-9FFE-094636ECBA7C}"/>
              </a:ext>
            </a:extLst>
          </p:cNvPr>
          <p:cNvPicPr>
            <a:picLocks noChangeAspect="1"/>
          </p:cNvPicPr>
          <p:nvPr/>
        </p:nvPicPr>
        <p:blipFill>
          <a:blip r:embed="rId2"/>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E4BB97A2-D1AA-4FE1-A826-11A8D4A79793}"/>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C40757B3-B62E-49B2-A766-DD6D4CE76BCA}"/>
              </a:ext>
            </a:extLst>
          </p:cNvPr>
          <p:cNvSpPr/>
          <p:nvPr/>
        </p:nvSpPr>
        <p:spPr>
          <a:xfrm>
            <a:off x="288335" y="245967"/>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Prisoner’s Dilemma</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body" idx="1"/>
          </p:nvPr>
        </p:nvSpPr>
        <p:spPr/>
        <p:txBody>
          <a:bodyPr/>
          <a:lstStyle/>
          <a:p>
            <a:pPr>
              <a:buFont typeface="Wingdings" pitchFamily="2" charset="2"/>
              <a:buNone/>
            </a:pPr>
            <a:endParaRPr lang="en-US" sz="2400" dirty="0"/>
          </a:p>
          <a:p>
            <a:r>
              <a:rPr lang="en-US" sz="2400" dirty="0"/>
              <a:t>The number of players</a:t>
            </a:r>
          </a:p>
          <a:p>
            <a:pPr>
              <a:lnSpc>
                <a:spcPct val="90000"/>
              </a:lnSpc>
            </a:pPr>
            <a:r>
              <a:rPr lang="en-US" sz="2400" dirty="0"/>
              <a:t>Their strategies and their turn</a:t>
            </a:r>
          </a:p>
          <a:p>
            <a:pPr>
              <a:lnSpc>
                <a:spcPct val="90000"/>
              </a:lnSpc>
            </a:pPr>
            <a:r>
              <a:rPr lang="en-US" sz="2400" dirty="0"/>
              <a:t>Their payoffs (profits, utilities </a:t>
            </a:r>
            <a:r>
              <a:rPr lang="en-US" sz="2400" dirty="0" err="1"/>
              <a:t>etc</a:t>
            </a:r>
            <a:r>
              <a:rPr lang="en-US" sz="2400" dirty="0"/>
              <a:t>) at the outcomes of the game</a:t>
            </a:r>
          </a:p>
        </p:txBody>
      </p:sp>
      <p:pic>
        <p:nvPicPr>
          <p:cNvPr id="2" name="Picture 1">
            <a:extLst>
              <a:ext uri="{FF2B5EF4-FFF2-40B4-BE49-F238E27FC236}">
                <a16:creationId xmlns:a16="http://schemas.microsoft.com/office/drawing/2014/main" id="{8A6790C4-65AA-41D3-80A8-A9918EA2955E}"/>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C420C848-5A83-4DD7-B8D7-4D1E29CB07E1}"/>
              </a:ext>
            </a:extLst>
          </p:cNvPr>
          <p:cNvSpPr/>
          <p:nvPr/>
        </p:nvSpPr>
        <p:spPr>
          <a:xfrm>
            <a:off x="152400" y="1272795"/>
            <a:ext cx="8001000" cy="5448679"/>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4D1065C5-7234-4592-A2A2-81181AD99097}"/>
              </a:ext>
            </a:extLst>
          </p:cNvPr>
          <p:cNvSpPr>
            <a:spLocks noGrp="1"/>
          </p:cNvSpPr>
          <p:nvPr>
            <p:ph type="title"/>
          </p:nvPr>
        </p:nvSpPr>
        <p:spPr>
          <a:xfrm>
            <a:off x="152400" y="307241"/>
            <a:ext cx="7391400" cy="6096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ct val="50000"/>
              </a:spcBef>
            </a:pPr>
            <a:r>
              <a:rPr lang="en-US" sz="3200" b="1" dirty="0"/>
              <a:t>A game is described by</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6"/>
          <p:cNvSpPr>
            <a:spLocks noGrp="1" noChangeArrowheads="1"/>
          </p:cNvSpPr>
          <p:nvPr>
            <p:ph type="title"/>
          </p:nvPr>
        </p:nvSpPr>
        <p:spPr/>
        <p:txBody>
          <a:bodyPr>
            <a:normAutofit fontScale="90000"/>
          </a:bodyPr>
          <a:lstStyle/>
          <a:p>
            <a:r>
              <a:rPr lang="en-US" sz="3400"/>
              <a:t>Payoff matrix</a:t>
            </a:r>
            <a:br>
              <a:rPr lang="en-US" sz="3400"/>
            </a:br>
            <a:r>
              <a:rPr lang="en-US" sz="2800"/>
              <a:t>Normal- or strategic form</a:t>
            </a:r>
          </a:p>
        </p:txBody>
      </p:sp>
      <p:graphicFrame>
        <p:nvGraphicFramePr>
          <p:cNvPr id="4147" name="Group 51"/>
          <p:cNvGraphicFramePr>
            <a:graphicFrameLocks noGrp="1"/>
          </p:cNvGraphicFramePr>
          <p:nvPr>
            <p:ph idx="1"/>
          </p:nvPr>
        </p:nvGraphicFramePr>
        <p:xfrm>
          <a:off x="1981200" y="2590800"/>
          <a:ext cx="5791200" cy="2438400"/>
        </p:xfrm>
        <a:graphic>
          <a:graphicData uri="http://schemas.openxmlformats.org/drawingml/2006/table">
            <a:tbl>
              <a:tblPr/>
              <a:tblGrid>
                <a:gridCol w="1930400">
                  <a:extLst>
                    <a:ext uri="{9D8B030D-6E8A-4147-A177-3AD203B41FA5}">
                      <a16:colId xmlns:a16="http://schemas.microsoft.com/office/drawing/2014/main" val="20000"/>
                    </a:ext>
                  </a:extLst>
                </a:gridCol>
                <a:gridCol w="1930400">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tblGrid>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sv-SE" sz="2800" b="0" i="0" u="none" strike="noStrike" cap="none" normalizeH="0" baseline="0">
                        <a:ln>
                          <a:noFill/>
                        </a:ln>
                        <a:solidFill>
                          <a:schemeClr val="tx1"/>
                        </a:solidFill>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Left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Right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Top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3, 0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0, -4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Bottom</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2, 4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-1, 3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148" name="Text Box 52"/>
          <p:cNvSpPr txBox="1">
            <a:spLocks noChangeArrowheads="1"/>
          </p:cNvSpPr>
          <p:nvPr/>
        </p:nvSpPr>
        <p:spPr bwMode="auto">
          <a:xfrm>
            <a:off x="5029200" y="1828800"/>
            <a:ext cx="1528763" cy="519113"/>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sv-SE" sz="2800"/>
              <a:t>Player B</a:t>
            </a:r>
          </a:p>
        </p:txBody>
      </p:sp>
      <p:sp>
        <p:nvSpPr>
          <p:cNvPr id="4149" name="Text Box 53"/>
          <p:cNvSpPr txBox="1">
            <a:spLocks noChangeArrowheads="1"/>
          </p:cNvSpPr>
          <p:nvPr/>
        </p:nvSpPr>
        <p:spPr bwMode="auto">
          <a:xfrm rot="16200000">
            <a:off x="638175" y="3933825"/>
            <a:ext cx="1528763" cy="519113"/>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sv-SE" sz="2800"/>
              <a:t>Player A</a:t>
            </a:r>
          </a:p>
        </p:txBody>
      </p:sp>
      <p:pic>
        <p:nvPicPr>
          <p:cNvPr id="2" name="Picture 1">
            <a:extLst>
              <a:ext uri="{FF2B5EF4-FFF2-40B4-BE49-F238E27FC236}">
                <a16:creationId xmlns:a16="http://schemas.microsoft.com/office/drawing/2014/main" id="{64F56D91-0240-4EBE-92AC-222A95C57E2A}"/>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B8BCE0EA-92F3-4D6A-ABF0-DD1C0CEF0F98}"/>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72458B0E-9825-49B6-A5AC-3EB6D919AF50}"/>
              </a:ext>
            </a:extLst>
          </p:cNvPr>
          <p:cNvSpPr/>
          <p:nvPr/>
        </p:nvSpPr>
        <p:spPr>
          <a:xfrm>
            <a:off x="195263" y="247175"/>
            <a:ext cx="7716231"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Game Theory Definition</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228600" y="685800"/>
            <a:ext cx="8034338" cy="609600"/>
          </a:xfrm>
        </p:spPr>
        <p:txBody>
          <a:bodyPr>
            <a:normAutofit fontScale="90000"/>
          </a:bodyPr>
          <a:lstStyle/>
          <a:p>
            <a:r>
              <a:rPr lang="en-US" sz="3800"/>
              <a:t>How to solve a situation like this?</a:t>
            </a:r>
            <a:br>
              <a:rPr lang="en-US" sz="3800"/>
            </a:br>
            <a:endParaRPr lang="en-US" sz="3800"/>
          </a:p>
        </p:txBody>
      </p:sp>
      <p:sp>
        <p:nvSpPr>
          <p:cNvPr id="123907" name="Rectangle 3"/>
          <p:cNvSpPr>
            <a:spLocks noGrp="1" noChangeArrowheads="1"/>
          </p:cNvSpPr>
          <p:nvPr>
            <p:ph type="body" idx="1"/>
          </p:nvPr>
        </p:nvSpPr>
        <p:spPr/>
        <p:txBody>
          <a:bodyPr/>
          <a:lstStyle/>
          <a:p>
            <a:pPr>
              <a:buFont typeface="Wingdings" pitchFamily="2" charset="2"/>
              <a:buNone/>
            </a:pPr>
            <a:endParaRPr lang="en-US" sz="2400"/>
          </a:p>
          <a:p>
            <a:r>
              <a:rPr lang="en-US" sz="2400"/>
              <a:t>The most simple case is where there is a optimal choice of strategy no matter what the other players do; </a:t>
            </a:r>
            <a:r>
              <a:rPr lang="en-US" sz="2400" i="1"/>
              <a:t>dominant strategies</a:t>
            </a:r>
            <a:r>
              <a:rPr lang="en-US" sz="2400"/>
              <a:t>.</a:t>
            </a:r>
          </a:p>
          <a:p>
            <a:pPr>
              <a:lnSpc>
                <a:spcPct val="90000"/>
              </a:lnSpc>
            </a:pPr>
            <a:r>
              <a:rPr lang="en-US" sz="2400"/>
              <a:t>Explanation: For Player A it is always better to choose Top, for Player B it is always better to choose left.</a:t>
            </a:r>
          </a:p>
          <a:p>
            <a:pPr>
              <a:lnSpc>
                <a:spcPct val="90000"/>
              </a:lnSpc>
            </a:pPr>
            <a:r>
              <a:rPr lang="en-US" sz="2400"/>
              <a:t>A </a:t>
            </a:r>
            <a:r>
              <a:rPr lang="en-US" sz="2400" i="1"/>
              <a:t>dominant strategy</a:t>
            </a:r>
            <a:r>
              <a:rPr lang="en-US" sz="2400"/>
              <a:t> is a strategy that is best no matter what the other player does.</a:t>
            </a:r>
          </a:p>
        </p:txBody>
      </p:sp>
      <p:pic>
        <p:nvPicPr>
          <p:cNvPr id="2" name="Picture 1">
            <a:extLst>
              <a:ext uri="{FF2B5EF4-FFF2-40B4-BE49-F238E27FC236}">
                <a16:creationId xmlns:a16="http://schemas.microsoft.com/office/drawing/2014/main" id="{F7E4084C-55CA-44D0-B7CD-52F48A150F5A}"/>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500D55C9-ECCA-46E2-A519-C5AF6ECDB8F0}"/>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5F3CC9B7-4B94-4572-815D-E0F4D243D104}"/>
              </a:ext>
            </a:extLst>
          </p:cNvPr>
          <p:cNvSpPr/>
          <p:nvPr/>
        </p:nvSpPr>
        <p:spPr>
          <a:xfrm>
            <a:off x="685800"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t>Game Playing</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type="body" idx="1"/>
          </p:nvPr>
        </p:nvSpPr>
        <p:spPr>
          <a:xfrm>
            <a:off x="367301" y="1653895"/>
            <a:ext cx="8229600" cy="4525963"/>
          </a:xfrm>
        </p:spPr>
        <p:txBody>
          <a:bodyPr/>
          <a:lstStyle/>
          <a:p>
            <a:pPr>
              <a:buFont typeface="Wingdings" pitchFamily="2" charset="2"/>
              <a:buNone/>
            </a:pPr>
            <a:endParaRPr lang="en-US" sz="2400"/>
          </a:p>
          <a:p>
            <a:r>
              <a:rPr lang="en-US" sz="2400"/>
              <a:t>If Player A’s choice is optimal given Player B’s choice, and B’s choice is optimal given A’s choice, a pair of strategies is a </a:t>
            </a:r>
            <a:r>
              <a:rPr lang="en-US" sz="2400" i="1"/>
              <a:t>Nash equilibrium</a:t>
            </a:r>
            <a:r>
              <a:rPr lang="en-US" sz="2400"/>
              <a:t>.</a:t>
            </a:r>
          </a:p>
          <a:p>
            <a:pPr>
              <a:lnSpc>
                <a:spcPct val="90000"/>
              </a:lnSpc>
            </a:pPr>
            <a:r>
              <a:rPr lang="en-US" sz="2400"/>
              <a:t>When the other players’ choice is revealed neither player like to change her behavior.</a:t>
            </a:r>
          </a:p>
          <a:p>
            <a:pPr>
              <a:lnSpc>
                <a:spcPct val="90000"/>
              </a:lnSpc>
            </a:pPr>
            <a:r>
              <a:rPr lang="en-US" sz="2400"/>
              <a:t>If a set of strategies are best responses to each other, the strategy set is a </a:t>
            </a:r>
            <a:r>
              <a:rPr lang="en-US" sz="2400" i="1"/>
              <a:t>Nash equilibrium</a:t>
            </a:r>
            <a:r>
              <a:rPr lang="en-US" sz="2400"/>
              <a:t>.</a:t>
            </a:r>
          </a:p>
        </p:txBody>
      </p:sp>
      <p:pic>
        <p:nvPicPr>
          <p:cNvPr id="2" name="Picture 1">
            <a:extLst>
              <a:ext uri="{FF2B5EF4-FFF2-40B4-BE49-F238E27FC236}">
                <a16:creationId xmlns:a16="http://schemas.microsoft.com/office/drawing/2014/main" id="{1780B1E0-D642-48AE-AAC5-C94D59E912F5}"/>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4411ADDE-7136-48FC-A248-A9CEFCF8E9A6}"/>
              </a:ext>
            </a:extLst>
          </p:cNvPr>
          <p:cNvSpPr/>
          <p:nvPr/>
        </p:nvSpPr>
        <p:spPr>
          <a:xfrm>
            <a:off x="198733" y="1331953"/>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E69129D0-5CEF-44F7-A676-E2040BDFE841}"/>
              </a:ext>
            </a:extLst>
          </p:cNvPr>
          <p:cNvSpPr/>
          <p:nvPr/>
        </p:nvSpPr>
        <p:spPr>
          <a:xfrm>
            <a:off x="228600"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Nash equilibrium</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normAutofit/>
          </a:bodyPr>
          <a:lstStyle/>
          <a:p>
            <a:endParaRPr lang="en-US" sz="2800" dirty="0"/>
          </a:p>
        </p:txBody>
      </p:sp>
      <p:graphicFrame>
        <p:nvGraphicFramePr>
          <p:cNvPr id="130052" name="Group 4"/>
          <p:cNvGraphicFramePr>
            <a:graphicFrameLocks noGrp="1"/>
          </p:cNvGraphicFramePr>
          <p:nvPr>
            <p:ph idx="1"/>
          </p:nvPr>
        </p:nvGraphicFramePr>
        <p:xfrm>
          <a:off x="1981200" y="2590800"/>
          <a:ext cx="5791200" cy="2438400"/>
        </p:xfrm>
        <a:graphic>
          <a:graphicData uri="http://schemas.openxmlformats.org/drawingml/2006/table">
            <a:tbl>
              <a:tblPr/>
              <a:tblGrid>
                <a:gridCol w="1930400">
                  <a:extLst>
                    <a:ext uri="{9D8B030D-6E8A-4147-A177-3AD203B41FA5}">
                      <a16:colId xmlns:a16="http://schemas.microsoft.com/office/drawing/2014/main" val="20000"/>
                    </a:ext>
                  </a:extLst>
                </a:gridCol>
                <a:gridCol w="1930400">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tblGrid>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sv-SE" sz="2800" b="0" i="0" u="none" strike="noStrike" cap="none" normalizeH="0" baseline="0" dirty="0">
                        <a:ln>
                          <a:noFill/>
                        </a:ln>
                        <a:solidFill>
                          <a:schemeClr val="tx1"/>
                        </a:solidFill>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Left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Right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Top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1, 1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dirty="0">
                          <a:ln>
                            <a:noFill/>
                          </a:ln>
                          <a:solidFill>
                            <a:srgbClr val="FF0000"/>
                          </a:solidFill>
                          <a:effectLst/>
                          <a:latin typeface="Arial" charset="0"/>
                        </a:rPr>
                        <a:t>2</a:t>
                      </a:r>
                      <a:r>
                        <a:rPr kumimoji="0" lang="sv-SE" sz="2800" b="0" i="0" u="none" strike="noStrike" cap="none" normalizeH="0" baseline="0" dirty="0">
                          <a:ln>
                            <a:noFill/>
                          </a:ln>
                          <a:solidFill>
                            <a:schemeClr val="tx1"/>
                          </a:solidFill>
                          <a:effectLst/>
                          <a:latin typeface="Arial" charset="0"/>
                        </a:rPr>
                        <a:t>, </a:t>
                      </a:r>
                      <a:r>
                        <a:rPr kumimoji="0" lang="sv-SE" sz="2800" b="0" i="0" u="none" strike="noStrike" cap="none" normalizeH="0" baseline="0" dirty="0">
                          <a:ln>
                            <a:noFill/>
                          </a:ln>
                          <a:solidFill>
                            <a:srgbClr val="FF0000"/>
                          </a:solidFill>
                          <a:effectLst/>
                          <a:latin typeface="Arial" charset="0"/>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Bottom</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dirty="0">
                          <a:ln>
                            <a:noFill/>
                          </a:ln>
                          <a:solidFill>
                            <a:srgbClr val="FF0000"/>
                          </a:solidFill>
                          <a:effectLst/>
                          <a:latin typeface="Arial" charset="0"/>
                        </a:rPr>
                        <a:t>2</a:t>
                      </a:r>
                      <a:r>
                        <a:rPr kumimoji="0" lang="sv-SE" sz="2800" b="0" i="0" u="none" strike="noStrike" cap="none" normalizeH="0" baseline="0" dirty="0">
                          <a:ln>
                            <a:noFill/>
                          </a:ln>
                          <a:solidFill>
                            <a:schemeClr val="tx1"/>
                          </a:solidFill>
                          <a:effectLst/>
                          <a:latin typeface="Arial" charset="0"/>
                        </a:rPr>
                        <a:t>, </a:t>
                      </a:r>
                      <a:r>
                        <a:rPr kumimoji="0" lang="sv-SE" sz="2800" b="0" i="0" u="none" strike="noStrike" cap="none" normalizeH="0" baseline="0" dirty="0">
                          <a:ln>
                            <a:noFill/>
                          </a:ln>
                          <a:solidFill>
                            <a:srgbClr val="FF0000"/>
                          </a:solidFill>
                          <a:effectLst/>
                          <a:latin typeface="Arial"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1, 2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30070" name="Text Box 22"/>
          <p:cNvSpPr txBox="1">
            <a:spLocks noChangeArrowheads="1"/>
          </p:cNvSpPr>
          <p:nvPr/>
        </p:nvSpPr>
        <p:spPr bwMode="auto">
          <a:xfrm>
            <a:off x="5029200" y="1828800"/>
            <a:ext cx="1528763" cy="519113"/>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sv-SE" sz="2800"/>
              <a:t>Player B</a:t>
            </a:r>
          </a:p>
        </p:txBody>
      </p:sp>
      <p:sp>
        <p:nvSpPr>
          <p:cNvPr id="130071" name="Text Box 23"/>
          <p:cNvSpPr txBox="1">
            <a:spLocks noChangeArrowheads="1"/>
          </p:cNvSpPr>
          <p:nvPr/>
        </p:nvSpPr>
        <p:spPr bwMode="auto">
          <a:xfrm rot="16200000">
            <a:off x="638175" y="3933825"/>
            <a:ext cx="1528763" cy="519113"/>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sv-SE" sz="2800"/>
              <a:t>Player A</a:t>
            </a:r>
          </a:p>
        </p:txBody>
      </p:sp>
      <p:pic>
        <p:nvPicPr>
          <p:cNvPr id="2" name="Picture 1">
            <a:extLst>
              <a:ext uri="{FF2B5EF4-FFF2-40B4-BE49-F238E27FC236}">
                <a16:creationId xmlns:a16="http://schemas.microsoft.com/office/drawing/2014/main" id="{FD22C471-EB8E-4594-A8D4-998BD8575BC0}"/>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78D233E2-CF9D-499F-B77A-98A024FA79C1}"/>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140F1EDE-D894-4BFF-BF1B-C24816B2B668}"/>
              </a:ext>
            </a:extLst>
          </p:cNvPr>
          <p:cNvSpPr/>
          <p:nvPr/>
        </p:nvSpPr>
        <p:spPr>
          <a:xfrm>
            <a:off x="180329" y="152400"/>
            <a:ext cx="7239000" cy="96657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Payoff matrix</a:t>
            </a:r>
            <a:br>
              <a:rPr lang="en-US" sz="3200" b="1" dirty="0">
                <a:solidFill>
                  <a:schemeClr val="bg1"/>
                </a:solidFill>
              </a:rPr>
            </a:br>
            <a:r>
              <a:rPr lang="en-US" sz="3200" b="1" dirty="0">
                <a:solidFill>
                  <a:schemeClr val="bg1"/>
                </a:solidFill>
              </a:rPr>
              <a:t>Normal- or strategic form</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228600" y="685800"/>
            <a:ext cx="8034338" cy="609600"/>
          </a:xfrm>
        </p:spPr>
        <p:txBody>
          <a:bodyPr>
            <a:normAutofit fontScale="90000"/>
          </a:bodyPr>
          <a:lstStyle/>
          <a:p>
            <a:br>
              <a:rPr lang="en-US" sz="3800" dirty="0"/>
            </a:br>
            <a:endParaRPr lang="en-US" sz="3800" dirty="0"/>
          </a:p>
        </p:txBody>
      </p:sp>
      <p:sp>
        <p:nvSpPr>
          <p:cNvPr id="132099" name="Rectangle 3"/>
          <p:cNvSpPr>
            <a:spLocks noGrp="1" noChangeArrowheads="1"/>
          </p:cNvSpPr>
          <p:nvPr>
            <p:ph type="body" idx="1"/>
          </p:nvPr>
        </p:nvSpPr>
        <p:spPr/>
        <p:txBody>
          <a:bodyPr/>
          <a:lstStyle/>
          <a:p>
            <a:pPr>
              <a:lnSpc>
                <a:spcPct val="90000"/>
              </a:lnSpc>
              <a:buFont typeface="Wingdings" pitchFamily="2" charset="2"/>
              <a:buNone/>
            </a:pPr>
            <a:endParaRPr lang="en-US" sz="2400" dirty="0"/>
          </a:p>
          <a:p>
            <a:pPr>
              <a:lnSpc>
                <a:spcPct val="90000"/>
              </a:lnSpc>
            </a:pPr>
            <a:r>
              <a:rPr lang="en-US" sz="2400" dirty="0"/>
              <a:t>Here you can find a </a:t>
            </a:r>
            <a:r>
              <a:rPr lang="en-US" sz="2400" i="1" dirty="0"/>
              <a:t>Nash equilibrium</a:t>
            </a:r>
            <a:r>
              <a:rPr lang="en-US" sz="2400" dirty="0"/>
              <a:t>; Top is the best response to Right and Right is the best response to Top. Hence, (Top, Right) is a </a:t>
            </a:r>
            <a:r>
              <a:rPr lang="en-US" sz="2400" i="1" dirty="0"/>
              <a:t>Nash equilibrium</a:t>
            </a:r>
            <a:r>
              <a:rPr lang="en-US" sz="2400" dirty="0"/>
              <a:t>.</a:t>
            </a:r>
          </a:p>
          <a:p>
            <a:pPr>
              <a:lnSpc>
                <a:spcPct val="90000"/>
              </a:lnSpc>
            </a:pPr>
            <a:r>
              <a:rPr lang="en-US" sz="2400" dirty="0"/>
              <a:t>But there are two problems with this solution concept.</a:t>
            </a:r>
          </a:p>
        </p:txBody>
      </p:sp>
      <p:pic>
        <p:nvPicPr>
          <p:cNvPr id="2" name="Picture 1">
            <a:extLst>
              <a:ext uri="{FF2B5EF4-FFF2-40B4-BE49-F238E27FC236}">
                <a16:creationId xmlns:a16="http://schemas.microsoft.com/office/drawing/2014/main" id="{8DE11809-DE52-4634-829F-ABCA89D27521}"/>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FD0DADCA-56A2-403C-AD8C-622B0513DA52}"/>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1CA59A32-0D3D-420A-8CDB-EA91AE7B9769}"/>
              </a:ext>
            </a:extLst>
          </p:cNvPr>
          <p:cNvSpPr/>
          <p:nvPr/>
        </p:nvSpPr>
        <p:spPr>
          <a:xfrm>
            <a:off x="228600" y="284067"/>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Solution</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p:cNvSpPr>
            <a:spLocks noGrp="1" noChangeArrowheads="1"/>
          </p:cNvSpPr>
          <p:nvPr>
            <p:ph type="body" idx="1"/>
          </p:nvPr>
        </p:nvSpPr>
        <p:spPr/>
        <p:txBody>
          <a:bodyPr/>
          <a:lstStyle/>
          <a:p>
            <a:pPr>
              <a:buFont typeface="Wingdings" pitchFamily="2" charset="2"/>
              <a:buNone/>
            </a:pPr>
            <a:endParaRPr lang="en-US" dirty="0"/>
          </a:p>
          <a:p>
            <a:r>
              <a:rPr lang="en-US" sz="2400" dirty="0"/>
              <a:t>A game can have several </a:t>
            </a:r>
            <a:r>
              <a:rPr lang="en-US" sz="2400" i="1" dirty="0"/>
              <a:t>Nash equilibriums</a:t>
            </a:r>
            <a:r>
              <a:rPr lang="en-US" sz="2400" dirty="0"/>
              <a:t>. In this case also (Bottom, Left).</a:t>
            </a:r>
          </a:p>
          <a:p>
            <a:r>
              <a:rPr lang="en-US" sz="2400" dirty="0"/>
              <a:t>There may not be a </a:t>
            </a:r>
            <a:r>
              <a:rPr lang="en-US" sz="2400" i="1" dirty="0"/>
              <a:t>Nash equilibrium</a:t>
            </a:r>
            <a:r>
              <a:rPr lang="en-US" sz="2400" dirty="0"/>
              <a:t> (in pure strategies).</a:t>
            </a:r>
          </a:p>
          <a:p>
            <a:endParaRPr lang="en-US" sz="2400" dirty="0"/>
          </a:p>
          <a:p>
            <a:endParaRPr lang="en-US" sz="2400" dirty="0"/>
          </a:p>
        </p:txBody>
      </p:sp>
      <p:pic>
        <p:nvPicPr>
          <p:cNvPr id="2" name="Picture 1">
            <a:extLst>
              <a:ext uri="{FF2B5EF4-FFF2-40B4-BE49-F238E27FC236}">
                <a16:creationId xmlns:a16="http://schemas.microsoft.com/office/drawing/2014/main" id="{F102422E-2D64-4858-BFD5-DAEBA0336595}"/>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5ABCCF8A-25A8-4B96-8290-D6871AFE7643}"/>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D0893871-B344-445F-B095-CE60E81AC43B}"/>
              </a:ext>
            </a:extLst>
          </p:cNvPr>
          <p:cNvSpPr/>
          <p:nvPr/>
        </p:nvSpPr>
        <p:spPr>
          <a:xfrm>
            <a:off x="228600" y="27379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Problems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 - Example</a:t>
            </a:r>
          </a:p>
        </p:txBody>
      </p:sp>
      <p:pic>
        <p:nvPicPr>
          <p:cNvPr id="4098" name="Picture 2" descr="Uniform Cost Search">
            <a:extLst>
              <a:ext uri="{FF2B5EF4-FFF2-40B4-BE49-F238E27FC236}">
                <a16:creationId xmlns:a16="http://schemas.microsoft.com/office/drawing/2014/main" id="{EE2D22D7-7B17-481E-9D21-E5DC3B6B7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37" y="1263032"/>
            <a:ext cx="7925864" cy="506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4079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216" name="Group 24"/>
          <p:cNvGraphicFramePr>
            <a:graphicFrameLocks noGrp="1"/>
          </p:cNvGraphicFramePr>
          <p:nvPr>
            <p:ph idx="1"/>
          </p:nvPr>
        </p:nvGraphicFramePr>
        <p:xfrm>
          <a:off x="1981200" y="2590800"/>
          <a:ext cx="5791200" cy="2655824"/>
        </p:xfrm>
        <a:graphic>
          <a:graphicData uri="http://schemas.openxmlformats.org/drawingml/2006/table">
            <a:tbl>
              <a:tblPr/>
              <a:tblGrid>
                <a:gridCol w="1930400">
                  <a:extLst>
                    <a:ext uri="{9D8B030D-6E8A-4147-A177-3AD203B41FA5}">
                      <a16:colId xmlns:a16="http://schemas.microsoft.com/office/drawing/2014/main" val="20000"/>
                    </a:ext>
                  </a:extLst>
                </a:gridCol>
                <a:gridCol w="1930400">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tblGrid>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sv-SE" sz="2800" b="0" i="0" u="none" strike="noStrike" cap="none" normalizeH="0" baseline="0">
                        <a:ln>
                          <a:noFill/>
                        </a:ln>
                        <a:solidFill>
                          <a:schemeClr val="tx1"/>
                        </a:solidFill>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Left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Right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Top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1, -1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-1, 1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Bottom</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-1, 1</a:t>
                      </a:r>
                    </a:p>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sv-SE" sz="2800" b="0" i="0" u="none" strike="noStrike" cap="none" normalizeH="0" baseline="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1, -1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36214" name="Text Box 22"/>
          <p:cNvSpPr txBox="1">
            <a:spLocks noChangeArrowheads="1"/>
          </p:cNvSpPr>
          <p:nvPr/>
        </p:nvSpPr>
        <p:spPr bwMode="auto">
          <a:xfrm>
            <a:off x="5029200" y="1828800"/>
            <a:ext cx="1528763" cy="519113"/>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sv-SE" sz="2800"/>
              <a:t>Player B</a:t>
            </a:r>
          </a:p>
        </p:txBody>
      </p:sp>
      <p:sp>
        <p:nvSpPr>
          <p:cNvPr id="136215" name="Text Box 23"/>
          <p:cNvSpPr txBox="1">
            <a:spLocks noChangeArrowheads="1"/>
          </p:cNvSpPr>
          <p:nvPr/>
        </p:nvSpPr>
        <p:spPr bwMode="auto">
          <a:xfrm rot="16200000">
            <a:off x="638175" y="3933825"/>
            <a:ext cx="1528763" cy="519113"/>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sv-SE" sz="2800"/>
              <a:t>Player A</a:t>
            </a:r>
          </a:p>
        </p:txBody>
      </p:sp>
      <p:pic>
        <p:nvPicPr>
          <p:cNvPr id="2" name="Picture 1">
            <a:extLst>
              <a:ext uri="{FF2B5EF4-FFF2-40B4-BE49-F238E27FC236}">
                <a16:creationId xmlns:a16="http://schemas.microsoft.com/office/drawing/2014/main" id="{BCF1A66C-BEBD-4AD8-873F-D8087E44F147}"/>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E2267BC4-54A7-4B22-A7AC-0C9342AB0E05}"/>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26EC1C7A-6A63-4AF7-A06A-22AE53D2D95C}"/>
              </a:ext>
            </a:extLst>
          </p:cNvPr>
          <p:cNvSpPr/>
          <p:nvPr/>
        </p:nvSpPr>
        <p:spPr>
          <a:xfrm>
            <a:off x="152400" y="160815"/>
            <a:ext cx="7225694" cy="94412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Payoff matrix</a:t>
            </a:r>
            <a:br>
              <a:rPr lang="en-US" sz="3200" b="1" dirty="0">
                <a:solidFill>
                  <a:schemeClr val="bg1"/>
                </a:solidFill>
              </a:rPr>
            </a:br>
            <a:r>
              <a:rPr lang="en-US" sz="3200" b="1" dirty="0">
                <a:solidFill>
                  <a:schemeClr val="bg1"/>
                </a:solidFill>
              </a:rPr>
              <a:t>Normal- or strategic form</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Grp="1" noChangeArrowheads="1"/>
          </p:cNvSpPr>
          <p:nvPr>
            <p:ph type="body" idx="1"/>
          </p:nvPr>
        </p:nvSpPr>
        <p:spPr/>
        <p:txBody>
          <a:bodyPr/>
          <a:lstStyle/>
          <a:p>
            <a:pPr>
              <a:buFont typeface="Wingdings" pitchFamily="2" charset="2"/>
              <a:buNone/>
            </a:pPr>
            <a:endParaRPr lang="en-US"/>
          </a:p>
          <a:p>
            <a:r>
              <a:rPr lang="en-US" sz="2400"/>
              <a:t>Here it is not possible to find strategies that are best responses to each other.</a:t>
            </a:r>
          </a:p>
          <a:p>
            <a:r>
              <a:rPr lang="en-US" sz="2400"/>
              <a:t>If players are allowed to randomize their strategies we can find s solution; a </a:t>
            </a:r>
            <a:r>
              <a:rPr lang="en-US" sz="2400" i="1"/>
              <a:t>Nash equilibrium</a:t>
            </a:r>
            <a:r>
              <a:rPr lang="en-US" sz="2400"/>
              <a:t> in mixed strategies.</a:t>
            </a:r>
          </a:p>
          <a:p>
            <a:r>
              <a:rPr lang="en-US" sz="2400"/>
              <a:t>An equilibrium in which each player chooses the optimal frequency with which to play her strategies given the frequency choices of the other agents.</a:t>
            </a:r>
          </a:p>
        </p:txBody>
      </p:sp>
      <p:pic>
        <p:nvPicPr>
          <p:cNvPr id="2" name="Picture 1">
            <a:extLst>
              <a:ext uri="{FF2B5EF4-FFF2-40B4-BE49-F238E27FC236}">
                <a16:creationId xmlns:a16="http://schemas.microsoft.com/office/drawing/2014/main" id="{E9B74838-1B37-40E5-BDBF-DEB955A357E0}"/>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37721EDF-9122-47A4-B6BB-D8C7502A92D7}"/>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0CBB15E2-03AF-4A9D-81B8-C3365A37FE63}"/>
              </a:ext>
            </a:extLst>
          </p:cNvPr>
          <p:cNvSpPr/>
          <p:nvPr/>
        </p:nvSpPr>
        <p:spPr>
          <a:xfrm>
            <a:off x="228600" y="268816"/>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Nash equilibrium in mixed strategies</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p:txBody>
          <a:bodyPr/>
          <a:lstStyle/>
          <a:p>
            <a:pPr>
              <a:buFont typeface="Wingdings" pitchFamily="2" charset="2"/>
              <a:buNone/>
            </a:pPr>
            <a:endParaRPr lang="en-US" sz="2800"/>
          </a:p>
          <a:p>
            <a:pPr>
              <a:buFont typeface="Wingdings" pitchFamily="2" charset="2"/>
              <a:buNone/>
            </a:pPr>
            <a:r>
              <a:rPr lang="en-US" sz="2800"/>
              <a:t>Two persons have committed a crime, they are held in separate rooms. If they both confess they will serve two years in jail. If only one confess she will be free and the other will get the double time in jail. If both deny they will be hold for one year.</a:t>
            </a:r>
          </a:p>
        </p:txBody>
      </p:sp>
      <p:pic>
        <p:nvPicPr>
          <p:cNvPr id="2" name="Picture 1">
            <a:extLst>
              <a:ext uri="{FF2B5EF4-FFF2-40B4-BE49-F238E27FC236}">
                <a16:creationId xmlns:a16="http://schemas.microsoft.com/office/drawing/2014/main" id="{EE206CF3-E00B-49DA-90F1-51CBCDB54454}"/>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B7710FFA-B88F-42FE-88FD-26ADF9404FCF}"/>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2DCA21B5-F965-4226-BBFB-A6B4A365065A}"/>
              </a:ext>
            </a:extLst>
          </p:cNvPr>
          <p:cNvSpPr/>
          <p:nvPr/>
        </p:nvSpPr>
        <p:spPr>
          <a:xfrm>
            <a:off x="152400" y="228600"/>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The prisoner’s dilemma</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normAutofit/>
          </a:bodyPr>
          <a:lstStyle/>
          <a:p>
            <a:endParaRPr lang="en-US" sz="2800" dirty="0"/>
          </a:p>
        </p:txBody>
      </p:sp>
      <p:graphicFrame>
        <p:nvGraphicFramePr>
          <p:cNvPr id="144416" name="Group 32"/>
          <p:cNvGraphicFramePr>
            <a:graphicFrameLocks noGrp="1"/>
          </p:cNvGraphicFramePr>
          <p:nvPr>
            <p:ph idx="1"/>
          </p:nvPr>
        </p:nvGraphicFramePr>
        <p:xfrm>
          <a:off x="1981200" y="2590800"/>
          <a:ext cx="5791200" cy="2438400"/>
        </p:xfrm>
        <a:graphic>
          <a:graphicData uri="http://schemas.openxmlformats.org/drawingml/2006/table">
            <a:tbl>
              <a:tblPr/>
              <a:tblGrid>
                <a:gridCol w="1930400">
                  <a:extLst>
                    <a:ext uri="{9D8B030D-6E8A-4147-A177-3AD203B41FA5}">
                      <a16:colId xmlns:a16="http://schemas.microsoft.com/office/drawing/2014/main" val="20000"/>
                    </a:ext>
                  </a:extLst>
                </a:gridCol>
                <a:gridCol w="1930400">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tblGrid>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sv-SE" sz="2800" b="0" i="0" u="none" strike="noStrike" cap="none" normalizeH="0" baseline="0" dirty="0">
                        <a:ln>
                          <a:noFill/>
                        </a:ln>
                        <a:solidFill>
                          <a:schemeClr val="tx1"/>
                        </a:solidFill>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Confess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Deny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Confess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dirty="0">
                          <a:ln>
                            <a:noFill/>
                          </a:ln>
                          <a:solidFill>
                            <a:schemeClr val="tx1"/>
                          </a:solidFill>
                          <a:effectLst/>
                          <a:latin typeface="Arial" charset="0"/>
                        </a:rPr>
                        <a:t>-2, -2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dirty="0">
                          <a:ln>
                            <a:noFill/>
                          </a:ln>
                          <a:solidFill>
                            <a:srgbClr val="FF0000"/>
                          </a:solidFill>
                          <a:effectLst/>
                          <a:latin typeface="Arial" charset="0"/>
                        </a:rPr>
                        <a:t>0</a:t>
                      </a:r>
                      <a:r>
                        <a:rPr kumimoji="0" lang="sv-SE" sz="2800" b="0" i="0" u="none" strike="noStrike" cap="none" normalizeH="0" baseline="0" dirty="0">
                          <a:ln>
                            <a:noFill/>
                          </a:ln>
                          <a:solidFill>
                            <a:schemeClr val="tx1"/>
                          </a:solidFill>
                          <a:effectLst/>
                          <a:latin typeface="Arial" charset="0"/>
                        </a:rPr>
                        <a:t>, -4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2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a:ln>
                            <a:noFill/>
                          </a:ln>
                          <a:solidFill>
                            <a:schemeClr val="tx1"/>
                          </a:solidFill>
                          <a:effectLst/>
                          <a:latin typeface="Arial" charset="0"/>
                        </a:rPr>
                        <a:t>Deny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dirty="0">
                          <a:ln>
                            <a:noFill/>
                          </a:ln>
                          <a:solidFill>
                            <a:schemeClr val="tx1"/>
                          </a:solidFill>
                          <a:effectLst/>
                          <a:latin typeface="Arial" charset="0"/>
                        </a:rPr>
                        <a:t>-4, </a:t>
                      </a:r>
                      <a:r>
                        <a:rPr kumimoji="0" lang="sv-SE" sz="2800" b="0" i="0" u="none" strike="noStrike" cap="none" normalizeH="0" baseline="0" dirty="0">
                          <a:ln>
                            <a:noFill/>
                          </a:ln>
                          <a:solidFill>
                            <a:srgbClr val="FF0000"/>
                          </a:solidFill>
                          <a:effectLst/>
                          <a:latin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sv-SE" sz="2800" b="0" i="0" u="none" strike="noStrike" cap="none" normalizeH="0" baseline="0" dirty="0">
                          <a:ln>
                            <a:noFill/>
                          </a:ln>
                          <a:solidFill>
                            <a:srgbClr val="FF0000"/>
                          </a:solidFill>
                          <a:effectLst/>
                          <a:latin typeface="Arial" charset="0"/>
                        </a:rPr>
                        <a:t>-1</a:t>
                      </a:r>
                      <a:r>
                        <a:rPr kumimoji="0" lang="sv-SE" sz="2800" b="0" i="0" u="none" strike="noStrike" cap="none" normalizeH="0" baseline="0" dirty="0">
                          <a:ln>
                            <a:noFill/>
                          </a:ln>
                          <a:solidFill>
                            <a:schemeClr val="tx1"/>
                          </a:solidFill>
                          <a:effectLst/>
                          <a:latin typeface="Arial" charset="0"/>
                        </a:rPr>
                        <a:t>, </a:t>
                      </a:r>
                      <a:r>
                        <a:rPr kumimoji="0" lang="sv-SE" sz="2800" b="0" i="0" u="none" strike="noStrike" cap="none" normalizeH="0" baseline="0" dirty="0">
                          <a:ln>
                            <a:noFill/>
                          </a:ln>
                          <a:solidFill>
                            <a:srgbClr val="FF0000"/>
                          </a:solidFill>
                          <a:effectLst/>
                          <a:latin typeface="Arial"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4406" name="Text Box 22"/>
          <p:cNvSpPr txBox="1">
            <a:spLocks noChangeArrowheads="1"/>
          </p:cNvSpPr>
          <p:nvPr/>
        </p:nvSpPr>
        <p:spPr bwMode="auto">
          <a:xfrm>
            <a:off x="5029200" y="1828800"/>
            <a:ext cx="1846263" cy="519113"/>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sv-SE" sz="2800"/>
              <a:t>Prisoner B</a:t>
            </a:r>
          </a:p>
        </p:txBody>
      </p:sp>
      <p:sp>
        <p:nvSpPr>
          <p:cNvPr id="144407" name="Text Box 23"/>
          <p:cNvSpPr txBox="1">
            <a:spLocks noChangeArrowheads="1"/>
          </p:cNvSpPr>
          <p:nvPr/>
        </p:nvSpPr>
        <p:spPr bwMode="auto">
          <a:xfrm rot="16200000">
            <a:off x="479425" y="3775075"/>
            <a:ext cx="1846263" cy="519113"/>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sv-SE" sz="2800"/>
              <a:t>Prisoner A</a:t>
            </a:r>
          </a:p>
        </p:txBody>
      </p:sp>
      <p:pic>
        <p:nvPicPr>
          <p:cNvPr id="2" name="Picture 1">
            <a:extLst>
              <a:ext uri="{FF2B5EF4-FFF2-40B4-BE49-F238E27FC236}">
                <a16:creationId xmlns:a16="http://schemas.microsoft.com/office/drawing/2014/main" id="{5C31EB24-4400-4596-8A96-D1FFB4910F91}"/>
              </a:ext>
            </a:extLst>
          </p:cNvPr>
          <p:cNvPicPr>
            <a:picLocks noChangeAspect="1"/>
          </p:cNvPicPr>
          <p:nvPr/>
        </p:nvPicPr>
        <p:blipFill>
          <a:blip r:embed="rId3"/>
          <a:stretch>
            <a:fillRect/>
          </a:stretch>
        </p:blipFill>
        <p:spPr>
          <a:xfrm>
            <a:off x="7838080" y="25021"/>
            <a:ext cx="1276350" cy="1247775"/>
          </a:xfrm>
          <a:prstGeom prst="rect">
            <a:avLst/>
          </a:prstGeom>
        </p:spPr>
      </p:pic>
      <p:sp>
        <p:nvSpPr>
          <p:cNvPr id="3" name="Rectangle 2">
            <a:extLst>
              <a:ext uri="{FF2B5EF4-FFF2-40B4-BE49-F238E27FC236}">
                <a16:creationId xmlns:a16="http://schemas.microsoft.com/office/drawing/2014/main" id="{4CFD1EB9-BF89-414B-84E4-93DAA50AE190}"/>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8">
            <a:extLst>
              <a:ext uri="{FF2B5EF4-FFF2-40B4-BE49-F238E27FC236}">
                <a16:creationId xmlns:a16="http://schemas.microsoft.com/office/drawing/2014/main" id="{C9B49AB4-0C3D-4A5D-BC4D-3E379C7D44D1}"/>
              </a:ext>
            </a:extLst>
          </p:cNvPr>
          <p:cNvSpPr/>
          <p:nvPr/>
        </p:nvSpPr>
        <p:spPr>
          <a:xfrm>
            <a:off x="152400" y="135382"/>
            <a:ext cx="7620000" cy="100761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Prisoner’s dilemma</a:t>
            </a:r>
            <a:br>
              <a:rPr lang="en-US" sz="3200" b="1" dirty="0">
                <a:solidFill>
                  <a:schemeClr val="bg1"/>
                </a:solidFill>
              </a:rPr>
            </a:br>
            <a:r>
              <a:rPr lang="en-US" sz="3200" b="1" dirty="0">
                <a:solidFill>
                  <a:schemeClr val="bg1"/>
                </a:solidFill>
              </a:rPr>
              <a:t>Normal- or strategic form</a:t>
            </a:r>
          </a:p>
        </p:txBody>
      </p:sp>
      <p:sp>
        <p:nvSpPr>
          <p:cNvPr id="9" name="Rectangle 8"/>
          <p:cNvSpPr/>
          <p:nvPr/>
        </p:nvSpPr>
        <p:spPr>
          <a:xfrm>
            <a:off x="2286000" y="5539871"/>
            <a:ext cx="4572000" cy="1089529"/>
          </a:xfrm>
          <a:prstGeom prst="rect">
            <a:avLst/>
          </a:prstGeom>
        </p:spPr>
        <p:txBody>
          <a:bodyPr>
            <a:spAutoFit/>
          </a:bodyPr>
          <a:lstStyle/>
          <a:p>
            <a:pPr>
              <a:lnSpc>
                <a:spcPct val="90000"/>
              </a:lnSpc>
              <a:buFont typeface="Wingdings" pitchFamily="2" charset="2"/>
              <a:buNone/>
            </a:pPr>
            <a:endParaRPr lang="en-US" dirty="0"/>
          </a:p>
          <a:p>
            <a:pPr>
              <a:lnSpc>
                <a:spcPct val="90000"/>
              </a:lnSpc>
            </a:pPr>
            <a:r>
              <a:rPr lang="en-US" dirty="0"/>
              <a:t>Confess is a </a:t>
            </a:r>
            <a:r>
              <a:rPr lang="en-US" i="1" dirty="0"/>
              <a:t>dominant strategy </a:t>
            </a:r>
            <a:r>
              <a:rPr lang="en-US" dirty="0"/>
              <a:t>for both. If both Deny they would be better off. This is the dilemma.</a:t>
            </a:r>
          </a:p>
        </p:txBody>
      </p:sp>
      <p:sp>
        <p:nvSpPr>
          <p:cNvPr id="10" name="Rounded Rectangle 8">
            <a:extLst>
              <a:ext uri="{FF2B5EF4-FFF2-40B4-BE49-F238E27FC236}">
                <a16:creationId xmlns:a16="http://schemas.microsoft.com/office/drawing/2014/main" id="{CA6272F1-6E45-423A-B566-D47183FB1D11}"/>
              </a:ext>
            </a:extLst>
          </p:cNvPr>
          <p:cNvSpPr/>
          <p:nvPr/>
        </p:nvSpPr>
        <p:spPr>
          <a:xfrm>
            <a:off x="152400" y="5181600"/>
            <a:ext cx="2133600" cy="6858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Solution</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nvPr>
        </p:nvGraphicFramePr>
        <p:xfrm>
          <a:off x="1295400" y="2057400"/>
          <a:ext cx="2895600" cy="1483360"/>
        </p:xfrm>
        <a:graphic>
          <a:graphicData uri="http://schemas.openxmlformats.org/drawingml/2006/table">
            <a:tbl>
              <a:tblPr firstRow="1" bandRow="1">
                <a:tableStyleId>{5C22544A-7EE6-4342-B048-85BDC9FD1C3A}</a:tableStyleId>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tblGrid>
              <a:tr h="370840">
                <a:tc>
                  <a:txBody>
                    <a:bodyPr/>
                    <a:lstStyle/>
                    <a:p>
                      <a:endParaRPr lang="en-US" dirty="0"/>
                    </a:p>
                  </a:txBody>
                  <a:tcPr/>
                </a:tc>
                <a:tc gridSpan="3">
                  <a:txBody>
                    <a:bodyPr/>
                    <a:lstStyle/>
                    <a:p>
                      <a:pPr algn="ctr"/>
                      <a:r>
                        <a:rPr lang="en-US" dirty="0"/>
                        <a:t>HENRY</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rowSpan="3">
                  <a:txBody>
                    <a:bodyPr/>
                    <a:lstStyle/>
                    <a:p>
                      <a:endParaRPr lang="en-US" dirty="0"/>
                    </a:p>
                    <a:p>
                      <a:r>
                        <a:rPr lang="en-US" dirty="0"/>
                        <a:t>JANE</a:t>
                      </a:r>
                    </a:p>
                  </a:txBody>
                  <a:tcPr/>
                </a:tc>
                <a:tc>
                  <a:txBody>
                    <a:bodyPr/>
                    <a:lstStyle/>
                    <a:p>
                      <a:endParaRPr lang="en-US" dirty="0"/>
                    </a:p>
                  </a:txBody>
                  <a:tcPr/>
                </a:tc>
                <a:tc>
                  <a:txBody>
                    <a:bodyPr/>
                    <a:lstStyle/>
                    <a:p>
                      <a:r>
                        <a:rPr lang="en-US" dirty="0"/>
                        <a:t>L</a:t>
                      </a:r>
                    </a:p>
                  </a:txBody>
                  <a:tcPr/>
                </a:tc>
                <a:tc>
                  <a:txBody>
                    <a:bodyPr/>
                    <a:lstStyle/>
                    <a:p>
                      <a:r>
                        <a:rPr lang="en-US" dirty="0"/>
                        <a:t>R</a:t>
                      </a:r>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dirty="0"/>
                        <a:t>U</a:t>
                      </a:r>
                    </a:p>
                  </a:txBody>
                  <a:tcPr/>
                </a:tc>
                <a:tc>
                  <a:txBody>
                    <a:bodyPr/>
                    <a:lstStyle/>
                    <a:p>
                      <a:r>
                        <a:rPr lang="en-US" dirty="0">
                          <a:solidFill>
                            <a:srgbClr val="FF0000"/>
                          </a:solidFill>
                        </a:rPr>
                        <a:t>8,7</a:t>
                      </a:r>
                    </a:p>
                  </a:txBody>
                  <a:tcPr/>
                </a:tc>
                <a:tc>
                  <a:txBody>
                    <a:bodyPr/>
                    <a:lstStyle/>
                    <a:p>
                      <a:r>
                        <a:rPr lang="en-US" dirty="0"/>
                        <a:t>4,6</a:t>
                      </a:r>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dirty="0"/>
                        <a:t>D</a:t>
                      </a:r>
                    </a:p>
                  </a:txBody>
                  <a:tcPr/>
                </a:tc>
                <a:tc>
                  <a:txBody>
                    <a:bodyPr/>
                    <a:lstStyle/>
                    <a:p>
                      <a:r>
                        <a:rPr lang="en-US" dirty="0"/>
                        <a:t>6,5</a:t>
                      </a:r>
                    </a:p>
                  </a:txBody>
                  <a:tcPr/>
                </a:tc>
                <a:tc>
                  <a:txBody>
                    <a:bodyPr/>
                    <a:lstStyle/>
                    <a:p>
                      <a:r>
                        <a:rPr lang="en-US" dirty="0">
                          <a:solidFill>
                            <a:srgbClr val="FF0000"/>
                          </a:solidFill>
                        </a:rPr>
                        <a:t>7,8</a:t>
                      </a:r>
                    </a:p>
                  </a:txBody>
                  <a:tcPr/>
                </a:tc>
                <a:extLst>
                  <a:ext uri="{0D108BD9-81ED-4DB2-BD59-A6C34878D82A}">
                    <a16:rowId xmlns:a16="http://schemas.microsoft.com/office/drawing/2014/main" val="10003"/>
                  </a:ext>
                </a:extLst>
              </a:tr>
            </a:tbl>
          </a:graphicData>
        </a:graphic>
      </p:graphicFrame>
      <p:graphicFrame>
        <p:nvGraphicFramePr>
          <p:cNvPr id="6" name="Content Placeholder 4"/>
          <p:cNvGraphicFramePr>
            <a:graphicFrameLocks/>
          </p:cNvGraphicFramePr>
          <p:nvPr/>
        </p:nvGraphicFramePr>
        <p:xfrm>
          <a:off x="5105400" y="2133600"/>
          <a:ext cx="2895600" cy="1483360"/>
        </p:xfrm>
        <a:graphic>
          <a:graphicData uri="http://schemas.openxmlformats.org/drawingml/2006/table">
            <a:tbl>
              <a:tblPr firstRow="1" bandRow="1">
                <a:tableStyleId>{5C22544A-7EE6-4342-B048-85BDC9FD1C3A}</a:tableStyleId>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tblGrid>
              <a:tr h="370840">
                <a:tc>
                  <a:txBody>
                    <a:bodyPr/>
                    <a:lstStyle/>
                    <a:p>
                      <a:endParaRPr lang="en-US" dirty="0"/>
                    </a:p>
                  </a:txBody>
                  <a:tcPr/>
                </a:tc>
                <a:tc gridSpan="3">
                  <a:txBody>
                    <a:bodyPr/>
                    <a:lstStyle/>
                    <a:p>
                      <a:pPr algn="ctr"/>
                      <a:r>
                        <a:rPr lang="en-US" dirty="0" err="1"/>
                        <a:t>McD</a:t>
                      </a:r>
                      <a:r>
                        <a:rPr lang="en-US" dirty="0"/>
                        <a:t> (1)</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rowSpan="3">
                  <a:txBody>
                    <a:bodyPr/>
                    <a:lstStyle/>
                    <a:p>
                      <a:endParaRPr lang="en-US" dirty="0"/>
                    </a:p>
                    <a:p>
                      <a:r>
                        <a:rPr lang="en-US" dirty="0"/>
                        <a:t>KFC (1)</a:t>
                      </a:r>
                    </a:p>
                  </a:txBody>
                  <a:tcPr/>
                </a:tc>
                <a:tc>
                  <a:txBody>
                    <a:bodyPr/>
                    <a:lstStyle/>
                    <a:p>
                      <a:endParaRPr lang="en-US" dirty="0"/>
                    </a:p>
                  </a:txBody>
                  <a:tcPr/>
                </a:tc>
                <a:tc>
                  <a:txBody>
                    <a:bodyPr/>
                    <a:lstStyle/>
                    <a:p>
                      <a:r>
                        <a:rPr lang="en-US" dirty="0"/>
                        <a:t>L</a:t>
                      </a:r>
                    </a:p>
                  </a:txBody>
                  <a:tcPr/>
                </a:tc>
                <a:tc>
                  <a:txBody>
                    <a:bodyPr/>
                    <a:lstStyle/>
                    <a:p>
                      <a:r>
                        <a:rPr lang="en-US" dirty="0"/>
                        <a:t>R</a:t>
                      </a:r>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dirty="0"/>
                        <a:t>U</a:t>
                      </a:r>
                    </a:p>
                  </a:txBody>
                  <a:tcPr/>
                </a:tc>
                <a:tc>
                  <a:txBody>
                    <a:bodyPr/>
                    <a:lstStyle/>
                    <a:p>
                      <a:r>
                        <a:rPr lang="en-US" dirty="0">
                          <a:solidFill>
                            <a:srgbClr val="FF0000"/>
                          </a:solidFill>
                        </a:rPr>
                        <a:t>9</a:t>
                      </a:r>
                      <a:r>
                        <a:rPr lang="en-US" dirty="0">
                          <a:solidFill>
                            <a:schemeClr val="tx1"/>
                          </a:solidFill>
                        </a:rPr>
                        <a:t>,</a:t>
                      </a:r>
                      <a:r>
                        <a:rPr lang="en-US" dirty="0">
                          <a:solidFill>
                            <a:srgbClr val="FF0000"/>
                          </a:solidFill>
                        </a:rPr>
                        <a:t>9*</a:t>
                      </a:r>
                    </a:p>
                  </a:txBody>
                  <a:tcPr/>
                </a:tc>
                <a:tc>
                  <a:txBody>
                    <a:bodyPr/>
                    <a:lstStyle/>
                    <a:p>
                      <a:r>
                        <a:rPr lang="en-US" dirty="0">
                          <a:solidFill>
                            <a:schemeClr val="tx1"/>
                          </a:solidFill>
                        </a:rPr>
                        <a:t>1,</a:t>
                      </a:r>
                      <a:r>
                        <a:rPr lang="en-US" dirty="0">
                          <a:solidFill>
                            <a:srgbClr val="FF0000"/>
                          </a:solidFill>
                        </a:rPr>
                        <a:t>10</a:t>
                      </a:r>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dirty="0"/>
                        <a:t>D</a:t>
                      </a:r>
                    </a:p>
                  </a:txBody>
                  <a:tcPr/>
                </a:tc>
                <a:tc>
                  <a:txBody>
                    <a:bodyPr/>
                    <a:lstStyle/>
                    <a:p>
                      <a:r>
                        <a:rPr lang="en-US" dirty="0">
                          <a:solidFill>
                            <a:srgbClr val="FF0000"/>
                          </a:solidFill>
                        </a:rPr>
                        <a:t>10</a:t>
                      </a:r>
                      <a:r>
                        <a:rPr lang="en-US" dirty="0">
                          <a:solidFill>
                            <a:schemeClr val="tx1"/>
                          </a:solidFill>
                        </a:rPr>
                        <a:t>,1</a:t>
                      </a:r>
                    </a:p>
                  </a:txBody>
                  <a:tcPr/>
                </a:tc>
                <a:tc>
                  <a:txBody>
                    <a:bodyPr/>
                    <a:lstStyle/>
                    <a:p>
                      <a:r>
                        <a:rPr lang="en-US" dirty="0">
                          <a:solidFill>
                            <a:schemeClr val="tx1"/>
                          </a:solidFill>
                        </a:rPr>
                        <a:t>2,2</a:t>
                      </a:r>
                    </a:p>
                  </a:txBody>
                  <a:tcPr/>
                </a:tc>
                <a:extLst>
                  <a:ext uri="{0D108BD9-81ED-4DB2-BD59-A6C34878D82A}">
                    <a16:rowId xmlns:a16="http://schemas.microsoft.com/office/drawing/2014/main" val="10003"/>
                  </a:ext>
                </a:extLst>
              </a:tr>
            </a:tbl>
          </a:graphicData>
        </a:graphic>
      </p:graphicFrame>
      <p:graphicFrame>
        <p:nvGraphicFramePr>
          <p:cNvPr id="7" name="Content Placeholder 4"/>
          <p:cNvGraphicFramePr>
            <a:graphicFrameLocks/>
          </p:cNvGraphicFramePr>
          <p:nvPr/>
        </p:nvGraphicFramePr>
        <p:xfrm>
          <a:off x="1219200" y="4267200"/>
          <a:ext cx="2895600" cy="1483360"/>
        </p:xfrm>
        <a:graphic>
          <a:graphicData uri="http://schemas.openxmlformats.org/drawingml/2006/table">
            <a:tbl>
              <a:tblPr firstRow="1" bandRow="1">
                <a:tableStyleId>{5C22544A-7EE6-4342-B048-85BDC9FD1C3A}</a:tableStyleId>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tblGrid>
              <a:tr h="370840">
                <a:tc>
                  <a:txBody>
                    <a:bodyPr/>
                    <a:lstStyle/>
                    <a:p>
                      <a:endParaRPr lang="en-US" dirty="0"/>
                    </a:p>
                  </a:txBody>
                  <a:tcPr/>
                </a:tc>
                <a:tc gridSpan="3">
                  <a:txBody>
                    <a:bodyPr/>
                    <a:lstStyle/>
                    <a:p>
                      <a:pPr algn="ctr"/>
                      <a:r>
                        <a:rPr lang="en-US" dirty="0"/>
                        <a:t>COKE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rowSpan="3">
                  <a:txBody>
                    <a:bodyPr/>
                    <a:lstStyle/>
                    <a:p>
                      <a:endParaRPr lang="en-US" dirty="0"/>
                    </a:p>
                    <a:p>
                      <a:r>
                        <a:rPr lang="en-US" dirty="0"/>
                        <a:t>PEPSI</a:t>
                      </a:r>
                    </a:p>
                  </a:txBody>
                  <a:tcPr/>
                </a:tc>
                <a:tc>
                  <a:txBody>
                    <a:bodyPr/>
                    <a:lstStyle/>
                    <a:p>
                      <a:endParaRPr lang="en-US" dirty="0"/>
                    </a:p>
                  </a:txBody>
                  <a:tcPr/>
                </a:tc>
                <a:tc>
                  <a:txBody>
                    <a:bodyPr/>
                    <a:lstStyle/>
                    <a:p>
                      <a:r>
                        <a:rPr lang="en-US" dirty="0"/>
                        <a:t>L</a:t>
                      </a:r>
                    </a:p>
                  </a:txBody>
                  <a:tcPr/>
                </a:tc>
                <a:tc>
                  <a:txBody>
                    <a:bodyPr/>
                    <a:lstStyle/>
                    <a:p>
                      <a:r>
                        <a:rPr lang="en-US" dirty="0"/>
                        <a:t>R</a:t>
                      </a:r>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dirty="0"/>
                        <a:t>U</a:t>
                      </a:r>
                    </a:p>
                  </a:txBody>
                  <a:tcPr/>
                </a:tc>
                <a:tc>
                  <a:txBody>
                    <a:bodyPr/>
                    <a:lstStyle/>
                    <a:p>
                      <a:r>
                        <a:rPr lang="en-US" dirty="0">
                          <a:solidFill>
                            <a:srgbClr val="FF0000"/>
                          </a:solidFill>
                        </a:rPr>
                        <a:t>6</a:t>
                      </a:r>
                      <a:r>
                        <a:rPr lang="en-US" dirty="0">
                          <a:solidFill>
                            <a:schemeClr val="tx1"/>
                          </a:solidFill>
                        </a:rPr>
                        <a:t>,</a:t>
                      </a:r>
                      <a:r>
                        <a:rPr lang="en-US" dirty="0">
                          <a:solidFill>
                            <a:srgbClr val="FF0000"/>
                          </a:solidFill>
                        </a:rPr>
                        <a:t>8*</a:t>
                      </a:r>
                    </a:p>
                  </a:txBody>
                  <a:tcPr/>
                </a:tc>
                <a:tc>
                  <a:txBody>
                    <a:bodyPr/>
                    <a:lstStyle/>
                    <a:p>
                      <a:r>
                        <a:rPr lang="en-US" dirty="0">
                          <a:solidFill>
                            <a:schemeClr val="tx1"/>
                          </a:solidFill>
                        </a:rPr>
                        <a:t>4,</a:t>
                      </a:r>
                      <a:r>
                        <a:rPr lang="en-US" dirty="0">
                          <a:solidFill>
                            <a:srgbClr val="FF0000"/>
                          </a:solidFill>
                        </a:rPr>
                        <a:t>7</a:t>
                      </a:r>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dirty="0"/>
                        <a:t>D</a:t>
                      </a:r>
                    </a:p>
                  </a:txBody>
                  <a:tcPr/>
                </a:tc>
                <a:tc>
                  <a:txBody>
                    <a:bodyPr/>
                    <a:lstStyle/>
                    <a:p>
                      <a:r>
                        <a:rPr lang="en-US" dirty="0">
                          <a:solidFill>
                            <a:srgbClr val="FF0000"/>
                          </a:solidFill>
                        </a:rPr>
                        <a:t>7</a:t>
                      </a:r>
                      <a:r>
                        <a:rPr lang="en-US" dirty="0">
                          <a:solidFill>
                            <a:schemeClr val="tx1"/>
                          </a:solidFill>
                        </a:rPr>
                        <a:t>,6</a:t>
                      </a:r>
                    </a:p>
                  </a:txBody>
                  <a:tcPr/>
                </a:tc>
                <a:tc>
                  <a:txBody>
                    <a:bodyPr/>
                    <a:lstStyle/>
                    <a:p>
                      <a:r>
                        <a:rPr lang="en-US" dirty="0">
                          <a:solidFill>
                            <a:schemeClr val="tx1"/>
                          </a:solidFill>
                        </a:rPr>
                        <a:t>3,7</a:t>
                      </a:r>
                    </a:p>
                  </a:txBody>
                  <a:tcPr/>
                </a:tc>
                <a:extLst>
                  <a:ext uri="{0D108BD9-81ED-4DB2-BD59-A6C34878D82A}">
                    <a16:rowId xmlns:a16="http://schemas.microsoft.com/office/drawing/2014/main" val="10003"/>
                  </a:ext>
                </a:extLst>
              </a:tr>
            </a:tbl>
          </a:graphicData>
        </a:graphic>
      </p:graphicFrame>
      <p:graphicFrame>
        <p:nvGraphicFramePr>
          <p:cNvPr id="8" name="Content Placeholder 4"/>
          <p:cNvGraphicFramePr>
            <a:graphicFrameLocks/>
          </p:cNvGraphicFramePr>
          <p:nvPr/>
        </p:nvGraphicFramePr>
        <p:xfrm>
          <a:off x="5105400" y="4572000"/>
          <a:ext cx="2895600" cy="1483360"/>
        </p:xfrm>
        <a:graphic>
          <a:graphicData uri="http://schemas.openxmlformats.org/drawingml/2006/table">
            <a:tbl>
              <a:tblPr firstRow="1" bandRow="1">
                <a:tableStyleId>{5C22544A-7EE6-4342-B048-85BDC9FD1C3A}</a:tableStyleId>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tblGrid>
              <a:tr h="370840">
                <a:tc>
                  <a:txBody>
                    <a:bodyPr/>
                    <a:lstStyle/>
                    <a:p>
                      <a:endParaRPr lang="en-US" dirty="0"/>
                    </a:p>
                  </a:txBody>
                  <a:tcPr/>
                </a:tc>
                <a:tc gridSpan="3">
                  <a:txBody>
                    <a:bodyPr/>
                    <a:lstStyle/>
                    <a:p>
                      <a:pPr algn="ctr"/>
                      <a:r>
                        <a:rPr lang="en-US" dirty="0"/>
                        <a:t>B</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rowSpan="3">
                  <a:txBody>
                    <a:bodyPr/>
                    <a:lstStyle/>
                    <a:p>
                      <a:endParaRPr lang="en-US" dirty="0"/>
                    </a:p>
                    <a:p>
                      <a:r>
                        <a:rPr lang="en-US" dirty="0"/>
                        <a:t>A</a:t>
                      </a:r>
                    </a:p>
                  </a:txBody>
                  <a:tcPr/>
                </a:tc>
                <a:tc>
                  <a:txBody>
                    <a:bodyPr/>
                    <a:lstStyle/>
                    <a:p>
                      <a:endParaRPr lang="en-US" dirty="0"/>
                    </a:p>
                  </a:txBody>
                  <a:tcPr/>
                </a:tc>
                <a:tc>
                  <a:txBody>
                    <a:bodyPr/>
                    <a:lstStyle/>
                    <a:p>
                      <a:r>
                        <a:rPr lang="en-US" dirty="0"/>
                        <a:t>L</a:t>
                      </a:r>
                    </a:p>
                  </a:txBody>
                  <a:tcPr/>
                </a:tc>
                <a:tc>
                  <a:txBody>
                    <a:bodyPr/>
                    <a:lstStyle/>
                    <a:p>
                      <a:r>
                        <a:rPr lang="en-US" dirty="0"/>
                        <a:t>R</a:t>
                      </a:r>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dirty="0"/>
                        <a:t>U</a:t>
                      </a:r>
                    </a:p>
                  </a:txBody>
                  <a:tcPr/>
                </a:tc>
                <a:tc>
                  <a:txBody>
                    <a:bodyPr/>
                    <a:lstStyle/>
                    <a:p>
                      <a:r>
                        <a:rPr lang="en-US" dirty="0">
                          <a:solidFill>
                            <a:srgbClr val="FF0000"/>
                          </a:solidFill>
                        </a:rPr>
                        <a:t>7</a:t>
                      </a:r>
                      <a:r>
                        <a:rPr lang="en-US" dirty="0"/>
                        <a:t>,</a:t>
                      </a:r>
                      <a:r>
                        <a:rPr lang="en-US" dirty="0">
                          <a:solidFill>
                            <a:srgbClr val="FF0000"/>
                          </a:solidFill>
                        </a:rPr>
                        <a:t>6*</a:t>
                      </a:r>
                    </a:p>
                  </a:txBody>
                  <a:tcPr/>
                </a:tc>
                <a:tc>
                  <a:txBody>
                    <a:bodyPr/>
                    <a:lstStyle/>
                    <a:p>
                      <a:r>
                        <a:rPr lang="en-US" dirty="0"/>
                        <a:t>5,</a:t>
                      </a:r>
                      <a:r>
                        <a:rPr lang="en-US" dirty="0">
                          <a:solidFill>
                            <a:srgbClr val="FF0000"/>
                          </a:solidFill>
                        </a:rPr>
                        <a:t>5</a:t>
                      </a:r>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dirty="0"/>
                        <a:t>D</a:t>
                      </a:r>
                    </a:p>
                  </a:txBody>
                  <a:tcPr/>
                </a:tc>
                <a:tc>
                  <a:txBody>
                    <a:bodyPr/>
                    <a:lstStyle/>
                    <a:p>
                      <a:r>
                        <a:rPr lang="en-US" dirty="0"/>
                        <a:t>4,5</a:t>
                      </a:r>
                    </a:p>
                  </a:txBody>
                  <a:tcPr/>
                </a:tc>
                <a:tc>
                  <a:txBody>
                    <a:bodyPr/>
                    <a:lstStyle/>
                    <a:p>
                      <a:r>
                        <a:rPr lang="en-US" dirty="0">
                          <a:solidFill>
                            <a:srgbClr val="FF0000"/>
                          </a:solidFill>
                        </a:rPr>
                        <a:t>6</a:t>
                      </a:r>
                      <a:r>
                        <a:rPr lang="en-US" dirty="0"/>
                        <a:t>,4</a:t>
                      </a:r>
                    </a:p>
                  </a:txBody>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5C31EB24-4400-4596-8A96-D1FFB4910F91}"/>
              </a:ext>
            </a:extLst>
          </p:cNvPr>
          <p:cNvPicPr>
            <a:picLocks noChangeAspect="1"/>
          </p:cNvPicPr>
          <p:nvPr/>
        </p:nvPicPr>
        <p:blipFill>
          <a:blip r:embed="rId2"/>
          <a:stretch>
            <a:fillRect/>
          </a:stretch>
        </p:blipFill>
        <p:spPr>
          <a:xfrm>
            <a:off x="7838080" y="25021"/>
            <a:ext cx="1276350" cy="1247775"/>
          </a:xfrm>
          <a:prstGeom prst="rect">
            <a:avLst/>
          </a:prstGeom>
        </p:spPr>
      </p:pic>
      <p:sp>
        <p:nvSpPr>
          <p:cNvPr id="10" name="Rectangle 9">
            <a:extLst>
              <a:ext uri="{FF2B5EF4-FFF2-40B4-BE49-F238E27FC236}">
                <a16:creationId xmlns:a16="http://schemas.microsoft.com/office/drawing/2014/main" id="{4CFD1EB9-BF89-414B-84E4-93DAA50AE190}"/>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8">
            <a:extLst>
              <a:ext uri="{FF2B5EF4-FFF2-40B4-BE49-F238E27FC236}">
                <a16:creationId xmlns:a16="http://schemas.microsoft.com/office/drawing/2014/main" id="{C9B49AB4-0C3D-4A5D-BC4D-3E379C7D44D1}"/>
              </a:ext>
            </a:extLst>
          </p:cNvPr>
          <p:cNvSpPr/>
          <p:nvPr/>
        </p:nvSpPr>
        <p:spPr>
          <a:xfrm>
            <a:off x="152400" y="135382"/>
            <a:ext cx="7620000" cy="100761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sz="3200" b="1" dirty="0">
                <a:solidFill>
                  <a:schemeClr val="bg1"/>
                </a:solidFill>
              </a:rPr>
              <a:t>Nash Equilibrium – To do Problems!</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8">
            <a:extLst>
              <a:ext uri="{FF2B5EF4-FFF2-40B4-BE49-F238E27FC236}">
                <a16:creationId xmlns:a16="http://schemas.microsoft.com/office/drawing/2014/main" id="{C9B49AB4-0C3D-4A5D-BC4D-3E379C7D44D1}"/>
              </a:ext>
            </a:extLst>
          </p:cNvPr>
          <p:cNvSpPr/>
          <p:nvPr/>
        </p:nvSpPr>
        <p:spPr>
          <a:xfrm>
            <a:off x="152400" y="135382"/>
            <a:ext cx="7620000" cy="100761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sz="3200" b="1" dirty="0">
              <a:solidFill>
                <a:schemeClr val="bg1"/>
              </a:solidFill>
            </a:endParaRPr>
          </a:p>
        </p:txBody>
      </p:sp>
      <p:sp>
        <p:nvSpPr>
          <p:cNvPr id="43012" name="Text Box 2"/>
          <p:cNvSpPr txBox="1">
            <a:spLocks noChangeArrowheads="1"/>
          </p:cNvSpPr>
          <p:nvPr/>
        </p:nvSpPr>
        <p:spPr bwMode="auto">
          <a:xfrm>
            <a:off x="381000" y="260350"/>
            <a:ext cx="7010399" cy="523220"/>
          </a:xfrm>
          <a:prstGeom prst="rect">
            <a:avLst/>
          </a:prstGeom>
          <a:noFill/>
          <a:ln w="9525">
            <a:noFill/>
            <a:miter lim="800000"/>
            <a:headEnd/>
            <a:tailEnd/>
          </a:ln>
        </p:spPr>
        <p:txBody>
          <a:bodyPr wrap="square">
            <a:spAutoFit/>
          </a:bodyPr>
          <a:lstStyle/>
          <a:p>
            <a:pPr algn="ctr">
              <a:spcBef>
                <a:spcPct val="50000"/>
              </a:spcBef>
            </a:pPr>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rPr>
              <a:t>GAME PLAYING &amp; MECHANISM DESIGN</a:t>
            </a:r>
          </a:p>
        </p:txBody>
      </p:sp>
      <p:sp>
        <p:nvSpPr>
          <p:cNvPr id="43013" name="Text Box 3"/>
          <p:cNvSpPr txBox="1">
            <a:spLocks noChangeArrowheads="1"/>
          </p:cNvSpPr>
          <p:nvPr/>
        </p:nvSpPr>
        <p:spPr bwMode="auto">
          <a:xfrm>
            <a:off x="482600" y="5445125"/>
            <a:ext cx="8180388" cy="530225"/>
          </a:xfrm>
          <a:prstGeom prst="rect">
            <a:avLst/>
          </a:prstGeom>
          <a:noFill/>
          <a:ln w="9525">
            <a:noFill/>
            <a:miter lim="800000"/>
            <a:headEnd/>
            <a:tailEnd/>
          </a:ln>
        </p:spPr>
        <p:txBody>
          <a:bodyPr>
            <a:spAutoFit/>
          </a:bodyPr>
          <a:lstStyle/>
          <a:p>
            <a:pPr algn="ctr">
              <a:lnSpc>
                <a:spcPct val="120000"/>
              </a:lnSpc>
              <a:spcBef>
                <a:spcPct val="50000"/>
              </a:spcBef>
            </a:pPr>
            <a:endParaRPr lang="en-US" sz="2400" b="1" i="1"/>
          </a:p>
        </p:txBody>
      </p:sp>
      <p:sp>
        <p:nvSpPr>
          <p:cNvPr id="2491397" name="AutoShape 5"/>
          <p:cNvSpPr>
            <a:spLocks noChangeArrowheads="1"/>
          </p:cNvSpPr>
          <p:nvPr/>
        </p:nvSpPr>
        <p:spPr bwMode="auto">
          <a:xfrm>
            <a:off x="769938" y="2795588"/>
            <a:ext cx="7604125" cy="1152525"/>
          </a:xfrm>
          <a:prstGeom prst="roundRect">
            <a:avLst>
              <a:gd name="adj" fmla="val 16667"/>
            </a:avLst>
          </a:prstGeom>
          <a:solidFill>
            <a:srgbClr val="CCFFCC">
              <a:alpha val="59999"/>
            </a:srgbClr>
          </a:solidFill>
          <a:ln w="9525">
            <a:solidFill>
              <a:schemeClr val="tx1"/>
            </a:solidFill>
            <a:round/>
            <a:headEnd/>
            <a:tailEnd/>
          </a:ln>
        </p:spPr>
        <p:txBody>
          <a:bodyPr wrap="none" anchor="ctr"/>
          <a:lstStyle/>
          <a:p>
            <a:pPr algn="ctr"/>
            <a:r>
              <a:rPr lang="en-US" sz="2400" b="1">
                <a:solidFill>
                  <a:srgbClr val="CC00CC"/>
                </a:solidFill>
              </a:rPr>
              <a:t>Mechanism Design is the design of games or</a:t>
            </a:r>
          </a:p>
          <a:p>
            <a:pPr algn="ctr"/>
            <a:r>
              <a:rPr lang="en-US" sz="2400" b="1">
                <a:solidFill>
                  <a:srgbClr val="CC00CC"/>
                </a:solidFill>
              </a:rPr>
              <a:t>reverse engineering of games; could be called</a:t>
            </a:r>
          </a:p>
          <a:p>
            <a:pPr algn="ctr"/>
            <a:r>
              <a:rPr lang="en-US" sz="2400" b="1" i="1">
                <a:solidFill>
                  <a:srgbClr val="CC00CC"/>
                </a:solidFill>
              </a:rPr>
              <a:t>Game Engineering </a:t>
            </a:r>
          </a:p>
        </p:txBody>
      </p:sp>
      <p:sp>
        <p:nvSpPr>
          <p:cNvPr id="2491398" name="AutoShape 6"/>
          <p:cNvSpPr>
            <a:spLocks noChangeArrowheads="1"/>
          </p:cNvSpPr>
          <p:nvPr/>
        </p:nvSpPr>
        <p:spPr bwMode="auto">
          <a:xfrm>
            <a:off x="769938" y="4408488"/>
            <a:ext cx="7604125" cy="1152525"/>
          </a:xfrm>
          <a:prstGeom prst="roundRect">
            <a:avLst>
              <a:gd name="adj" fmla="val 16667"/>
            </a:avLst>
          </a:prstGeom>
          <a:solidFill>
            <a:srgbClr val="CCFFCC">
              <a:alpha val="59999"/>
            </a:srgbClr>
          </a:solidFill>
          <a:ln w="9525">
            <a:solidFill>
              <a:schemeClr val="tx1"/>
            </a:solidFill>
            <a:round/>
            <a:headEnd/>
            <a:tailEnd/>
          </a:ln>
        </p:spPr>
        <p:txBody>
          <a:bodyPr wrap="none" anchor="ctr"/>
          <a:lstStyle/>
          <a:p>
            <a:pPr algn="ctr"/>
            <a:r>
              <a:rPr lang="en-US" sz="2400" b="1">
                <a:solidFill>
                  <a:srgbClr val="0000FF"/>
                </a:solidFill>
              </a:rPr>
              <a:t>Involves inducing a game among the players </a:t>
            </a:r>
          </a:p>
          <a:p>
            <a:pPr algn="ctr"/>
            <a:r>
              <a:rPr lang="en-US" sz="2400" b="1">
                <a:solidFill>
                  <a:srgbClr val="0000FF"/>
                </a:solidFill>
              </a:rPr>
              <a:t>such that in some equilibrium of the game, </a:t>
            </a:r>
          </a:p>
          <a:p>
            <a:pPr algn="ctr"/>
            <a:r>
              <a:rPr lang="en-US" sz="2400" b="1">
                <a:solidFill>
                  <a:srgbClr val="0000FF"/>
                </a:solidFill>
              </a:rPr>
              <a:t>a desired social choice function is implemented</a:t>
            </a:r>
          </a:p>
        </p:txBody>
      </p:sp>
      <p:pic>
        <p:nvPicPr>
          <p:cNvPr id="9" name="Picture 8">
            <a:extLst>
              <a:ext uri="{FF2B5EF4-FFF2-40B4-BE49-F238E27FC236}">
                <a16:creationId xmlns:a16="http://schemas.microsoft.com/office/drawing/2014/main" id="{5C31EB24-4400-4596-8A96-D1FFB4910F91}"/>
              </a:ext>
            </a:extLst>
          </p:cNvPr>
          <p:cNvPicPr>
            <a:picLocks noChangeAspect="1"/>
          </p:cNvPicPr>
          <p:nvPr/>
        </p:nvPicPr>
        <p:blipFill>
          <a:blip r:embed="rId2"/>
          <a:stretch>
            <a:fillRect/>
          </a:stretch>
        </p:blipFill>
        <p:spPr>
          <a:xfrm>
            <a:off x="7838080" y="25021"/>
            <a:ext cx="1276350" cy="1247775"/>
          </a:xfrm>
          <a:prstGeom prst="rect">
            <a:avLst/>
          </a:prstGeom>
        </p:spPr>
      </p:pic>
      <p:sp>
        <p:nvSpPr>
          <p:cNvPr id="10" name="Rectangle 9">
            <a:extLst>
              <a:ext uri="{FF2B5EF4-FFF2-40B4-BE49-F238E27FC236}">
                <a16:creationId xmlns:a16="http://schemas.microsoft.com/office/drawing/2014/main" id="{4CFD1EB9-BF89-414B-84E4-93DAA50AE190}"/>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91397"/>
                                        </p:tgtEl>
                                        <p:attrNameLst>
                                          <p:attrName>style.visibility</p:attrName>
                                        </p:attrNameLst>
                                      </p:cBhvr>
                                      <p:to>
                                        <p:strVal val="visible"/>
                                      </p:to>
                                    </p:set>
                                    <p:anim calcmode="lin" valueType="num">
                                      <p:cBhvr additive="base">
                                        <p:cTn id="7" dur="500" fill="hold"/>
                                        <p:tgtEl>
                                          <p:spTgt spid="2491397"/>
                                        </p:tgtEl>
                                        <p:attrNameLst>
                                          <p:attrName>ppt_x</p:attrName>
                                        </p:attrNameLst>
                                      </p:cBhvr>
                                      <p:tavLst>
                                        <p:tav tm="0">
                                          <p:val>
                                            <p:strVal val="0-#ppt_w/2"/>
                                          </p:val>
                                        </p:tav>
                                        <p:tav tm="100000">
                                          <p:val>
                                            <p:strVal val="#ppt_x"/>
                                          </p:val>
                                        </p:tav>
                                      </p:tavLst>
                                    </p:anim>
                                    <p:anim calcmode="lin" valueType="num">
                                      <p:cBhvr additive="base">
                                        <p:cTn id="8" dur="500" fill="hold"/>
                                        <p:tgtEl>
                                          <p:spTgt spid="24913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91398"/>
                                        </p:tgtEl>
                                        <p:attrNameLst>
                                          <p:attrName>style.visibility</p:attrName>
                                        </p:attrNameLst>
                                      </p:cBhvr>
                                      <p:to>
                                        <p:strVal val="visible"/>
                                      </p:to>
                                    </p:set>
                                    <p:anim calcmode="lin" valueType="num">
                                      <p:cBhvr additive="base">
                                        <p:cTn id="13" dur="500" fill="hold"/>
                                        <p:tgtEl>
                                          <p:spTgt spid="2491398"/>
                                        </p:tgtEl>
                                        <p:attrNameLst>
                                          <p:attrName>ppt_x</p:attrName>
                                        </p:attrNameLst>
                                      </p:cBhvr>
                                      <p:tavLst>
                                        <p:tav tm="0">
                                          <p:val>
                                            <p:strVal val="0-#ppt_w/2"/>
                                          </p:val>
                                        </p:tav>
                                        <p:tav tm="100000">
                                          <p:val>
                                            <p:strVal val="#ppt_x"/>
                                          </p:val>
                                        </p:tav>
                                      </p:tavLst>
                                    </p:anim>
                                    <p:anim calcmode="lin" valueType="num">
                                      <p:cBhvr additive="base">
                                        <p:cTn id="14" dur="500" fill="hold"/>
                                        <p:tgtEl>
                                          <p:spTgt spid="2491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1397" grpId="0" animBg="1"/>
      <p:bldP spid="249139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8">
            <a:extLst>
              <a:ext uri="{FF2B5EF4-FFF2-40B4-BE49-F238E27FC236}">
                <a16:creationId xmlns:a16="http://schemas.microsoft.com/office/drawing/2014/main" id="{C9B49AB4-0C3D-4A5D-BC4D-3E379C7D44D1}"/>
              </a:ext>
            </a:extLst>
          </p:cNvPr>
          <p:cNvSpPr/>
          <p:nvPr/>
        </p:nvSpPr>
        <p:spPr>
          <a:xfrm>
            <a:off x="152400" y="135382"/>
            <a:ext cx="7620000" cy="100761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sz="3200" b="1" dirty="0">
              <a:solidFill>
                <a:schemeClr val="bg1"/>
              </a:solidFill>
            </a:endParaRPr>
          </a:p>
        </p:txBody>
      </p:sp>
      <p:sp>
        <p:nvSpPr>
          <p:cNvPr id="2" name="Title 1"/>
          <p:cNvSpPr>
            <a:spLocks noGrp="1"/>
          </p:cNvSpPr>
          <p:nvPr>
            <p:ph type="title"/>
          </p:nvPr>
        </p:nvSpPr>
        <p:spPr>
          <a:xfrm>
            <a:off x="685800" y="5715000"/>
            <a:ext cx="7467600" cy="808038"/>
          </a:xfrm>
        </p:spPr>
        <p:txBody>
          <a:bodyPr rtlCol="0">
            <a:noAutofit/>
          </a:bodyPr>
          <a:lstStyle/>
          <a:p>
            <a:pPr eaLnBrk="1" fontAlgn="auto" hangingPunct="1">
              <a:spcAft>
                <a:spcPts val="0"/>
              </a:spcAft>
              <a:defRPr/>
            </a:pPr>
            <a:r>
              <a:rPr lang="en-US" sz="2000" dirty="0"/>
              <a:t>Example 1: Mechanism Design </a:t>
            </a:r>
            <a:br>
              <a:rPr lang="en-US" sz="2000" dirty="0"/>
            </a:br>
            <a:r>
              <a:rPr lang="en-US" sz="1800" dirty="0"/>
              <a:t>Fair Division of a Cake</a:t>
            </a:r>
            <a:endParaRPr lang="en-US" sz="2000" dirty="0"/>
          </a:p>
        </p:txBody>
      </p:sp>
      <p:pic>
        <p:nvPicPr>
          <p:cNvPr id="47107" name="Picture 2" descr="C:\Documents and Settings\megha\Desktop\SirSlides\cake2.jpg"/>
          <p:cNvPicPr>
            <a:picLocks noChangeAspect="1" noChangeArrowheads="1"/>
          </p:cNvPicPr>
          <p:nvPr/>
        </p:nvPicPr>
        <p:blipFill>
          <a:blip r:embed="rId2"/>
          <a:srcRect/>
          <a:stretch>
            <a:fillRect/>
          </a:stretch>
        </p:blipFill>
        <p:spPr bwMode="auto">
          <a:xfrm>
            <a:off x="3962400" y="3810000"/>
            <a:ext cx="763588" cy="1030288"/>
          </a:xfrm>
          <a:prstGeom prst="rect">
            <a:avLst/>
          </a:prstGeom>
          <a:noFill/>
          <a:ln w="9525">
            <a:noFill/>
            <a:miter lim="800000"/>
            <a:headEnd/>
            <a:tailEnd/>
          </a:ln>
        </p:spPr>
      </p:pic>
      <p:pic>
        <p:nvPicPr>
          <p:cNvPr id="47108" name="Picture 4" descr="C:\Documents and Settings\megha\Desktop\SirSlides\woman.gif"/>
          <p:cNvPicPr>
            <a:picLocks noChangeAspect="1" noChangeArrowheads="1" noCrop="1"/>
          </p:cNvPicPr>
          <p:nvPr/>
        </p:nvPicPr>
        <p:blipFill>
          <a:blip r:embed="rId3"/>
          <a:srcRect/>
          <a:stretch>
            <a:fillRect/>
          </a:stretch>
        </p:blipFill>
        <p:spPr bwMode="auto">
          <a:xfrm flipH="1">
            <a:off x="3962400" y="1752600"/>
            <a:ext cx="742950" cy="1244600"/>
          </a:xfrm>
          <a:prstGeom prst="rect">
            <a:avLst/>
          </a:prstGeom>
          <a:noFill/>
          <a:ln w="9525">
            <a:noFill/>
            <a:miter lim="800000"/>
            <a:headEnd/>
            <a:tailEnd/>
          </a:ln>
        </p:spPr>
      </p:pic>
      <p:sp>
        <p:nvSpPr>
          <p:cNvPr id="47109" name="TextBox 10"/>
          <p:cNvSpPr txBox="1">
            <a:spLocks noChangeArrowheads="1"/>
          </p:cNvSpPr>
          <p:nvPr/>
        </p:nvSpPr>
        <p:spPr bwMode="auto">
          <a:xfrm>
            <a:off x="4724400" y="1676400"/>
            <a:ext cx="2109788" cy="830263"/>
          </a:xfrm>
          <a:prstGeom prst="rect">
            <a:avLst/>
          </a:prstGeom>
          <a:noFill/>
          <a:ln w="9525">
            <a:noFill/>
            <a:miter lim="800000"/>
            <a:headEnd/>
            <a:tailEnd/>
          </a:ln>
        </p:spPr>
        <p:txBody>
          <a:bodyPr wrap="none">
            <a:spAutoFit/>
          </a:bodyPr>
          <a:lstStyle/>
          <a:p>
            <a:r>
              <a:rPr lang="en-US" sz="1600"/>
              <a:t>Mother</a:t>
            </a:r>
          </a:p>
          <a:p>
            <a:r>
              <a:rPr lang="en-US" sz="1600"/>
              <a:t>Social Planner</a:t>
            </a:r>
          </a:p>
          <a:p>
            <a:r>
              <a:rPr lang="en-US" sz="1600"/>
              <a:t>Mechanism Designer</a:t>
            </a:r>
          </a:p>
        </p:txBody>
      </p:sp>
      <p:sp>
        <p:nvSpPr>
          <p:cNvPr id="47110" name="TextBox 11"/>
          <p:cNvSpPr txBox="1">
            <a:spLocks noChangeArrowheads="1"/>
          </p:cNvSpPr>
          <p:nvPr/>
        </p:nvSpPr>
        <p:spPr bwMode="auto">
          <a:xfrm>
            <a:off x="1295400" y="5105400"/>
            <a:ext cx="1392238" cy="862013"/>
          </a:xfrm>
          <a:prstGeom prst="rect">
            <a:avLst/>
          </a:prstGeom>
          <a:noFill/>
          <a:ln w="9525">
            <a:noFill/>
            <a:miter lim="800000"/>
            <a:headEnd/>
            <a:tailEnd/>
          </a:ln>
        </p:spPr>
        <p:txBody>
          <a:bodyPr wrap="none">
            <a:spAutoFit/>
          </a:bodyPr>
          <a:lstStyle/>
          <a:p>
            <a:r>
              <a:rPr lang="en-US" sz="1600"/>
              <a:t>Kid 1</a:t>
            </a:r>
          </a:p>
          <a:p>
            <a:r>
              <a:rPr lang="en-US" sz="1600"/>
              <a:t>Rational and </a:t>
            </a:r>
          </a:p>
          <a:p>
            <a:r>
              <a:rPr lang="en-US" sz="1600"/>
              <a:t>Intelligent</a:t>
            </a:r>
          </a:p>
        </p:txBody>
      </p:sp>
      <p:sp>
        <p:nvSpPr>
          <p:cNvPr id="47111" name="TextBox 12"/>
          <p:cNvSpPr txBox="1">
            <a:spLocks noChangeArrowheads="1"/>
          </p:cNvSpPr>
          <p:nvPr/>
        </p:nvSpPr>
        <p:spPr bwMode="auto">
          <a:xfrm>
            <a:off x="6075363" y="5105400"/>
            <a:ext cx="1392237" cy="862013"/>
          </a:xfrm>
          <a:prstGeom prst="rect">
            <a:avLst/>
          </a:prstGeom>
          <a:noFill/>
          <a:ln w="9525">
            <a:noFill/>
            <a:miter lim="800000"/>
            <a:headEnd/>
            <a:tailEnd/>
          </a:ln>
        </p:spPr>
        <p:txBody>
          <a:bodyPr wrap="none">
            <a:spAutoFit/>
          </a:bodyPr>
          <a:lstStyle/>
          <a:p>
            <a:r>
              <a:rPr lang="en-US" sz="1600"/>
              <a:t>Kid 2</a:t>
            </a:r>
          </a:p>
          <a:p>
            <a:r>
              <a:rPr lang="en-US" sz="1600"/>
              <a:t>Rational and </a:t>
            </a:r>
          </a:p>
          <a:p>
            <a:r>
              <a:rPr lang="en-US" sz="1600"/>
              <a:t>Intelligent</a:t>
            </a:r>
          </a:p>
        </p:txBody>
      </p:sp>
      <p:pic>
        <p:nvPicPr>
          <p:cNvPr id="47112" name="Picture 8" descr="C:\Documents and Settings\megha\Desktop\SirSlides\cartoon_boy.JPG"/>
          <p:cNvPicPr>
            <a:picLocks noChangeAspect="1" noChangeArrowheads="1"/>
          </p:cNvPicPr>
          <p:nvPr/>
        </p:nvPicPr>
        <p:blipFill>
          <a:blip r:embed="rId4"/>
          <a:srcRect/>
          <a:stretch>
            <a:fillRect/>
          </a:stretch>
        </p:blipFill>
        <p:spPr bwMode="auto">
          <a:xfrm>
            <a:off x="1219200" y="3657600"/>
            <a:ext cx="1184275" cy="1447800"/>
          </a:xfrm>
          <a:prstGeom prst="rect">
            <a:avLst/>
          </a:prstGeom>
          <a:noFill/>
          <a:ln w="9525">
            <a:noFill/>
            <a:miter lim="800000"/>
            <a:headEnd/>
            <a:tailEnd/>
          </a:ln>
        </p:spPr>
      </p:pic>
      <p:cxnSp>
        <p:nvCxnSpPr>
          <p:cNvPr id="20" name="Straight Arrow Connector 19"/>
          <p:cNvCxnSpPr>
            <a:stCxn id="2052" idx="3"/>
            <a:endCxn id="2056" idx="0"/>
          </p:cNvCxnSpPr>
          <p:nvPr/>
        </p:nvCxnSpPr>
        <p:spPr>
          <a:xfrm rot="10800000" flipV="1">
            <a:off x="1811338" y="2374900"/>
            <a:ext cx="2151062" cy="128270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47114" name="Picture 8" descr="C:\Documents and Settings\megha\Desktop\SirSlides\cartoon_boy.JPG"/>
          <p:cNvPicPr>
            <a:picLocks noChangeAspect="1" noChangeArrowheads="1"/>
          </p:cNvPicPr>
          <p:nvPr/>
        </p:nvPicPr>
        <p:blipFill>
          <a:blip r:embed="rId4"/>
          <a:srcRect/>
          <a:stretch>
            <a:fillRect/>
          </a:stretch>
        </p:blipFill>
        <p:spPr bwMode="auto">
          <a:xfrm>
            <a:off x="5943600" y="3581400"/>
            <a:ext cx="1184275" cy="1447800"/>
          </a:xfrm>
          <a:prstGeom prst="rect">
            <a:avLst/>
          </a:prstGeom>
          <a:noFill/>
          <a:ln w="9525">
            <a:noFill/>
            <a:miter lim="800000"/>
            <a:headEnd/>
            <a:tailEnd/>
          </a:ln>
        </p:spPr>
      </p:pic>
      <p:cxnSp>
        <p:nvCxnSpPr>
          <p:cNvPr id="24" name="Straight Arrow Connector 23"/>
          <p:cNvCxnSpPr>
            <a:stCxn id="2052" idx="1"/>
            <a:endCxn id="22" idx="0"/>
          </p:cNvCxnSpPr>
          <p:nvPr/>
        </p:nvCxnSpPr>
        <p:spPr>
          <a:xfrm>
            <a:off x="4705350" y="2374900"/>
            <a:ext cx="1830388" cy="120650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C31EB24-4400-4596-8A96-D1FFB4910F91}"/>
              </a:ext>
            </a:extLst>
          </p:cNvPr>
          <p:cNvPicPr>
            <a:picLocks noChangeAspect="1"/>
          </p:cNvPicPr>
          <p:nvPr/>
        </p:nvPicPr>
        <p:blipFill>
          <a:blip r:embed="rId5"/>
          <a:stretch>
            <a:fillRect/>
          </a:stretch>
        </p:blipFill>
        <p:spPr>
          <a:xfrm>
            <a:off x="7838080" y="25021"/>
            <a:ext cx="1276350" cy="1247775"/>
          </a:xfrm>
          <a:prstGeom prst="rect">
            <a:avLst/>
          </a:prstGeom>
        </p:spPr>
      </p:pic>
      <p:sp>
        <p:nvSpPr>
          <p:cNvPr id="14" name="Rectangle 13">
            <a:extLst>
              <a:ext uri="{FF2B5EF4-FFF2-40B4-BE49-F238E27FC236}">
                <a16:creationId xmlns:a16="http://schemas.microsoft.com/office/drawing/2014/main" id="{4CFD1EB9-BF89-414B-84E4-93DAA50AE190}"/>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85800" y="304800"/>
            <a:ext cx="6400800" cy="369332"/>
          </a:xfrm>
          <a:prstGeom prst="rect">
            <a:avLst/>
          </a:prstGeom>
        </p:spPr>
        <p:txBody>
          <a:bodyPr wrap="square">
            <a:spAutoFit/>
          </a:bodyPr>
          <a:lstStyle/>
          <a:p>
            <a:pPr algn="ctr">
              <a:spcBef>
                <a:spcPct val="50000"/>
              </a:spcBef>
            </a:pPr>
            <a:r>
              <a:rPr lang="en-US" b="1" dirty="0">
                <a:ln w="18415" cmpd="sng">
                  <a:solidFill>
                    <a:srgbClr val="FFFFFF"/>
                  </a:solidFill>
                  <a:prstDash val="solid"/>
                </a:ln>
                <a:solidFill>
                  <a:srgbClr val="FFFFFF"/>
                </a:solidFill>
                <a:effectLst>
                  <a:outerShdw blurRad="63500" dir="3600000" algn="tl" rotWithShape="0">
                    <a:srgbClr val="000000">
                      <a:alpha val="70000"/>
                    </a:srgbClr>
                  </a:outerShdw>
                </a:effectLst>
              </a:rPr>
              <a:t>GAME PLAYING &amp; MECHANISM DESIGN</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67400"/>
            <a:ext cx="8229600" cy="762000"/>
          </a:xfrm>
        </p:spPr>
        <p:txBody>
          <a:bodyPr rtlCol="0">
            <a:normAutofit/>
          </a:bodyPr>
          <a:lstStyle/>
          <a:p>
            <a:pPr eaLnBrk="1" fontAlgn="auto" hangingPunct="1">
              <a:spcAft>
                <a:spcPts val="0"/>
              </a:spcAft>
              <a:defRPr/>
            </a:pPr>
            <a:r>
              <a:rPr lang="en-US" sz="2000" dirty="0"/>
              <a:t>Example 2: Mechanism Design </a:t>
            </a:r>
            <a:br>
              <a:rPr lang="en-US" sz="2000" dirty="0"/>
            </a:br>
            <a:r>
              <a:rPr lang="en-US" sz="1800" dirty="0"/>
              <a:t>Truth Elicitation through an Indirect Mechanism</a:t>
            </a:r>
            <a:endParaRPr lang="en-US" sz="2000" dirty="0"/>
          </a:p>
        </p:txBody>
      </p:sp>
      <p:pic>
        <p:nvPicPr>
          <p:cNvPr id="48131" name="Picture 3" descr="C:\Documents and Settings\megha\Desktop\SirSlides\birbal.jpg"/>
          <p:cNvPicPr>
            <a:picLocks noChangeAspect="1" noChangeArrowheads="1"/>
          </p:cNvPicPr>
          <p:nvPr/>
        </p:nvPicPr>
        <p:blipFill>
          <a:blip r:embed="rId2"/>
          <a:srcRect/>
          <a:stretch>
            <a:fillRect/>
          </a:stretch>
        </p:blipFill>
        <p:spPr bwMode="auto">
          <a:xfrm>
            <a:off x="3960813" y="2057400"/>
            <a:ext cx="609600" cy="965200"/>
          </a:xfrm>
          <a:prstGeom prst="rect">
            <a:avLst/>
          </a:prstGeom>
          <a:noFill/>
          <a:ln w="9525">
            <a:noFill/>
            <a:miter lim="800000"/>
            <a:headEnd/>
            <a:tailEnd/>
          </a:ln>
        </p:spPr>
      </p:pic>
      <p:pic>
        <p:nvPicPr>
          <p:cNvPr id="48132" name="Picture 6" descr="C:\Documents and Settings\megha\Desktop\SirSlides\baby-cartoon.jpg"/>
          <p:cNvPicPr>
            <a:picLocks noChangeAspect="1" noChangeArrowheads="1"/>
          </p:cNvPicPr>
          <p:nvPr/>
        </p:nvPicPr>
        <p:blipFill>
          <a:blip r:embed="rId3"/>
          <a:srcRect/>
          <a:stretch>
            <a:fillRect/>
          </a:stretch>
        </p:blipFill>
        <p:spPr bwMode="auto">
          <a:xfrm>
            <a:off x="4038600" y="3810000"/>
            <a:ext cx="609600" cy="895350"/>
          </a:xfrm>
          <a:prstGeom prst="rect">
            <a:avLst/>
          </a:prstGeom>
          <a:noFill/>
          <a:ln w="9525">
            <a:noFill/>
            <a:miter lim="800000"/>
            <a:headEnd/>
            <a:tailEnd/>
          </a:ln>
        </p:spPr>
      </p:pic>
      <p:pic>
        <p:nvPicPr>
          <p:cNvPr id="48133" name="Picture 7" descr="C:\Documents and Settings\megha\Desktop\SirSlides\Woman.jpg"/>
          <p:cNvPicPr>
            <a:picLocks noChangeAspect="1" noChangeArrowheads="1"/>
          </p:cNvPicPr>
          <p:nvPr/>
        </p:nvPicPr>
        <p:blipFill>
          <a:blip r:embed="rId4"/>
          <a:srcRect/>
          <a:stretch>
            <a:fillRect/>
          </a:stretch>
        </p:blipFill>
        <p:spPr bwMode="auto">
          <a:xfrm>
            <a:off x="1600200" y="3810000"/>
            <a:ext cx="1066800" cy="1106488"/>
          </a:xfrm>
          <a:prstGeom prst="rect">
            <a:avLst/>
          </a:prstGeom>
          <a:noFill/>
          <a:ln w="9525">
            <a:noFill/>
            <a:miter lim="800000"/>
            <a:headEnd/>
            <a:tailEnd/>
          </a:ln>
        </p:spPr>
      </p:pic>
      <p:pic>
        <p:nvPicPr>
          <p:cNvPr id="48134" name="Picture 7" descr="C:\Documents and Settings\megha\Desktop\SirSlides\Woman.jpg"/>
          <p:cNvPicPr>
            <a:picLocks noChangeAspect="1" noChangeArrowheads="1"/>
          </p:cNvPicPr>
          <p:nvPr/>
        </p:nvPicPr>
        <p:blipFill>
          <a:blip r:embed="rId4"/>
          <a:srcRect/>
          <a:stretch>
            <a:fillRect/>
          </a:stretch>
        </p:blipFill>
        <p:spPr bwMode="auto">
          <a:xfrm>
            <a:off x="6248400" y="3810000"/>
            <a:ext cx="1066800" cy="1106488"/>
          </a:xfrm>
          <a:prstGeom prst="rect">
            <a:avLst/>
          </a:prstGeom>
          <a:noFill/>
          <a:ln w="9525">
            <a:noFill/>
            <a:miter lim="800000"/>
            <a:headEnd/>
            <a:tailEnd/>
          </a:ln>
        </p:spPr>
      </p:pic>
      <p:cxnSp>
        <p:nvCxnSpPr>
          <p:cNvPr id="9" name="Straight Arrow Connector 8"/>
          <p:cNvCxnSpPr>
            <a:stCxn id="3075" idx="1"/>
            <a:endCxn id="3077" idx="0"/>
          </p:cNvCxnSpPr>
          <p:nvPr/>
        </p:nvCxnSpPr>
        <p:spPr>
          <a:xfrm rot="10800000" flipV="1">
            <a:off x="2133600" y="2540000"/>
            <a:ext cx="1827213" cy="127000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075" idx="3"/>
            <a:endCxn id="3078" idx="0"/>
          </p:cNvCxnSpPr>
          <p:nvPr/>
        </p:nvCxnSpPr>
        <p:spPr>
          <a:xfrm>
            <a:off x="4570413" y="2540000"/>
            <a:ext cx="2211387" cy="127000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8137" name="TextBox 13"/>
          <p:cNvSpPr txBox="1">
            <a:spLocks noChangeArrowheads="1"/>
          </p:cNvSpPr>
          <p:nvPr/>
        </p:nvSpPr>
        <p:spPr bwMode="auto">
          <a:xfrm>
            <a:off x="4648200" y="1828800"/>
            <a:ext cx="2109788" cy="830263"/>
          </a:xfrm>
          <a:prstGeom prst="rect">
            <a:avLst/>
          </a:prstGeom>
          <a:noFill/>
          <a:ln w="9525">
            <a:noFill/>
            <a:miter lim="800000"/>
            <a:headEnd/>
            <a:tailEnd/>
          </a:ln>
        </p:spPr>
        <p:txBody>
          <a:bodyPr wrap="none">
            <a:spAutoFit/>
          </a:bodyPr>
          <a:lstStyle/>
          <a:p>
            <a:r>
              <a:rPr lang="en-US" sz="1600"/>
              <a:t>Tenali Rama</a:t>
            </a:r>
          </a:p>
          <a:p>
            <a:r>
              <a:rPr lang="en-US" sz="1600"/>
              <a:t>(Birbal)</a:t>
            </a:r>
          </a:p>
          <a:p>
            <a:r>
              <a:rPr lang="en-US" sz="1600"/>
              <a:t>Mechanism Designer</a:t>
            </a:r>
          </a:p>
        </p:txBody>
      </p:sp>
      <p:sp>
        <p:nvSpPr>
          <p:cNvPr id="48138" name="TextBox 14"/>
          <p:cNvSpPr txBox="1">
            <a:spLocks noChangeArrowheads="1"/>
          </p:cNvSpPr>
          <p:nvPr/>
        </p:nvSpPr>
        <p:spPr bwMode="auto">
          <a:xfrm>
            <a:off x="1524000" y="4960938"/>
            <a:ext cx="1700213" cy="830262"/>
          </a:xfrm>
          <a:prstGeom prst="rect">
            <a:avLst/>
          </a:prstGeom>
          <a:noFill/>
          <a:ln w="9525">
            <a:noFill/>
            <a:miter lim="800000"/>
            <a:headEnd/>
            <a:tailEnd/>
          </a:ln>
        </p:spPr>
        <p:txBody>
          <a:bodyPr wrap="none">
            <a:spAutoFit/>
          </a:bodyPr>
          <a:lstStyle/>
          <a:p>
            <a:r>
              <a:rPr lang="en-US" sz="1600"/>
              <a:t>Mother 1</a:t>
            </a:r>
          </a:p>
          <a:p>
            <a:r>
              <a:rPr lang="en-US" sz="1600"/>
              <a:t>Rational and </a:t>
            </a:r>
          </a:p>
          <a:p>
            <a:r>
              <a:rPr lang="en-US" sz="1600"/>
              <a:t>Intelligent Player</a:t>
            </a:r>
          </a:p>
        </p:txBody>
      </p:sp>
      <p:sp>
        <p:nvSpPr>
          <p:cNvPr id="48139" name="TextBox 15"/>
          <p:cNvSpPr txBox="1">
            <a:spLocks noChangeArrowheads="1"/>
          </p:cNvSpPr>
          <p:nvPr/>
        </p:nvSpPr>
        <p:spPr bwMode="auto">
          <a:xfrm>
            <a:off x="6072188" y="5029200"/>
            <a:ext cx="1700212" cy="830263"/>
          </a:xfrm>
          <a:prstGeom prst="rect">
            <a:avLst/>
          </a:prstGeom>
          <a:noFill/>
          <a:ln w="9525">
            <a:noFill/>
            <a:miter lim="800000"/>
            <a:headEnd/>
            <a:tailEnd/>
          </a:ln>
        </p:spPr>
        <p:txBody>
          <a:bodyPr wrap="none">
            <a:spAutoFit/>
          </a:bodyPr>
          <a:lstStyle/>
          <a:p>
            <a:r>
              <a:rPr lang="en-US" sz="1600"/>
              <a:t>Mother 2</a:t>
            </a:r>
          </a:p>
          <a:p>
            <a:r>
              <a:rPr lang="en-US" sz="1600"/>
              <a:t>Rational and </a:t>
            </a:r>
          </a:p>
          <a:p>
            <a:r>
              <a:rPr lang="en-US" sz="1600"/>
              <a:t>Intelligent Player</a:t>
            </a:r>
          </a:p>
        </p:txBody>
      </p:sp>
      <p:sp>
        <p:nvSpPr>
          <p:cNvPr id="48140" name="TextBox 16"/>
          <p:cNvSpPr txBox="1">
            <a:spLocks noChangeArrowheads="1"/>
          </p:cNvSpPr>
          <p:nvPr/>
        </p:nvSpPr>
        <p:spPr bwMode="auto">
          <a:xfrm>
            <a:off x="4038600" y="4800600"/>
            <a:ext cx="650875" cy="338138"/>
          </a:xfrm>
          <a:prstGeom prst="rect">
            <a:avLst/>
          </a:prstGeom>
          <a:noFill/>
          <a:ln w="9525">
            <a:noFill/>
            <a:miter lim="800000"/>
            <a:headEnd/>
            <a:tailEnd/>
          </a:ln>
        </p:spPr>
        <p:txBody>
          <a:bodyPr wrap="none">
            <a:spAutoFit/>
          </a:bodyPr>
          <a:lstStyle/>
          <a:p>
            <a:r>
              <a:rPr lang="en-US" sz="1600"/>
              <a:t>Baby</a:t>
            </a:r>
            <a:endParaRPr lang="en-US"/>
          </a:p>
        </p:txBody>
      </p:sp>
      <p:sp>
        <p:nvSpPr>
          <p:cNvPr id="14" name="Rounded Rectangle 8">
            <a:extLst>
              <a:ext uri="{FF2B5EF4-FFF2-40B4-BE49-F238E27FC236}">
                <a16:creationId xmlns:a16="http://schemas.microsoft.com/office/drawing/2014/main" id="{C9B49AB4-0C3D-4A5D-BC4D-3E379C7D44D1}"/>
              </a:ext>
            </a:extLst>
          </p:cNvPr>
          <p:cNvSpPr/>
          <p:nvPr/>
        </p:nvSpPr>
        <p:spPr>
          <a:xfrm>
            <a:off x="152400" y="135382"/>
            <a:ext cx="7620000" cy="100761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sz="3200" b="1" dirty="0">
              <a:solidFill>
                <a:schemeClr val="bg1"/>
              </a:solidFill>
            </a:endParaRPr>
          </a:p>
        </p:txBody>
      </p:sp>
      <p:pic>
        <p:nvPicPr>
          <p:cNvPr id="15" name="Picture 14">
            <a:extLst>
              <a:ext uri="{FF2B5EF4-FFF2-40B4-BE49-F238E27FC236}">
                <a16:creationId xmlns:a16="http://schemas.microsoft.com/office/drawing/2014/main" id="{5C31EB24-4400-4596-8A96-D1FFB4910F91}"/>
              </a:ext>
            </a:extLst>
          </p:cNvPr>
          <p:cNvPicPr>
            <a:picLocks noChangeAspect="1"/>
          </p:cNvPicPr>
          <p:nvPr/>
        </p:nvPicPr>
        <p:blipFill>
          <a:blip r:embed="rId5"/>
          <a:stretch>
            <a:fillRect/>
          </a:stretch>
        </p:blipFill>
        <p:spPr>
          <a:xfrm>
            <a:off x="7838080" y="25021"/>
            <a:ext cx="1276350" cy="1247775"/>
          </a:xfrm>
          <a:prstGeom prst="rect">
            <a:avLst/>
          </a:prstGeom>
        </p:spPr>
      </p:pic>
      <p:sp>
        <p:nvSpPr>
          <p:cNvPr id="16" name="Rectangle 15">
            <a:extLst>
              <a:ext uri="{FF2B5EF4-FFF2-40B4-BE49-F238E27FC236}">
                <a16:creationId xmlns:a16="http://schemas.microsoft.com/office/drawing/2014/main" id="{4CFD1EB9-BF89-414B-84E4-93DAA50AE190}"/>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5800" y="304800"/>
            <a:ext cx="6400800" cy="369332"/>
          </a:xfrm>
          <a:prstGeom prst="rect">
            <a:avLst/>
          </a:prstGeom>
        </p:spPr>
        <p:txBody>
          <a:bodyPr wrap="square">
            <a:spAutoFit/>
          </a:bodyPr>
          <a:lstStyle/>
          <a:p>
            <a:pPr algn="ctr">
              <a:spcBef>
                <a:spcPct val="50000"/>
              </a:spcBef>
            </a:pPr>
            <a:r>
              <a:rPr lang="en-US" b="1" dirty="0">
                <a:ln w="18415" cmpd="sng">
                  <a:solidFill>
                    <a:srgbClr val="FFFFFF"/>
                  </a:solidFill>
                  <a:prstDash val="solid"/>
                </a:ln>
                <a:solidFill>
                  <a:srgbClr val="FFFFFF"/>
                </a:solidFill>
                <a:effectLst>
                  <a:outerShdw blurRad="63500" dir="3600000" algn="tl" rotWithShape="0">
                    <a:srgbClr val="000000">
                      <a:alpha val="70000"/>
                    </a:srgbClr>
                  </a:outerShdw>
                </a:effectLst>
              </a:rPr>
              <a:t>GAME PLAYING &amp; MECHANISM DESIGN</a:t>
            </a:r>
          </a:p>
        </p:txBody>
      </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2"/>
          <p:cNvSpPr txBox="1">
            <a:spLocks noChangeArrowheads="1"/>
          </p:cNvSpPr>
          <p:nvPr/>
        </p:nvSpPr>
        <p:spPr bwMode="auto">
          <a:xfrm>
            <a:off x="609600" y="6096000"/>
            <a:ext cx="7604125" cy="400110"/>
          </a:xfrm>
          <a:prstGeom prst="rect">
            <a:avLst/>
          </a:prstGeom>
          <a:noFill/>
          <a:ln w="9525">
            <a:noFill/>
            <a:miter lim="800000"/>
            <a:headEnd/>
            <a:tailEnd/>
          </a:ln>
        </p:spPr>
        <p:txBody>
          <a:bodyPr wrap="square">
            <a:spAutoFit/>
          </a:bodyPr>
          <a:lstStyle/>
          <a:p>
            <a:pPr algn="ctr">
              <a:spcBef>
                <a:spcPct val="50000"/>
              </a:spcBef>
            </a:pPr>
            <a:r>
              <a:rPr lang="en-US" sz="2000" b="1" i="1" dirty="0">
                <a:solidFill>
                  <a:srgbClr val="CC00CC"/>
                </a:solidFill>
              </a:rPr>
              <a:t>MECHANISM DESIGN: EXAMPLE 3 : VICKREY AUCTION</a:t>
            </a:r>
            <a:endParaRPr lang="en-US" sz="2000" b="1" dirty="0">
              <a:solidFill>
                <a:srgbClr val="CC00CC"/>
              </a:solidFill>
            </a:endParaRPr>
          </a:p>
        </p:txBody>
      </p:sp>
      <p:sp>
        <p:nvSpPr>
          <p:cNvPr id="49157" name="Text Box 3"/>
          <p:cNvSpPr txBox="1">
            <a:spLocks noChangeArrowheads="1"/>
          </p:cNvSpPr>
          <p:nvPr/>
        </p:nvSpPr>
        <p:spPr bwMode="auto">
          <a:xfrm>
            <a:off x="482600" y="5445125"/>
            <a:ext cx="8180388" cy="530225"/>
          </a:xfrm>
          <a:prstGeom prst="rect">
            <a:avLst/>
          </a:prstGeom>
          <a:noFill/>
          <a:ln w="9525">
            <a:noFill/>
            <a:miter lim="800000"/>
            <a:headEnd/>
            <a:tailEnd/>
          </a:ln>
        </p:spPr>
        <p:txBody>
          <a:bodyPr>
            <a:spAutoFit/>
          </a:bodyPr>
          <a:lstStyle/>
          <a:p>
            <a:pPr algn="ctr">
              <a:lnSpc>
                <a:spcPct val="120000"/>
              </a:lnSpc>
              <a:spcBef>
                <a:spcPct val="50000"/>
              </a:spcBef>
            </a:pPr>
            <a:endParaRPr lang="en-US" sz="2400" b="1" i="1"/>
          </a:p>
        </p:txBody>
      </p:sp>
      <p:sp>
        <p:nvSpPr>
          <p:cNvPr id="2436100" name="AutoShape 4"/>
          <p:cNvSpPr>
            <a:spLocks noChangeArrowheads="1"/>
          </p:cNvSpPr>
          <p:nvPr/>
        </p:nvSpPr>
        <p:spPr bwMode="auto">
          <a:xfrm>
            <a:off x="712788" y="1412875"/>
            <a:ext cx="7604125" cy="749300"/>
          </a:xfrm>
          <a:prstGeom prst="roundRect">
            <a:avLst>
              <a:gd name="adj" fmla="val 16667"/>
            </a:avLst>
          </a:prstGeom>
          <a:solidFill>
            <a:srgbClr val="CCFFCC">
              <a:alpha val="59999"/>
            </a:srgbClr>
          </a:solidFill>
          <a:ln w="9525">
            <a:solidFill>
              <a:schemeClr val="tx1"/>
            </a:solidFill>
            <a:round/>
            <a:headEnd/>
            <a:tailEnd/>
          </a:ln>
        </p:spPr>
        <p:txBody>
          <a:bodyPr wrap="none" anchor="ctr"/>
          <a:lstStyle/>
          <a:p>
            <a:pPr algn="ctr"/>
            <a:r>
              <a:rPr lang="en-US" sz="2400" b="1" dirty="0">
                <a:solidFill>
                  <a:srgbClr val="0000FF"/>
                </a:solidFill>
              </a:rPr>
              <a:t>One Seller, Multiple Buyers, Single Indivisible Item</a:t>
            </a:r>
          </a:p>
        </p:txBody>
      </p:sp>
      <p:sp>
        <p:nvSpPr>
          <p:cNvPr id="2436101" name="AutoShape 5"/>
          <p:cNvSpPr>
            <a:spLocks noChangeArrowheads="1"/>
          </p:cNvSpPr>
          <p:nvPr/>
        </p:nvSpPr>
        <p:spPr bwMode="auto">
          <a:xfrm>
            <a:off x="712788" y="2276475"/>
            <a:ext cx="7604125" cy="749300"/>
          </a:xfrm>
          <a:prstGeom prst="roundRect">
            <a:avLst>
              <a:gd name="adj" fmla="val 16667"/>
            </a:avLst>
          </a:prstGeom>
          <a:solidFill>
            <a:srgbClr val="CCFFCC">
              <a:alpha val="59999"/>
            </a:srgbClr>
          </a:solidFill>
          <a:ln w="9525">
            <a:solidFill>
              <a:schemeClr val="tx1"/>
            </a:solidFill>
            <a:round/>
            <a:headEnd/>
            <a:tailEnd/>
          </a:ln>
        </p:spPr>
        <p:txBody>
          <a:bodyPr wrap="none" anchor="ctr"/>
          <a:lstStyle/>
          <a:p>
            <a:pPr algn="ctr"/>
            <a:r>
              <a:rPr lang="en-US" sz="2400" b="1">
                <a:solidFill>
                  <a:srgbClr val="0000FF"/>
                </a:solidFill>
              </a:rPr>
              <a:t>Example: B1: 40, B2: 45, B3: 60, B4: 80</a:t>
            </a:r>
          </a:p>
        </p:txBody>
      </p:sp>
      <p:sp>
        <p:nvSpPr>
          <p:cNvPr id="2436102" name="AutoShape 6"/>
          <p:cNvSpPr>
            <a:spLocks noChangeArrowheads="1"/>
          </p:cNvSpPr>
          <p:nvPr/>
        </p:nvSpPr>
        <p:spPr bwMode="auto">
          <a:xfrm>
            <a:off x="712788" y="3141663"/>
            <a:ext cx="7604125" cy="749300"/>
          </a:xfrm>
          <a:prstGeom prst="roundRect">
            <a:avLst>
              <a:gd name="adj" fmla="val 16667"/>
            </a:avLst>
          </a:prstGeom>
          <a:solidFill>
            <a:srgbClr val="CCFFCC">
              <a:alpha val="59999"/>
            </a:srgbClr>
          </a:solidFill>
          <a:ln w="9525">
            <a:solidFill>
              <a:schemeClr val="tx1"/>
            </a:solidFill>
            <a:round/>
            <a:headEnd/>
            <a:tailEnd/>
          </a:ln>
        </p:spPr>
        <p:txBody>
          <a:bodyPr wrap="none" anchor="ctr"/>
          <a:lstStyle/>
          <a:p>
            <a:pPr algn="ctr"/>
            <a:r>
              <a:rPr lang="en-US" sz="2400" b="1">
                <a:solidFill>
                  <a:srgbClr val="0000FF"/>
                </a:solidFill>
              </a:rPr>
              <a:t>Winner: whoever bids the highest; in this case B4 </a:t>
            </a:r>
          </a:p>
        </p:txBody>
      </p:sp>
      <p:sp>
        <p:nvSpPr>
          <p:cNvPr id="2436103" name="AutoShape 7"/>
          <p:cNvSpPr>
            <a:spLocks noChangeArrowheads="1"/>
          </p:cNvSpPr>
          <p:nvPr/>
        </p:nvSpPr>
        <p:spPr bwMode="auto">
          <a:xfrm>
            <a:off x="712788" y="4005263"/>
            <a:ext cx="7604125" cy="749300"/>
          </a:xfrm>
          <a:prstGeom prst="roundRect">
            <a:avLst>
              <a:gd name="adj" fmla="val 16667"/>
            </a:avLst>
          </a:prstGeom>
          <a:solidFill>
            <a:srgbClr val="CCFFCC">
              <a:alpha val="59999"/>
            </a:srgbClr>
          </a:solidFill>
          <a:ln w="9525">
            <a:solidFill>
              <a:schemeClr val="tx1"/>
            </a:solidFill>
            <a:round/>
            <a:headEnd/>
            <a:tailEnd/>
          </a:ln>
        </p:spPr>
        <p:txBody>
          <a:bodyPr wrap="none" anchor="ctr"/>
          <a:lstStyle/>
          <a:p>
            <a:pPr algn="ctr"/>
            <a:r>
              <a:rPr lang="en-US" sz="2400" b="1">
                <a:solidFill>
                  <a:srgbClr val="0000FF"/>
                </a:solidFill>
              </a:rPr>
              <a:t>Payment: Second Highest Bid: in this case, 60.</a:t>
            </a:r>
          </a:p>
        </p:txBody>
      </p:sp>
      <p:sp>
        <p:nvSpPr>
          <p:cNvPr id="2436104" name="AutoShape 8"/>
          <p:cNvSpPr>
            <a:spLocks noChangeArrowheads="1"/>
          </p:cNvSpPr>
          <p:nvPr/>
        </p:nvSpPr>
        <p:spPr bwMode="auto">
          <a:xfrm>
            <a:off x="769938" y="4926013"/>
            <a:ext cx="7604125" cy="1095375"/>
          </a:xfrm>
          <a:prstGeom prst="roundRect">
            <a:avLst>
              <a:gd name="adj" fmla="val 16667"/>
            </a:avLst>
          </a:prstGeom>
          <a:solidFill>
            <a:srgbClr val="CCFFCC">
              <a:alpha val="59999"/>
            </a:srgbClr>
          </a:solidFill>
          <a:ln w="9525">
            <a:solidFill>
              <a:schemeClr val="tx1"/>
            </a:solidFill>
            <a:round/>
            <a:headEnd/>
            <a:tailEnd/>
          </a:ln>
        </p:spPr>
        <p:txBody>
          <a:bodyPr wrap="none" anchor="ctr"/>
          <a:lstStyle/>
          <a:p>
            <a:pPr algn="ctr"/>
            <a:endParaRPr lang="en-US" sz="2400" b="1">
              <a:solidFill>
                <a:srgbClr val="0000FF"/>
              </a:solidFill>
            </a:endParaRPr>
          </a:p>
          <a:p>
            <a:pPr algn="ctr"/>
            <a:r>
              <a:rPr lang="en-US" sz="2000" b="1">
                <a:solidFill>
                  <a:srgbClr val="CC00CC"/>
                </a:solidFill>
              </a:rPr>
              <a:t>Vickrey showed that this mechanism is Dominant Strategy</a:t>
            </a:r>
          </a:p>
          <a:p>
            <a:pPr algn="ctr"/>
            <a:r>
              <a:rPr lang="en-US" sz="2000" b="1">
                <a:solidFill>
                  <a:srgbClr val="CC00CC"/>
                </a:solidFill>
              </a:rPr>
              <a:t>Incentive Compatible (DSIC) ;Truth Revelation is good for </a:t>
            </a:r>
          </a:p>
          <a:p>
            <a:pPr algn="ctr"/>
            <a:r>
              <a:rPr lang="en-US" sz="2000" b="1">
                <a:solidFill>
                  <a:srgbClr val="CC00CC"/>
                </a:solidFill>
              </a:rPr>
              <a:t>a player irrespective of what other players report</a:t>
            </a:r>
          </a:p>
          <a:p>
            <a:pPr algn="ctr"/>
            <a:endParaRPr lang="en-US" sz="2400" b="1">
              <a:solidFill>
                <a:srgbClr val="0000FF"/>
              </a:solidFill>
            </a:endParaRPr>
          </a:p>
        </p:txBody>
      </p:sp>
      <p:sp>
        <p:nvSpPr>
          <p:cNvPr id="15" name="Rounded Rectangle 8">
            <a:extLst>
              <a:ext uri="{FF2B5EF4-FFF2-40B4-BE49-F238E27FC236}">
                <a16:creationId xmlns:a16="http://schemas.microsoft.com/office/drawing/2014/main" id="{C9B49AB4-0C3D-4A5D-BC4D-3E379C7D44D1}"/>
              </a:ext>
            </a:extLst>
          </p:cNvPr>
          <p:cNvSpPr/>
          <p:nvPr/>
        </p:nvSpPr>
        <p:spPr>
          <a:xfrm>
            <a:off x="152400" y="135382"/>
            <a:ext cx="7620000" cy="100761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sz="3200" b="1" dirty="0">
              <a:solidFill>
                <a:schemeClr val="bg1"/>
              </a:solidFill>
            </a:endParaRPr>
          </a:p>
        </p:txBody>
      </p:sp>
      <p:pic>
        <p:nvPicPr>
          <p:cNvPr id="16" name="Picture 15">
            <a:extLst>
              <a:ext uri="{FF2B5EF4-FFF2-40B4-BE49-F238E27FC236}">
                <a16:creationId xmlns:a16="http://schemas.microsoft.com/office/drawing/2014/main" id="{5C31EB24-4400-4596-8A96-D1FFB4910F91}"/>
              </a:ext>
            </a:extLst>
          </p:cNvPr>
          <p:cNvPicPr>
            <a:picLocks noChangeAspect="1"/>
          </p:cNvPicPr>
          <p:nvPr/>
        </p:nvPicPr>
        <p:blipFill>
          <a:blip r:embed="rId2"/>
          <a:stretch>
            <a:fillRect/>
          </a:stretch>
        </p:blipFill>
        <p:spPr>
          <a:xfrm>
            <a:off x="7838080" y="25021"/>
            <a:ext cx="1276350" cy="1247775"/>
          </a:xfrm>
          <a:prstGeom prst="rect">
            <a:avLst/>
          </a:prstGeom>
        </p:spPr>
      </p:pic>
      <p:sp>
        <p:nvSpPr>
          <p:cNvPr id="17" name="Rectangle 16">
            <a:extLst>
              <a:ext uri="{FF2B5EF4-FFF2-40B4-BE49-F238E27FC236}">
                <a16:creationId xmlns:a16="http://schemas.microsoft.com/office/drawing/2014/main" id="{4CFD1EB9-BF89-414B-84E4-93DAA50AE190}"/>
              </a:ext>
            </a:extLst>
          </p:cNvPr>
          <p:cNvSpPr/>
          <p:nvPr/>
        </p:nvSpPr>
        <p:spPr>
          <a:xfrm>
            <a:off x="62501" y="1347827"/>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5800" y="304800"/>
            <a:ext cx="6400800" cy="369332"/>
          </a:xfrm>
          <a:prstGeom prst="rect">
            <a:avLst/>
          </a:prstGeom>
        </p:spPr>
        <p:txBody>
          <a:bodyPr wrap="square">
            <a:spAutoFit/>
          </a:bodyPr>
          <a:lstStyle/>
          <a:p>
            <a:pPr algn="ctr">
              <a:spcBef>
                <a:spcPct val="50000"/>
              </a:spcBef>
            </a:pPr>
            <a:r>
              <a:rPr lang="en-US" b="1" dirty="0">
                <a:ln w="18415" cmpd="sng">
                  <a:solidFill>
                    <a:srgbClr val="FFFFFF"/>
                  </a:solidFill>
                  <a:prstDash val="solid"/>
                </a:ln>
                <a:solidFill>
                  <a:srgbClr val="FFFFFF"/>
                </a:solidFill>
                <a:effectLst>
                  <a:outerShdw blurRad="63500" dir="3600000" algn="tl" rotWithShape="0">
                    <a:srgbClr val="000000">
                      <a:alpha val="70000"/>
                    </a:srgbClr>
                  </a:outerShdw>
                </a:effectLst>
              </a:rPr>
              <a:t>GAME PLAYING &amp; MECHANISM DESIGN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36100"/>
                                        </p:tgtEl>
                                        <p:attrNameLst>
                                          <p:attrName>style.visibility</p:attrName>
                                        </p:attrNameLst>
                                      </p:cBhvr>
                                      <p:to>
                                        <p:strVal val="visible"/>
                                      </p:to>
                                    </p:set>
                                    <p:anim calcmode="lin" valueType="num">
                                      <p:cBhvr additive="base">
                                        <p:cTn id="7" dur="500" fill="hold"/>
                                        <p:tgtEl>
                                          <p:spTgt spid="2436100"/>
                                        </p:tgtEl>
                                        <p:attrNameLst>
                                          <p:attrName>ppt_x</p:attrName>
                                        </p:attrNameLst>
                                      </p:cBhvr>
                                      <p:tavLst>
                                        <p:tav tm="0">
                                          <p:val>
                                            <p:strVal val="0-#ppt_w/2"/>
                                          </p:val>
                                        </p:tav>
                                        <p:tav tm="100000">
                                          <p:val>
                                            <p:strVal val="#ppt_x"/>
                                          </p:val>
                                        </p:tav>
                                      </p:tavLst>
                                    </p:anim>
                                    <p:anim calcmode="lin" valueType="num">
                                      <p:cBhvr additive="base">
                                        <p:cTn id="8" dur="500" fill="hold"/>
                                        <p:tgtEl>
                                          <p:spTgt spid="24361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36101"/>
                                        </p:tgtEl>
                                        <p:attrNameLst>
                                          <p:attrName>style.visibility</p:attrName>
                                        </p:attrNameLst>
                                      </p:cBhvr>
                                      <p:to>
                                        <p:strVal val="visible"/>
                                      </p:to>
                                    </p:set>
                                    <p:anim calcmode="lin" valueType="num">
                                      <p:cBhvr additive="base">
                                        <p:cTn id="13" dur="500" fill="hold"/>
                                        <p:tgtEl>
                                          <p:spTgt spid="2436101"/>
                                        </p:tgtEl>
                                        <p:attrNameLst>
                                          <p:attrName>ppt_x</p:attrName>
                                        </p:attrNameLst>
                                      </p:cBhvr>
                                      <p:tavLst>
                                        <p:tav tm="0">
                                          <p:val>
                                            <p:strVal val="0-#ppt_w/2"/>
                                          </p:val>
                                        </p:tav>
                                        <p:tav tm="100000">
                                          <p:val>
                                            <p:strVal val="#ppt_x"/>
                                          </p:val>
                                        </p:tav>
                                      </p:tavLst>
                                    </p:anim>
                                    <p:anim calcmode="lin" valueType="num">
                                      <p:cBhvr additive="base">
                                        <p:cTn id="14" dur="500" fill="hold"/>
                                        <p:tgtEl>
                                          <p:spTgt spid="243610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36102"/>
                                        </p:tgtEl>
                                        <p:attrNameLst>
                                          <p:attrName>style.visibility</p:attrName>
                                        </p:attrNameLst>
                                      </p:cBhvr>
                                      <p:to>
                                        <p:strVal val="visible"/>
                                      </p:to>
                                    </p:set>
                                    <p:anim calcmode="lin" valueType="num">
                                      <p:cBhvr additive="base">
                                        <p:cTn id="19" dur="500" fill="hold"/>
                                        <p:tgtEl>
                                          <p:spTgt spid="2436102"/>
                                        </p:tgtEl>
                                        <p:attrNameLst>
                                          <p:attrName>ppt_x</p:attrName>
                                        </p:attrNameLst>
                                      </p:cBhvr>
                                      <p:tavLst>
                                        <p:tav tm="0">
                                          <p:val>
                                            <p:strVal val="0-#ppt_w/2"/>
                                          </p:val>
                                        </p:tav>
                                        <p:tav tm="100000">
                                          <p:val>
                                            <p:strVal val="#ppt_x"/>
                                          </p:val>
                                        </p:tav>
                                      </p:tavLst>
                                    </p:anim>
                                    <p:anim calcmode="lin" valueType="num">
                                      <p:cBhvr additive="base">
                                        <p:cTn id="20" dur="500" fill="hold"/>
                                        <p:tgtEl>
                                          <p:spTgt spid="243610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36103"/>
                                        </p:tgtEl>
                                        <p:attrNameLst>
                                          <p:attrName>style.visibility</p:attrName>
                                        </p:attrNameLst>
                                      </p:cBhvr>
                                      <p:to>
                                        <p:strVal val="visible"/>
                                      </p:to>
                                    </p:set>
                                    <p:anim calcmode="lin" valueType="num">
                                      <p:cBhvr additive="base">
                                        <p:cTn id="25" dur="500" fill="hold"/>
                                        <p:tgtEl>
                                          <p:spTgt spid="2436103"/>
                                        </p:tgtEl>
                                        <p:attrNameLst>
                                          <p:attrName>ppt_x</p:attrName>
                                        </p:attrNameLst>
                                      </p:cBhvr>
                                      <p:tavLst>
                                        <p:tav tm="0">
                                          <p:val>
                                            <p:strVal val="0-#ppt_w/2"/>
                                          </p:val>
                                        </p:tav>
                                        <p:tav tm="100000">
                                          <p:val>
                                            <p:strVal val="#ppt_x"/>
                                          </p:val>
                                        </p:tav>
                                      </p:tavLst>
                                    </p:anim>
                                    <p:anim calcmode="lin" valueType="num">
                                      <p:cBhvr additive="base">
                                        <p:cTn id="26" dur="500" fill="hold"/>
                                        <p:tgtEl>
                                          <p:spTgt spid="243610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436104"/>
                                        </p:tgtEl>
                                        <p:attrNameLst>
                                          <p:attrName>style.visibility</p:attrName>
                                        </p:attrNameLst>
                                      </p:cBhvr>
                                      <p:to>
                                        <p:strVal val="visible"/>
                                      </p:to>
                                    </p:set>
                                    <p:anim calcmode="lin" valueType="num">
                                      <p:cBhvr additive="base">
                                        <p:cTn id="31" dur="500" fill="hold"/>
                                        <p:tgtEl>
                                          <p:spTgt spid="2436104"/>
                                        </p:tgtEl>
                                        <p:attrNameLst>
                                          <p:attrName>ppt_x</p:attrName>
                                        </p:attrNameLst>
                                      </p:cBhvr>
                                      <p:tavLst>
                                        <p:tav tm="0">
                                          <p:val>
                                            <p:strVal val="0-#ppt_w/2"/>
                                          </p:val>
                                        </p:tav>
                                        <p:tav tm="100000">
                                          <p:val>
                                            <p:strVal val="#ppt_x"/>
                                          </p:val>
                                        </p:tav>
                                      </p:tavLst>
                                    </p:anim>
                                    <p:anim calcmode="lin" valueType="num">
                                      <p:cBhvr additive="base">
                                        <p:cTn id="32" dur="500" fill="hold"/>
                                        <p:tgtEl>
                                          <p:spTgt spid="2436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6100" grpId="0" animBg="1"/>
      <p:bldP spid="2436101" grpId="0" animBg="1"/>
      <p:bldP spid="2436102" grpId="0" animBg="1"/>
      <p:bldP spid="2436103" grpId="0" animBg="1"/>
      <p:bldP spid="2436104"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381000" y="6202362"/>
            <a:ext cx="8229600" cy="655638"/>
          </a:xfrm>
        </p:spPr>
        <p:txBody>
          <a:bodyPr/>
          <a:lstStyle/>
          <a:p>
            <a:pPr eaLnBrk="1" hangingPunct="1"/>
            <a:r>
              <a:rPr lang="en-US" sz="2800" b="1" dirty="0">
                <a:solidFill>
                  <a:srgbClr val="CC00CC"/>
                </a:solidFill>
              </a:rPr>
              <a:t>Four Basic Types of Auctions</a:t>
            </a:r>
          </a:p>
        </p:txBody>
      </p:sp>
      <p:pic>
        <p:nvPicPr>
          <p:cNvPr id="51205" name="Picture 3" descr="buddysite-03732"/>
          <p:cNvPicPr>
            <a:picLocks noGrp="1" noChangeAspect="1" noChangeArrowheads="1" noCrop="1"/>
          </p:cNvPicPr>
          <p:nvPr>
            <p:ph sz="half" idx="1"/>
          </p:nvPr>
        </p:nvPicPr>
        <p:blipFill>
          <a:blip r:embed="rId2"/>
          <a:srcRect/>
          <a:stretch>
            <a:fillRect/>
          </a:stretch>
        </p:blipFill>
        <p:spPr>
          <a:xfrm>
            <a:off x="5130800" y="2338388"/>
            <a:ext cx="438150" cy="349250"/>
          </a:xfrm>
          <a:noFill/>
        </p:spPr>
      </p:pic>
      <p:grpSp>
        <p:nvGrpSpPr>
          <p:cNvPr id="2" name="Group 4"/>
          <p:cNvGrpSpPr>
            <a:grpSpLocks/>
          </p:cNvGrpSpPr>
          <p:nvPr/>
        </p:nvGrpSpPr>
        <p:grpSpPr bwMode="auto">
          <a:xfrm>
            <a:off x="6146800" y="1792288"/>
            <a:ext cx="1760538" cy="1155700"/>
            <a:chOff x="672" y="2352"/>
            <a:chExt cx="1728" cy="1104"/>
          </a:xfrm>
        </p:grpSpPr>
        <p:sp>
          <p:nvSpPr>
            <p:cNvPr id="51330" name="Line 5"/>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331" name="Line 6"/>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32" name="Line 7"/>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33" name="Line 8"/>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grpSp>
        <p:nvGrpSpPr>
          <p:cNvPr id="3" name="Group 9"/>
          <p:cNvGrpSpPr>
            <a:grpSpLocks/>
          </p:cNvGrpSpPr>
          <p:nvPr/>
        </p:nvGrpSpPr>
        <p:grpSpPr bwMode="auto">
          <a:xfrm>
            <a:off x="8313738" y="1676400"/>
            <a:ext cx="677862" cy="1271588"/>
            <a:chOff x="96" y="864"/>
            <a:chExt cx="480" cy="1056"/>
          </a:xfrm>
        </p:grpSpPr>
        <p:pic>
          <p:nvPicPr>
            <p:cNvPr id="51324" name="Picture 10" descr="buddysite-03723"/>
            <p:cNvPicPr>
              <a:picLocks noChangeAspect="1" noChangeArrowheads="1" noCrop="1"/>
            </p:cNvPicPr>
            <p:nvPr/>
          </p:nvPicPr>
          <p:blipFill>
            <a:blip r:embed="rId3"/>
            <a:srcRect/>
            <a:stretch>
              <a:fillRect/>
            </a:stretch>
          </p:blipFill>
          <p:spPr bwMode="auto">
            <a:xfrm>
              <a:off x="96" y="912"/>
              <a:ext cx="300" cy="300"/>
            </a:xfrm>
            <a:prstGeom prst="rect">
              <a:avLst/>
            </a:prstGeom>
            <a:noFill/>
            <a:ln w="9525">
              <a:noFill/>
              <a:miter lim="800000"/>
              <a:headEnd/>
              <a:tailEnd/>
            </a:ln>
          </p:spPr>
        </p:pic>
        <p:sp>
          <p:nvSpPr>
            <p:cNvPr id="2437131" name="Oval 11"/>
            <p:cNvSpPr>
              <a:spLocks noChangeArrowheads="1"/>
            </p:cNvSpPr>
            <p:nvPr/>
          </p:nvSpPr>
          <p:spPr bwMode="auto">
            <a:xfrm>
              <a:off x="192" y="1344"/>
              <a:ext cx="48" cy="49"/>
            </a:xfrm>
            <a:prstGeom prst="ellipse">
              <a:avLst/>
            </a:prstGeom>
            <a:solidFill>
              <a:schemeClr val="tx2"/>
            </a:solidFill>
            <a:ln w="19050">
              <a:solidFill>
                <a:srgbClr val="3127FF"/>
              </a:solidFill>
              <a:round/>
              <a:headEnd/>
              <a:tailEnd/>
            </a:ln>
            <a:effectLst/>
          </p:spPr>
          <p:txBody>
            <a:bodyPr wrap="none" lIns="91410" tIns="45707" rIns="91410" bIns="45707" anchor="ctr"/>
            <a:lstStyle/>
            <a:p>
              <a:pPr algn="ctr">
                <a:lnSpc>
                  <a:spcPct val="90000"/>
                </a:lnSpc>
                <a:defRPr/>
              </a:pPr>
              <a:endParaRPr lang="en-US" sz="2800">
                <a:solidFill>
                  <a:schemeClr val="bg1"/>
                </a:solidFill>
                <a:effectLst>
                  <a:outerShdw blurRad="38100" dist="38100" dir="2700000" algn="tl">
                    <a:srgbClr val="808080"/>
                  </a:outerShdw>
                </a:effectLst>
                <a:latin typeface="Futura Md BT" pitchFamily="34" charset="0"/>
                <a:cs typeface="Times New Roman" pitchFamily="18" charset="0"/>
              </a:endParaRPr>
            </a:p>
          </p:txBody>
        </p:sp>
        <p:sp>
          <p:nvSpPr>
            <p:cNvPr id="2437132" name="Oval 12"/>
            <p:cNvSpPr>
              <a:spLocks noChangeArrowheads="1"/>
            </p:cNvSpPr>
            <p:nvPr/>
          </p:nvSpPr>
          <p:spPr bwMode="auto">
            <a:xfrm>
              <a:off x="192" y="1488"/>
              <a:ext cx="48" cy="49"/>
            </a:xfrm>
            <a:prstGeom prst="ellipse">
              <a:avLst/>
            </a:prstGeom>
            <a:solidFill>
              <a:schemeClr val="tx2"/>
            </a:solidFill>
            <a:ln w="19050">
              <a:solidFill>
                <a:srgbClr val="3127FF"/>
              </a:solidFill>
              <a:round/>
              <a:headEnd/>
              <a:tailEnd/>
            </a:ln>
            <a:effectLst/>
          </p:spPr>
          <p:txBody>
            <a:bodyPr wrap="none" lIns="91410" tIns="45707" rIns="91410" bIns="45707" anchor="ctr"/>
            <a:lstStyle/>
            <a:p>
              <a:pPr algn="ctr">
                <a:lnSpc>
                  <a:spcPct val="90000"/>
                </a:lnSpc>
                <a:defRPr/>
              </a:pPr>
              <a:endParaRPr lang="en-US" sz="2800">
                <a:solidFill>
                  <a:schemeClr val="bg1"/>
                </a:solidFill>
                <a:effectLst>
                  <a:outerShdw blurRad="38100" dist="38100" dir="2700000" algn="tl">
                    <a:srgbClr val="808080"/>
                  </a:outerShdw>
                </a:effectLst>
                <a:latin typeface="Futura Md BT" pitchFamily="34" charset="0"/>
                <a:cs typeface="Times New Roman" pitchFamily="18" charset="0"/>
              </a:endParaRPr>
            </a:p>
          </p:txBody>
        </p:sp>
        <p:sp>
          <p:nvSpPr>
            <p:cNvPr id="2437133" name="Text Box 13"/>
            <p:cNvSpPr txBox="1">
              <a:spLocks noChangeArrowheads="1"/>
            </p:cNvSpPr>
            <p:nvPr/>
          </p:nvSpPr>
          <p:spPr bwMode="auto">
            <a:xfrm>
              <a:off x="192" y="864"/>
              <a:ext cx="336" cy="305"/>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2000">
                  <a:solidFill>
                    <a:schemeClr val="tx2"/>
                  </a:solidFill>
                  <a:effectLst>
                    <a:outerShdw blurRad="38100" dist="38100" dir="2700000" algn="tl">
                      <a:srgbClr val="C0C0C0"/>
                    </a:outerShdw>
                  </a:effectLst>
                  <a:latin typeface="Futura Md BT" pitchFamily="34" charset="0"/>
                  <a:cs typeface="Times New Roman" pitchFamily="18" charset="0"/>
                </a:rPr>
                <a:t>1</a:t>
              </a:r>
            </a:p>
          </p:txBody>
        </p:sp>
        <p:pic>
          <p:nvPicPr>
            <p:cNvPr id="51328" name="Picture 14" descr="buddysite-03723"/>
            <p:cNvPicPr>
              <a:picLocks noChangeAspect="1" noChangeArrowheads="1" noCrop="1"/>
            </p:cNvPicPr>
            <p:nvPr/>
          </p:nvPicPr>
          <p:blipFill>
            <a:blip r:embed="rId3"/>
            <a:srcRect/>
            <a:stretch>
              <a:fillRect/>
            </a:stretch>
          </p:blipFill>
          <p:spPr bwMode="auto">
            <a:xfrm>
              <a:off x="96" y="1620"/>
              <a:ext cx="300" cy="300"/>
            </a:xfrm>
            <a:prstGeom prst="rect">
              <a:avLst/>
            </a:prstGeom>
            <a:noFill/>
            <a:ln w="9525">
              <a:noFill/>
              <a:miter lim="800000"/>
              <a:headEnd/>
              <a:tailEnd/>
            </a:ln>
          </p:spPr>
        </p:pic>
        <p:sp>
          <p:nvSpPr>
            <p:cNvPr id="2437135" name="Text Box 15"/>
            <p:cNvSpPr txBox="1">
              <a:spLocks noChangeArrowheads="1"/>
            </p:cNvSpPr>
            <p:nvPr/>
          </p:nvSpPr>
          <p:spPr bwMode="auto">
            <a:xfrm>
              <a:off x="240" y="1584"/>
              <a:ext cx="336" cy="305"/>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2000">
                  <a:solidFill>
                    <a:schemeClr val="tx2"/>
                  </a:solidFill>
                  <a:effectLst>
                    <a:outerShdw blurRad="38100" dist="38100" dir="2700000" algn="tl">
                      <a:srgbClr val="C0C0C0"/>
                    </a:outerShdw>
                  </a:effectLst>
                  <a:latin typeface="Futura Md BT" pitchFamily="34" charset="0"/>
                  <a:cs typeface="Times New Roman" pitchFamily="18" charset="0"/>
                </a:rPr>
                <a:t>n</a:t>
              </a:r>
            </a:p>
          </p:txBody>
        </p:sp>
      </p:grpSp>
      <p:sp>
        <p:nvSpPr>
          <p:cNvPr id="51208" name="Line 16"/>
          <p:cNvSpPr>
            <a:spLocks noChangeShapeType="1"/>
          </p:cNvSpPr>
          <p:nvPr/>
        </p:nvSpPr>
        <p:spPr bwMode="auto">
          <a:xfrm flipH="1">
            <a:off x="7907338" y="1965325"/>
            <a:ext cx="474662" cy="173038"/>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51209" name="Line 17"/>
          <p:cNvSpPr>
            <a:spLocks noChangeShapeType="1"/>
          </p:cNvSpPr>
          <p:nvPr/>
        </p:nvSpPr>
        <p:spPr bwMode="auto">
          <a:xfrm flipH="1" flipV="1">
            <a:off x="7907338" y="2659063"/>
            <a:ext cx="474662" cy="173037"/>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51210" name="Line 18"/>
          <p:cNvSpPr>
            <a:spLocks noChangeShapeType="1"/>
          </p:cNvSpPr>
          <p:nvPr/>
        </p:nvSpPr>
        <p:spPr bwMode="auto">
          <a:xfrm>
            <a:off x="5402263" y="2427288"/>
            <a:ext cx="744537" cy="0"/>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2437140" name="Text Box 20"/>
          <p:cNvSpPr txBox="1">
            <a:spLocks noChangeArrowheads="1"/>
          </p:cNvSpPr>
          <p:nvPr/>
        </p:nvSpPr>
        <p:spPr bwMode="auto">
          <a:xfrm>
            <a:off x="4724400" y="2601913"/>
            <a:ext cx="1150938" cy="284162"/>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400" b="1">
                <a:solidFill>
                  <a:schemeClr val="tx2"/>
                </a:solidFill>
                <a:effectLst>
                  <a:outerShdw blurRad="38100" dist="38100" dir="2700000" algn="tl">
                    <a:srgbClr val="C0C0C0"/>
                  </a:outerShdw>
                </a:effectLst>
                <a:latin typeface="New Century Schoolbook" pitchFamily="18" charset="0"/>
                <a:cs typeface="Times New Roman" pitchFamily="18" charset="0"/>
              </a:rPr>
              <a:t>Seller</a:t>
            </a:r>
          </a:p>
        </p:txBody>
      </p:sp>
      <p:sp>
        <p:nvSpPr>
          <p:cNvPr id="2437141" name="Text Box 21"/>
          <p:cNvSpPr txBox="1">
            <a:spLocks noChangeArrowheads="1"/>
          </p:cNvSpPr>
          <p:nvPr/>
        </p:nvSpPr>
        <p:spPr bwMode="auto">
          <a:xfrm>
            <a:off x="7975600" y="3074988"/>
            <a:ext cx="1016000" cy="284162"/>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400">
                <a:solidFill>
                  <a:schemeClr val="tx2"/>
                </a:solidFill>
                <a:effectLst>
                  <a:outerShdw blurRad="38100" dist="38100" dir="2700000" algn="tl">
                    <a:srgbClr val="C0C0C0"/>
                  </a:outerShdw>
                </a:effectLst>
                <a:latin typeface="Futura Md BT" pitchFamily="34" charset="0"/>
                <a:cs typeface="Times New Roman" pitchFamily="18" charset="0"/>
              </a:rPr>
              <a:t>  </a:t>
            </a:r>
            <a:r>
              <a:rPr lang="en-US" sz="1400" b="1">
                <a:solidFill>
                  <a:schemeClr val="tx2"/>
                </a:solidFill>
                <a:effectLst>
                  <a:outerShdw blurRad="38100" dist="38100" dir="2700000" algn="tl">
                    <a:srgbClr val="C0C0C0"/>
                  </a:outerShdw>
                </a:effectLst>
                <a:latin typeface="New Century Schoolbook" pitchFamily="18" charset="0"/>
                <a:cs typeface="Times New Roman" pitchFamily="18" charset="0"/>
              </a:rPr>
              <a:t>Buyers</a:t>
            </a:r>
          </a:p>
        </p:txBody>
      </p:sp>
      <p:grpSp>
        <p:nvGrpSpPr>
          <p:cNvPr id="4" name="Group 22"/>
          <p:cNvGrpSpPr>
            <a:grpSpLocks/>
          </p:cNvGrpSpPr>
          <p:nvPr/>
        </p:nvGrpSpPr>
        <p:grpSpPr bwMode="auto">
          <a:xfrm>
            <a:off x="6835775" y="4403725"/>
            <a:ext cx="1698625" cy="1368425"/>
            <a:chOff x="672" y="2352"/>
            <a:chExt cx="1728" cy="1104"/>
          </a:xfrm>
        </p:grpSpPr>
        <p:sp>
          <p:nvSpPr>
            <p:cNvPr id="51320" name="Line 23"/>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321" name="Line 24"/>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22" name="Line 25"/>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23" name="Line 26"/>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sp>
        <p:nvSpPr>
          <p:cNvPr id="2437147" name="Text Box 27"/>
          <p:cNvSpPr txBox="1">
            <a:spLocks noChangeArrowheads="1"/>
          </p:cNvSpPr>
          <p:nvPr/>
        </p:nvSpPr>
        <p:spPr bwMode="auto">
          <a:xfrm>
            <a:off x="6835775" y="4748213"/>
            <a:ext cx="1698625" cy="641350"/>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2000">
                <a:solidFill>
                  <a:schemeClr val="tx2"/>
                </a:solidFill>
                <a:effectLst>
                  <a:outerShdw blurRad="38100" dist="38100" dir="2700000" algn="tl">
                    <a:srgbClr val="C0C0C0"/>
                  </a:outerShdw>
                </a:effectLst>
                <a:latin typeface="Futura Md BT" pitchFamily="34" charset="0"/>
                <a:cs typeface="Times New Roman" pitchFamily="18" charset="0"/>
              </a:rPr>
              <a:t>Winner = 4 Price = 60</a:t>
            </a:r>
          </a:p>
        </p:txBody>
      </p:sp>
      <p:pic>
        <p:nvPicPr>
          <p:cNvPr id="51215" name="Picture 28" descr="buddysite-03723"/>
          <p:cNvPicPr>
            <a:picLocks noGrp="1" noChangeAspect="1" noChangeArrowheads="1" noCrop="1"/>
          </p:cNvPicPr>
          <p:nvPr>
            <p:ph sz="quarter" idx="3"/>
          </p:nvPr>
        </p:nvPicPr>
        <p:blipFill>
          <a:blip r:embed="rId3"/>
          <a:srcRect/>
          <a:stretch>
            <a:fillRect/>
          </a:stretch>
        </p:blipFill>
        <p:spPr>
          <a:xfrm>
            <a:off x="5481638" y="4330700"/>
            <a:ext cx="355600" cy="346075"/>
          </a:xfrm>
          <a:noFill/>
        </p:spPr>
      </p:pic>
      <p:sp>
        <p:nvSpPr>
          <p:cNvPr id="2437149" name="Text Box 29"/>
          <p:cNvSpPr txBox="1">
            <a:spLocks noChangeArrowheads="1"/>
          </p:cNvSpPr>
          <p:nvPr/>
        </p:nvSpPr>
        <p:spPr bwMode="auto">
          <a:xfrm>
            <a:off x="5378450" y="4351338"/>
            <a:ext cx="260350" cy="312737"/>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a:solidFill>
                  <a:schemeClr val="tx2"/>
                </a:solidFill>
                <a:effectLst>
                  <a:outerShdw blurRad="38100" dist="38100" dir="2700000" algn="tl">
                    <a:srgbClr val="C0C0C0"/>
                  </a:outerShdw>
                </a:effectLst>
                <a:latin typeface="Futura Md BT" pitchFamily="34" charset="0"/>
                <a:cs typeface="Times New Roman" pitchFamily="18" charset="0"/>
              </a:rPr>
              <a:t>1</a:t>
            </a:r>
          </a:p>
        </p:txBody>
      </p:sp>
      <p:pic>
        <p:nvPicPr>
          <p:cNvPr id="51217" name="Picture 30" descr="buddysite-03723"/>
          <p:cNvPicPr>
            <a:picLocks noChangeAspect="1" noChangeArrowheads="1" noCrop="1"/>
          </p:cNvPicPr>
          <p:nvPr/>
        </p:nvPicPr>
        <p:blipFill>
          <a:blip r:embed="rId3"/>
          <a:srcRect/>
          <a:stretch>
            <a:fillRect/>
          </a:stretch>
        </p:blipFill>
        <p:spPr bwMode="auto">
          <a:xfrm>
            <a:off x="5334000" y="4746625"/>
            <a:ext cx="342900" cy="358775"/>
          </a:xfrm>
          <a:prstGeom prst="rect">
            <a:avLst/>
          </a:prstGeom>
          <a:noFill/>
          <a:ln w="9525">
            <a:noFill/>
            <a:miter lim="800000"/>
            <a:headEnd/>
            <a:tailEnd/>
          </a:ln>
        </p:spPr>
      </p:pic>
      <p:pic>
        <p:nvPicPr>
          <p:cNvPr id="51218" name="Picture 31" descr="buddysite-03723"/>
          <p:cNvPicPr>
            <a:picLocks noChangeAspect="1" noChangeArrowheads="1" noCrop="1"/>
          </p:cNvPicPr>
          <p:nvPr/>
        </p:nvPicPr>
        <p:blipFill>
          <a:blip r:embed="rId3"/>
          <a:srcRect/>
          <a:stretch>
            <a:fillRect/>
          </a:stretch>
        </p:blipFill>
        <p:spPr bwMode="auto">
          <a:xfrm>
            <a:off x="5334000" y="5156200"/>
            <a:ext cx="342900" cy="358775"/>
          </a:xfrm>
          <a:prstGeom prst="rect">
            <a:avLst/>
          </a:prstGeom>
          <a:noFill/>
          <a:ln w="9525">
            <a:noFill/>
            <a:miter lim="800000"/>
            <a:headEnd/>
            <a:tailEnd/>
          </a:ln>
        </p:spPr>
      </p:pic>
      <p:pic>
        <p:nvPicPr>
          <p:cNvPr id="51219" name="Picture 32" descr="buddysite-03723"/>
          <p:cNvPicPr>
            <a:picLocks noChangeAspect="1" noChangeArrowheads="1" noCrop="1"/>
          </p:cNvPicPr>
          <p:nvPr/>
        </p:nvPicPr>
        <p:blipFill>
          <a:blip r:embed="rId3"/>
          <a:srcRect/>
          <a:stretch>
            <a:fillRect/>
          </a:stretch>
        </p:blipFill>
        <p:spPr bwMode="auto">
          <a:xfrm>
            <a:off x="5334000" y="5635625"/>
            <a:ext cx="342900" cy="358775"/>
          </a:xfrm>
          <a:prstGeom prst="rect">
            <a:avLst/>
          </a:prstGeom>
          <a:noFill/>
          <a:ln w="9525">
            <a:noFill/>
            <a:miter lim="800000"/>
            <a:headEnd/>
            <a:tailEnd/>
          </a:ln>
        </p:spPr>
      </p:pic>
      <p:sp>
        <p:nvSpPr>
          <p:cNvPr id="2437153" name="Text Box 33"/>
          <p:cNvSpPr txBox="1">
            <a:spLocks noChangeArrowheads="1"/>
          </p:cNvSpPr>
          <p:nvPr/>
        </p:nvSpPr>
        <p:spPr bwMode="auto">
          <a:xfrm>
            <a:off x="5595938" y="4805363"/>
            <a:ext cx="260350" cy="312737"/>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a:solidFill>
                  <a:schemeClr val="tx2"/>
                </a:solidFill>
                <a:effectLst>
                  <a:outerShdw blurRad="38100" dist="38100" dir="2700000" algn="tl">
                    <a:srgbClr val="C0C0C0"/>
                  </a:outerShdw>
                </a:effectLst>
                <a:latin typeface="Futura Md BT" pitchFamily="34" charset="0"/>
                <a:cs typeface="Times New Roman" pitchFamily="18" charset="0"/>
              </a:rPr>
              <a:t>2</a:t>
            </a:r>
          </a:p>
        </p:txBody>
      </p:sp>
      <p:sp>
        <p:nvSpPr>
          <p:cNvPr id="2437154" name="Text Box 34"/>
          <p:cNvSpPr txBox="1">
            <a:spLocks noChangeArrowheads="1"/>
          </p:cNvSpPr>
          <p:nvPr/>
        </p:nvSpPr>
        <p:spPr bwMode="auto">
          <a:xfrm>
            <a:off x="5595938" y="5286375"/>
            <a:ext cx="260350" cy="312738"/>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a:solidFill>
                  <a:schemeClr val="tx2"/>
                </a:solidFill>
                <a:effectLst>
                  <a:outerShdw blurRad="38100" dist="38100" dir="2700000" algn="tl">
                    <a:srgbClr val="C0C0C0"/>
                  </a:outerShdw>
                </a:effectLst>
                <a:latin typeface="Futura Md BT" pitchFamily="34" charset="0"/>
                <a:cs typeface="Times New Roman" pitchFamily="18" charset="0"/>
              </a:rPr>
              <a:t>3</a:t>
            </a:r>
          </a:p>
        </p:txBody>
      </p:sp>
      <p:sp>
        <p:nvSpPr>
          <p:cNvPr id="2437155" name="Text Box 35"/>
          <p:cNvSpPr txBox="1">
            <a:spLocks noChangeArrowheads="1"/>
          </p:cNvSpPr>
          <p:nvPr/>
        </p:nvSpPr>
        <p:spPr bwMode="auto">
          <a:xfrm>
            <a:off x="5595938" y="5695950"/>
            <a:ext cx="260350" cy="312738"/>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a:solidFill>
                  <a:schemeClr val="tx2"/>
                </a:solidFill>
                <a:effectLst>
                  <a:outerShdw blurRad="38100" dist="38100" dir="2700000" algn="tl">
                    <a:srgbClr val="C0C0C0"/>
                  </a:outerShdw>
                </a:effectLst>
                <a:latin typeface="Futura Md BT" pitchFamily="34" charset="0"/>
                <a:cs typeface="Times New Roman" pitchFamily="18" charset="0"/>
              </a:rPr>
              <a:t>4</a:t>
            </a:r>
          </a:p>
        </p:txBody>
      </p:sp>
      <p:grpSp>
        <p:nvGrpSpPr>
          <p:cNvPr id="5" name="Group 36"/>
          <p:cNvGrpSpPr>
            <a:grpSpLocks/>
          </p:cNvGrpSpPr>
          <p:nvPr/>
        </p:nvGrpSpPr>
        <p:grpSpPr bwMode="auto">
          <a:xfrm>
            <a:off x="6053138" y="4267200"/>
            <a:ext cx="457200" cy="341313"/>
            <a:chOff x="672" y="2352"/>
            <a:chExt cx="1728" cy="1104"/>
          </a:xfrm>
        </p:grpSpPr>
        <p:sp>
          <p:nvSpPr>
            <p:cNvPr id="51316" name="Line 37"/>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317" name="Line 38"/>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18" name="Line 39"/>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19" name="Line 40"/>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grpSp>
        <p:nvGrpSpPr>
          <p:cNvPr id="6" name="Group 41"/>
          <p:cNvGrpSpPr>
            <a:grpSpLocks/>
          </p:cNvGrpSpPr>
          <p:nvPr/>
        </p:nvGrpSpPr>
        <p:grpSpPr bwMode="auto">
          <a:xfrm>
            <a:off x="6053138" y="4746625"/>
            <a:ext cx="457200" cy="341313"/>
            <a:chOff x="672" y="2352"/>
            <a:chExt cx="1728" cy="1104"/>
          </a:xfrm>
        </p:grpSpPr>
        <p:sp>
          <p:nvSpPr>
            <p:cNvPr id="51312" name="Line 42"/>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313" name="Line 43"/>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14" name="Line 44"/>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15" name="Line 45"/>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grpSp>
        <p:nvGrpSpPr>
          <p:cNvPr id="7" name="Group 46"/>
          <p:cNvGrpSpPr>
            <a:grpSpLocks/>
          </p:cNvGrpSpPr>
          <p:nvPr/>
        </p:nvGrpSpPr>
        <p:grpSpPr bwMode="auto">
          <a:xfrm>
            <a:off x="6053138" y="5224463"/>
            <a:ext cx="457200" cy="341312"/>
            <a:chOff x="672" y="2352"/>
            <a:chExt cx="1728" cy="1104"/>
          </a:xfrm>
        </p:grpSpPr>
        <p:sp>
          <p:nvSpPr>
            <p:cNvPr id="51308" name="Line 47"/>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309" name="Line 48"/>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10" name="Line 49"/>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11" name="Line 50"/>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grpSp>
        <p:nvGrpSpPr>
          <p:cNvPr id="8" name="Group 51"/>
          <p:cNvGrpSpPr>
            <a:grpSpLocks/>
          </p:cNvGrpSpPr>
          <p:nvPr/>
        </p:nvGrpSpPr>
        <p:grpSpPr bwMode="auto">
          <a:xfrm>
            <a:off x="6053138" y="5703888"/>
            <a:ext cx="457200" cy="341312"/>
            <a:chOff x="672" y="2352"/>
            <a:chExt cx="1728" cy="1104"/>
          </a:xfrm>
        </p:grpSpPr>
        <p:sp>
          <p:nvSpPr>
            <p:cNvPr id="51304" name="Line 52"/>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305" name="Line 53"/>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06" name="Line 54"/>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07" name="Line 55"/>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sp>
        <p:nvSpPr>
          <p:cNvPr id="51227" name="Line 56"/>
          <p:cNvSpPr>
            <a:spLocks noChangeShapeType="1"/>
          </p:cNvSpPr>
          <p:nvPr/>
        </p:nvSpPr>
        <p:spPr bwMode="auto">
          <a:xfrm>
            <a:off x="5856288" y="4471988"/>
            <a:ext cx="196850" cy="0"/>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51228" name="Line 57"/>
          <p:cNvSpPr>
            <a:spLocks noChangeShapeType="1"/>
          </p:cNvSpPr>
          <p:nvPr/>
        </p:nvSpPr>
        <p:spPr bwMode="auto">
          <a:xfrm>
            <a:off x="5856288" y="4951413"/>
            <a:ext cx="196850" cy="0"/>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51229" name="Line 58"/>
          <p:cNvSpPr>
            <a:spLocks noChangeShapeType="1"/>
          </p:cNvSpPr>
          <p:nvPr/>
        </p:nvSpPr>
        <p:spPr bwMode="auto">
          <a:xfrm>
            <a:off x="5856288" y="5429250"/>
            <a:ext cx="196850" cy="0"/>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51230" name="Line 59"/>
          <p:cNvSpPr>
            <a:spLocks noChangeShapeType="1"/>
          </p:cNvSpPr>
          <p:nvPr/>
        </p:nvSpPr>
        <p:spPr bwMode="auto">
          <a:xfrm>
            <a:off x="5856288" y="5840413"/>
            <a:ext cx="196850" cy="0"/>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2437180" name="Text Box 60"/>
          <p:cNvSpPr txBox="1">
            <a:spLocks noChangeArrowheads="1"/>
          </p:cNvSpPr>
          <p:nvPr/>
        </p:nvSpPr>
        <p:spPr bwMode="auto">
          <a:xfrm>
            <a:off x="4918075" y="1239838"/>
            <a:ext cx="3886200" cy="396875"/>
          </a:xfrm>
          <a:prstGeom prst="rect">
            <a:avLst/>
          </a:prstGeom>
          <a:noFill/>
          <a:ln w="19050">
            <a:noFill/>
            <a:miter lim="800000"/>
            <a:headEnd/>
            <a:tailEnd/>
          </a:ln>
          <a:effectLst/>
        </p:spPr>
        <p:txBody>
          <a:bodyPr lIns="91410" tIns="45707" rIns="91410" bIns="45707">
            <a:spAutoFit/>
          </a:bodyPr>
          <a:lstStyle/>
          <a:p>
            <a:pPr algn="ctr">
              <a:defRPr/>
            </a:pPr>
            <a:r>
              <a:rPr lang="en-US" sz="2000" b="1">
                <a:solidFill>
                  <a:schemeClr val="tx2"/>
                </a:solidFill>
                <a:effectLst>
                  <a:outerShdw blurRad="38100" dist="38100" dir="2700000" algn="tl">
                    <a:srgbClr val="C0C0C0"/>
                  </a:outerShdw>
                </a:effectLst>
                <a:latin typeface="Courier New" pitchFamily="49" charset="0"/>
                <a:cs typeface="Times New Roman" pitchFamily="18" charset="0"/>
              </a:rPr>
              <a:t> </a:t>
            </a:r>
            <a:r>
              <a:rPr lang="en-US" sz="2000" b="1">
                <a:solidFill>
                  <a:srgbClr val="0000FF"/>
                </a:solidFill>
                <a:effectLst>
                  <a:outerShdw blurRad="38100" dist="38100" dir="2700000" algn="tl">
                    <a:srgbClr val="C0C0C0"/>
                  </a:outerShdw>
                </a:effectLst>
                <a:latin typeface="CG Times" pitchFamily="18" charset="0"/>
                <a:cs typeface="Times New Roman" pitchFamily="18" charset="0"/>
              </a:rPr>
              <a:t>Dutch Auction</a:t>
            </a:r>
          </a:p>
        </p:txBody>
      </p:sp>
      <p:sp>
        <p:nvSpPr>
          <p:cNvPr id="2437181" name="Text Box 61"/>
          <p:cNvSpPr txBox="1">
            <a:spLocks noChangeArrowheads="1"/>
          </p:cNvSpPr>
          <p:nvPr/>
        </p:nvSpPr>
        <p:spPr bwMode="auto">
          <a:xfrm>
            <a:off x="4572000" y="3659188"/>
            <a:ext cx="4572000" cy="366712"/>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2000" b="1">
                <a:solidFill>
                  <a:schemeClr val="tx2"/>
                </a:solidFill>
                <a:effectLst>
                  <a:outerShdw blurRad="38100" dist="38100" dir="2700000" algn="tl">
                    <a:srgbClr val="C0C0C0"/>
                  </a:outerShdw>
                </a:effectLst>
                <a:latin typeface="Courier New" pitchFamily="49" charset="0"/>
                <a:cs typeface="Times New Roman" pitchFamily="18" charset="0"/>
              </a:rPr>
              <a:t> </a:t>
            </a:r>
            <a:r>
              <a:rPr lang="en-US" sz="2000" b="1">
                <a:solidFill>
                  <a:srgbClr val="0000FF"/>
                </a:solidFill>
                <a:effectLst>
                  <a:outerShdw blurRad="38100" dist="38100" dir="2700000" algn="tl">
                    <a:srgbClr val="C0C0C0"/>
                  </a:outerShdw>
                </a:effectLst>
                <a:latin typeface="CG Times" pitchFamily="18" charset="0"/>
                <a:cs typeface="Times New Roman" pitchFamily="18" charset="0"/>
              </a:rPr>
              <a:t>Vickrey Auction</a:t>
            </a:r>
          </a:p>
        </p:txBody>
      </p:sp>
      <p:grpSp>
        <p:nvGrpSpPr>
          <p:cNvPr id="9" name="Group 62"/>
          <p:cNvGrpSpPr>
            <a:grpSpLocks/>
          </p:cNvGrpSpPr>
          <p:nvPr/>
        </p:nvGrpSpPr>
        <p:grpSpPr bwMode="auto">
          <a:xfrm>
            <a:off x="2325688" y="4235450"/>
            <a:ext cx="1738312" cy="1485900"/>
            <a:chOff x="672" y="2352"/>
            <a:chExt cx="1728" cy="1104"/>
          </a:xfrm>
        </p:grpSpPr>
        <p:sp>
          <p:nvSpPr>
            <p:cNvPr id="51300" name="Line 63"/>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301" name="Line 64"/>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02" name="Line 65"/>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303" name="Line 66"/>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sp>
        <p:nvSpPr>
          <p:cNvPr id="2437187" name="Text Box 67"/>
          <p:cNvSpPr txBox="1">
            <a:spLocks noChangeArrowheads="1"/>
          </p:cNvSpPr>
          <p:nvPr/>
        </p:nvSpPr>
        <p:spPr bwMode="auto">
          <a:xfrm>
            <a:off x="2325688" y="4695825"/>
            <a:ext cx="1738312" cy="641350"/>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2000">
                <a:solidFill>
                  <a:schemeClr val="tx2"/>
                </a:solidFill>
                <a:effectLst>
                  <a:outerShdw blurRad="38100" dist="38100" dir="2700000" algn="tl">
                    <a:srgbClr val="C0C0C0"/>
                  </a:outerShdw>
                </a:effectLst>
                <a:latin typeface="Futura Md BT" pitchFamily="34" charset="0"/>
                <a:cs typeface="Times New Roman" pitchFamily="18" charset="0"/>
              </a:rPr>
              <a:t>Winner = 4 Price = 60</a:t>
            </a:r>
          </a:p>
        </p:txBody>
      </p:sp>
      <p:pic>
        <p:nvPicPr>
          <p:cNvPr id="51235" name="Picture 68" descr="buddysite-03723"/>
          <p:cNvPicPr>
            <a:picLocks noChangeAspect="1" noChangeArrowheads="1" noCrop="1"/>
          </p:cNvPicPr>
          <p:nvPr/>
        </p:nvPicPr>
        <p:blipFill>
          <a:blip r:embed="rId3"/>
          <a:srcRect/>
          <a:stretch>
            <a:fillRect/>
          </a:stretch>
        </p:blipFill>
        <p:spPr bwMode="auto">
          <a:xfrm>
            <a:off x="769938" y="4119563"/>
            <a:ext cx="350837" cy="388937"/>
          </a:xfrm>
          <a:prstGeom prst="rect">
            <a:avLst/>
          </a:prstGeom>
          <a:noFill/>
          <a:ln w="9525">
            <a:noFill/>
            <a:miter lim="800000"/>
            <a:headEnd/>
            <a:tailEnd/>
          </a:ln>
        </p:spPr>
      </p:pic>
      <p:sp>
        <p:nvSpPr>
          <p:cNvPr id="2437189" name="Text Box 69"/>
          <p:cNvSpPr txBox="1">
            <a:spLocks noChangeArrowheads="1"/>
          </p:cNvSpPr>
          <p:nvPr/>
        </p:nvSpPr>
        <p:spPr bwMode="auto">
          <a:xfrm>
            <a:off x="1057275" y="4178300"/>
            <a:ext cx="266700" cy="312738"/>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a:solidFill>
                  <a:schemeClr val="tx2"/>
                </a:solidFill>
                <a:effectLst>
                  <a:outerShdw blurRad="38100" dist="38100" dir="2700000" algn="tl">
                    <a:srgbClr val="C0C0C0"/>
                  </a:outerShdw>
                </a:effectLst>
                <a:latin typeface="Futura Md BT" pitchFamily="34" charset="0"/>
                <a:cs typeface="Times New Roman" pitchFamily="18" charset="0"/>
              </a:rPr>
              <a:t>1</a:t>
            </a:r>
          </a:p>
        </p:txBody>
      </p:sp>
      <p:pic>
        <p:nvPicPr>
          <p:cNvPr id="51237" name="Picture 70" descr="buddysite-03723"/>
          <p:cNvPicPr>
            <a:picLocks noChangeAspect="1" noChangeArrowheads="1" noCrop="1"/>
          </p:cNvPicPr>
          <p:nvPr/>
        </p:nvPicPr>
        <p:blipFill>
          <a:blip r:embed="rId3"/>
          <a:srcRect/>
          <a:stretch>
            <a:fillRect/>
          </a:stretch>
        </p:blipFill>
        <p:spPr bwMode="auto">
          <a:xfrm>
            <a:off x="712788" y="4638675"/>
            <a:ext cx="350837" cy="388938"/>
          </a:xfrm>
          <a:prstGeom prst="rect">
            <a:avLst/>
          </a:prstGeom>
          <a:noFill/>
          <a:ln w="9525">
            <a:noFill/>
            <a:miter lim="800000"/>
            <a:headEnd/>
            <a:tailEnd/>
          </a:ln>
        </p:spPr>
      </p:pic>
      <p:pic>
        <p:nvPicPr>
          <p:cNvPr id="51238" name="Picture 71" descr="buddysite-03723"/>
          <p:cNvPicPr>
            <a:picLocks noChangeAspect="1" noChangeArrowheads="1" noCrop="1"/>
          </p:cNvPicPr>
          <p:nvPr/>
        </p:nvPicPr>
        <p:blipFill>
          <a:blip r:embed="rId3"/>
          <a:srcRect/>
          <a:stretch>
            <a:fillRect/>
          </a:stretch>
        </p:blipFill>
        <p:spPr bwMode="auto">
          <a:xfrm>
            <a:off x="712788" y="5157788"/>
            <a:ext cx="350837" cy="388937"/>
          </a:xfrm>
          <a:prstGeom prst="rect">
            <a:avLst/>
          </a:prstGeom>
          <a:noFill/>
          <a:ln w="9525">
            <a:noFill/>
            <a:miter lim="800000"/>
            <a:headEnd/>
            <a:tailEnd/>
          </a:ln>
        </p:spPr>
      </p:pic>
      <p:pic>
        <p:nvPicPr>
          <p:cNvPr id="51239" name="Picture 72" descr="buddysite-03723"/>
          <p:cNvPicPr>
            <a:picLocks noChangeAspect="1" noChangeArrowheads="1" noCrop="1"/>
          </p:cNvPicPr>
          <p:nvPr/>
        </p:nvPicPr>
        <p:blipFill>
          <a:blip r:embed="rId3"/>
          <a:srcRect/>
          <a:stretch>
            <a:fillRect/>
          </a:stretch>
        </p:blipFill>
        <p:spPr bwMode="auto">
          <a:xfrm>
            <a:off x="712788" y="5618163"/>
            <a:ext cx="350837" cy="388937"/>
          </a:xfrm>
          <a:prstGeom prst="rect">
            <a:avLst/>
          </a:prstGeom>
          <a:noFill/>
          <a:ln w="9525">
            <a:noFill/>
            <a:miter lim="800000"/>
            <a:headEnd/>
            <a:tailEnd/>
          </a:ln>
        </p:spPr>
      </p:pic>
      <p:sp>
        <p:nvSpPr>
          <p:cNvPr id="2437193" name="Text Box 73"/>
          <p:cNvSpPr txBox="1">
            <a:spLocks noChangeArrowheads="1"/>
          </p:cNvSpPr>
          <p:nvPr/>
        </p:nvSpPr>
        <p:spPr bwMode="auto">
          <a:xfrm>
            <a:off x="1057275" y="4695825"/>
            <a:ext cx="266700" cy="312738"/>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a:solidFill>
                  <a:schemeClr val="tx2"/>
                </a:solidFill>
                <a:effectLst>
                  <a:outerShdw blurRad="38100" dist="38100" dir="2700000" algn="tl">
                    <a:srgbClr val="C0C0C0"/>
                  </a:outerShdw>
                </a:effectLst>
                <a:latin typeface="Futura Md BT" pitchFamily="34" charset="0"/>
                <a:cs typeface="Times New Roman" pitchFamily="18" charset="0"/>
              </a:rPr>
              <a:t>2</a:t>
            </a:r>
          </a:p>
        </p:txBody>
      </p:sp>
      <p:sp>
        <p:nvSpPr>
          <p:cNvPr id="2437194" name="Text Box 74"/>
          <p:cNvSpPr txBox="1">
            <a:spLocks noChangeArrowheads="1"/>
          </p:cNvSpPr>
          <p:nvPr/>
        </p:nvSpPr>
        <p:spPr bwMode="auto">
          <a:xfrm>
            <a:off x="1057275" y="5214938"/>
            <a:ext cx="266700" cy="312737"/>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a:solidFill>
                  <a:schemeClr val="tx2"/>
                </a:solidFill>
                <a:effectLst>
                  <a:outerShdw blurRad="38100" dist="38100" dir="2700000" algn="tl">
                    <a:srgbClr val="C0C0C0"/>
                  </a:outerShdw>
                </a:effectLst>
                <a:latin typeface="Futura Md BT" pitchFamily="34" charset="0"/>
                <a:cs typeface="Times New Roman" pitchFamily="18" charset="0"/>
              </a:rPr>
              <a:t>3</a:t>
            </a:r>
          </a:p>
        </p:txBody>
      </p:sp>
      <p:sp>
        <p:nvSpPr>
          <p:cNvPr id="2437195" name="Text Box 75"/>
          <p:cNvSpPr txBox="1">
            <a:spLocks noChangeArrowheads="1"/>
          </p:cNvSpPr>
          <p:nvPr/>
        </p:nvSpPr>
        <p:spPr bwMode="auto">
          <a:xfrm>
            <a:off x="1057275" y="5734050"/>
            <a:ext cx="266700" cy="312738"/>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a:solidFill>
                  <a:schemeClr val="tx2"/>
                </a:solidFill>
                <a:effectLst>
                  <a:outerShdw blurRad="38100" dist="38100" dir="2700000" algn="tl">
                    <a:srgbClr val="C0C0C0"/>
                  </a:outerShdw>
                </a:effectLst>
                <a:latin typeface="Futura Md BT" pitchFamily="34" charset="0"/>
                <a:cs typeface="Times New Roman" pitchFamily="18" charset="0"/>
              </a:rPr>
              <a:t>4</a:t>
            </a:r>
          </a:p>
        </p:txBody>
      </p:sp>
      <p:grpSp>
        <p:nvGrpSpPr>
          <p:cNvPr id="10" name="Group 76"/>
          <p:cNvGrpSpPr>
            <a:grpSpLocks/>
          </p:cNvGrpSpPr>
          <p:nvPr/>
        </p:nvGrpSpPr>
        <p:grpSpPr bwMode="auto">
          <a:xfrm>
            <a:off x="1692275" y="4119563"/>
            <a:ext cx="468313" cy="369887"/>
            <a:chOff x="672" y="2352"/>
            <a:chExt cx="1728" cy="1104"/>
          </a:xfrm>
        </p:grpSpPr>
        <p:sp>
          <p:nvSpPr>
            <p:cNvPr id="51296" name="Line 77"/>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297" name="Line 78"/>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298" name="Line 79"/>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299" name="Line 80"/>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grpSp>
        <p:nvGrpSpPr>
          <p:cNvPr id="11" name="Group 81"/>
          <p:cNvGrpSpPr>
            <a:grpSpLocks/>
          </p:cNvGrpSpPr>
          <p:nvPr/>
        </p:nvGrpSpPr>
        <p:grpSpPr bwMode="auto">
          <a:xfrm>
            <a:off x="1692275" y="4638675"/>
            <a:ext cx="468313" cy="369888"/>
            <a:chOff x="672" y="2352"/>
            <a:chExt cx="1728" cy="1104"/>
          </a:xfrm>
        </p:grpSpPr>
        <p:sp>
          <p:nvSpPr>
            <p:cNvPr id="51292" name="Line 82"/>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293" name="Line 83"/>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294" name="Line 84"/>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295" name="Line 85"/>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grpSp>
        <p:nvGrpSpPr>
          <p:cNvPr id="12" name="Group 86"/>
          <p:cNvGrpSpPr>
            <a:grpSpLocks/>
          </p:cNvGrpSpPr>
          <p:nvPr/>
        </p:nvGrpSpPr>
        <p:grpSpPr bwMode="auto">
          <a:xfrm>
            <a:off x="1633538" y="5157788"/>
            <a:ext cx="468312" cy="369887"/>
            <a:chOff x="672" y="2352"/>
            <a:chExt cx="1728" cy="1104"/>
          </a:xfrm>
        </p:grpSpPr>
        <p:sp>
          <p:nvSpPr>
            <p:cNvPr id="51288" name="Line 87"/>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289" name="Line 88"/>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290" name="Line 89"/>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291" name="Line 90"/>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grpSp>
        <p:nvGrpSpPr>
          <p:cNvPr id="13" name="Group 91"/>
          <p:cNvGrpSpPr>
            <a:grpSpLocks/>
          </p:cNvGrpSpPr>
          <p:nvPr/>
        </p:nvGrpSpPr>
        <p:grpSpPr bwMode="auto">
          <a:xfrm>
            <a:off x="1633538" y="5675313"/>
            <a:ext cx="468312" cy="369887"/>
            <a:chOff x="672" y="2352"/>
            <a:chExt cx="1728" cy="1104"/>
          </a:xfrm>
        </p:grpSpPr>
        <p:sp>
          <p:nvSpPr>
            <p:cNvPr id="51284" name="Line 92"/>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285" name="Line 93"/>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286" name="Line 94"/>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287" name="Line 95"/>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sp>
        <p:nvSpPr>
          <p:cNvPr id="51247" name="Line 96"/>
          <p:cNvSpPr>
            <a:spLocks noChangeShapeType="1"/>
          </p:cNvSpPr>
          <p:nvPr/>
        </p:nvSpPr>
        <p:spPr bwMode="auto">
          <a:xfrm>
            <a:off x="1403350" y="4292600"/>
            <a:ext cx="201613" cy="0"/>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51248" name="Line 97"/>
          <p:cNvSpPr>
            <a:spLocks noChangeShapeType="1"/>
          </p:cNvSpPr>
          <p:nvPr/>
        </p:nvSpPr>
        <p:spPr bwMode="auto">
          <a:xfrm>
            <a:off x="1460500" y="4868863"/>
            <a:ext cx="201613" cy="0"/>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51249" name="Line 98"/>
          <p:cNvSpPr>
            <a:spLocks noChangeShapeType="1"/>
          </p:cNvSpPr>
          <p:nvPr/>
        </p:nvSpPr>
        <p:spPr bwMode="auto">
          <a:xfrm>
            <a:off x="1403350" y="5387975"/>
            <a:ext cx="201613" cy="0"/>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51250" name="Line 99"/>
          <p:cNvSpPr>
            <a:spLocks noChangeShapeType="1"/>
          </p:cNvSpPr>
          <p:nvPr/>
        </p:nvSpPr>
        <p:spPr bwMode="auto">
          <a:xfrm>
            <a:off x="1346200" y="5848350"/>
            <a:ext cx="201613" cy="0"/>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2437220" name="Text Box 100"/>
          <p:cNvSpPr txBox="1">
            <a:spLocks noChangeArrowheads="1"/>
          </p:cNvSpPr>
          <p:nvPr/>
        </p:nvSpPr>
        <p:spPr bwMode="auto">
          <a:xfrm>
            <a:off x="1633538" y="4695825"/>
            <a:ext cx="482600" cy="312738"/>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b="1">
                <a:solidFill>
                  <a:schemeClr val="tx2"/>
                </a:solidFill>
                <a:effectLst>
                  <a:outerShdw blurRad="38100" dist="38100" dir="2700000" algn="tl">
                    <a:srgbClr val="C0C0C0"/>
                  </a:outerShdw>
                </a:effectLst>
                <a:latin typeface="Futura Md BT" pitchFamily="34" charset="0"/>
                <a:cs typeface="Times New Roman" pitchFamily="18" charset="0"/>
              </a:rPr>
              <a:t>50</a:t>
            </a:r>
          </a:p>
        </p:txBody>
      </p:sp>
      <p:sp>
        <p:nvSpPr>
          <p:cNvPr id="2437221" name="Text Box 101"/>
          <p:cNvSpPr txBox="1">
            <a:spLocks noChangeArrowheads="1"/>
          </p:cNvSpPr>
          <p:nvPr/>
        </p:nvSpPr>
        <p:spPr bwMode="auto">
          <a:xfrm>
            <a:off x="250825" y="3659188"/>
            <a:ext cx="4572000" cy="366712"/>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2000" b="1">
                <a:solidFill>
                  <a:srgbClr val="0000FF"/>
                </a:solidFill>
                <a:effectLst>
                  <a:outerShdw blurRad="38100" dist="38100" dir="2700000" algn="tl">
                    <a:srgbClr val="C0C0C0"/>
                  </a:outerShdw>
                </a:effectLst>
                <a:latin typeface="CG Times" pitchFamily="18" charset="0"/>
                <a:cs typeface="Times New Roman" pitchFamily="18" charset="0"/>
              </a:rPr>
              <a:t>First Price Auction</a:t>
            </a:r>
          </a:p>
        </p:txBody>
      </p:sp>
      <p:sp>
        <p:nvSpPr>
          <p:cNvPr id="2437222" name="Text Box 102"/>
          <p:cNvSpPr txBox="1">
            <a:spLocks noChangeArrowheads="1"/>
          </p:cNvSpPr>
          <p:nvPr/>
        </p:nvSpPr>
        <p:spPr bwMode="auto">
          <a:xfrm>
            <a:off x="1633538" y="5157788"/>
            <a:ext cx="482600" cy="312737"/>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b="1">
                <a:solidFill>
                  <a:schemeClr val="tx2"/>
                </a:solidFill>
                <a:effectLst>
                  <a:outerShdw blurRad="38100" dist="38100" dir="2700000" algn="tl">
                    <a:srgbClr val="C0C0C0"/>
                  </a:outerShdw>
                </a:effectLst>
                <a:latin typeface="Futura Md BT" pitchFamily="34" charset="0"/>
                <a:cs typeface="Times New Roman" pitchFamily="18" charset="0"/>
              </a:rPr>
              <a:t>55</a:t>
            </a:r>
          </a:p>
        </p:txBody>
      </p:sp>
      <p:sp>
        <p:nvSpPr>
          <p:cNvPr id="2437223" name="Text Box 103"/>
          <p:cNvSpPr txBox="1">
            <a:spLocks noChangeArrowheads="1"/>
          </p:cNvSpPr>
          <p:nvPr/>
        </p:nvSpPr>
        <p:spPr bwMode="auto">
          <a:xfrm>
            <a:off x="1633538" y="5734050"/>
            <a:ext cx="482600" cy="312738"/>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b="1">
                <a:solidFill>
                  <a:schemeClr val="tx2"/>
                </a:solidFill>
                <a:effectLst>
                  <a:outerShdw blurRad="38100" dist="38100" dir="2700000" algn="tl">
                    <a:srgbClr val="C0C0C0"/>
                  </a:outerShdw>
                </a:effectLst>
                <a:latin typeface="Futura Md BT" pitchFamily="34" charset="0"/>
                <a:cs typeface="Times New Roman" pitchFamily="18" charset="0"/>
              </a:rPr>
              <a:t>60</a:t>
            </a:r>
          </a:p>
        </p:txBody>
      </p:sp>
      <p:sp>
        <p:nvSpPr>
          <p:cNvPr id="2437224" name="Text Box 104"/>
          <p:cNvSpPr txBox="1">
            <a:spLocks noChangeArrowheads="1"/>
          </p:cNvSpPr>
          <p:nvPr/>
        </p:nvSpPr>
        <p:spPr bwMode="auto">
          <a:xfrm>
            <a:off x="1692275" y="4178300"/>
            <a:ext cx="482600" cy="312738"/>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b="1">
                <a:solidFill>
                  <a:schemeClr val="tx2"/>
                </a:solidFill>
                <a:effectLst>
                  <a:outerShdw blurRad="38100" dist="38100" dir="2700000" algn="tl">
                    <a:srgbClr val="C0C0C0"/>
                  </a:outerShdw>
                </a:effectLst>
                <a:latin typeface="Futura Md BT" pitchFamily="34" charset="0"/>
                <a:cs typeface="Times New Roman" pitchFamily="18" charset="0"/>
              </a:rPr>
              <a:t>40</a:t>
            </a:r>
          </a:p>
        </p:txBody>
      </p:sp>
      <p:sp>
        <p:nvSpPr>
          <p:cNvPr id="2437225" name="Text Box 105"/>
          <p:cNvSpPr txBox="1">
            <a:spLocks noChangeArrowheads="1"/>
          </p:cNvSpPr>
          <p:nvPr/>
        </p:nvSpPr>
        <p:spPr bwMode="auto">
          <a:xfrm>
            <a:off x="6019800" y="4267200"/>
            <a:ext cx="482600" cy="312738"/>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b="1">
                <a:solidFill>
                  <a:schemeClr val="tx2"/>
                </a:solidFill>
                <a:effectLst>
                  <a:outerShdw blurRad="38100" dist="38100" dir="2700000" algn="tl">
                    <a:srgbClr val="C0C0C0"/>
                  </a:outerShdw>
                </a:effectLst>
                <a:latin typeface="Futura Md BT" pitchFamily="34" charset="0"/>
                <a:cs typeface="Times New Roman" pitchFamily="18" charset="0"/>
              </a:rPr>
              <a:t>40</a:t>
            </a:r>
          </a:p>
        </p:txBody>
      </p:sp>
      <p:sp>
        <p:nvSpPr>
          <p:cNvPr id="2437226" name="Text Box 106"/>
          <p:cNvSpPr txBox="1">
            <a:spLocks noChangeArrowheads="1"/>
          </p:cNvSpPr>
          <p:nvPr/>
        </p:nvSpPr>
        <p:spPr bwMode="auto">
          <a:xfrm>
            <a:off x="6019800" y="4792663"/>
            <a:ext cx="482600" cy="312737"/>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b="1">
                <a:solidFill>
                  <a:schemeClr val="tx2"/>
                </a:solidFill>
                <a:effectLst>
                  <a:outerShdw blurRad="38100" dist="38100" dir="2700000" algn="tl">
                    <a:srgbClr val="C0C0C0"/>
                  </a:outerShdw>
                </a:effectLst>
                <a:latin typeface="Futura Md BT" pitchFamily="34" charset="0"/>
                <a:cs typeface="Times New Roman" pitchFamily="18" charset="0"/>
              </a:rPr>
              <a:t>45</a:t>
            </a:r>
          </a:p>
        </p:txBody>
      </p:sp>
      <p:sp>
        <p:nvSpPr>
          <p:cNvPr id="2437227" name="Text Box 107"/>
          <p:cNvSpPr txBox="1">
            <a:spLocks noChangeArrowheads="1"/>
          </p:cNvSpPr>
          <p:nvPr/>
        </p:nvSpPr>
        <p:spPr bwMode="auto">
          <a:xfrm>
            <a:off x="6019800" y="5249863"/>
            <a:ext cx="482600" cy="312737"/>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b="1">
                <a:solidFill>
                  <a:schemeClr val="tx2"/>
                </a:solidFill>
                <a:effectLst>
                  <a:outerShdw blurRad="38100" dist="38100" dir="2700000" algn="tl">
                    <a:srgbClr val="C0C0C0"/>
                  </a:outerShdw>
                </a:effectLst>
                <a:latin typeface="Futura Md BT" pitchFamily="34" charset="0"/>
                <a:cs typeface="Times New Roman" pitchFamily="18" charset="0"/>
              </a:rPr>
              <a:t>60</a:t>
            </a:r>
          </a:p>
        </p:txBody>
      </p:sp>
      <p:sp>
        <p:nvSpPr>
          <p:cNvPr id="2437228" name="Text Box 108"/>
          <p:cNvSpPr txBox="1">
            <a:spLocks noChangeArrowheads="1"/>
          </p:cNvSpPr>
          <p:nvPr/>
        </p:nvSpPr>
        <p:spPr bwMode="auto">
          <a:xfrm>
            <a:off x="6019800" y="5707063"/>
            <a:ext cx="482600" cy="312737"/>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600" b="1">
                <a:solidFill>
                  <a:schemeClr val="tx2"/>
                </a:solidFill>
                <a:effectLst>
                  <a:outerShdw blurRad="38100" dist="38100" dir="2700000" algn="tl">
                    <a:srgbClr val="C0C0C0"/>
                  </a:outerShdw>
                </a:effectLst>
                <a:latin typeface="Futura Md BT" pitchFamily="34" charset="0"/>
                <a:cs typeface="Times New Roman" pitchFamily="18" charset="0"/>
              </a:rPr>
              <a:t>80</a:t>
            </a:r>
          </a:p>
        </p:txBody>
      </p:sp>
      <p:grpSp>
        <p:nvGrpSpPr>
          <p:cNvPr id="14" name="Group 109"/>
          <p:cNvGrpSpPr>
            <a:grpSpLocks/>
          </p:cNvGrpSpPr>
          <p:nvPr/>
        </p:nvGrpSpPr>
        <p:grpSpPr bwMode="auto">
          <a:xfrm>
            <a:off x="304800" y="1385888"/>
            <a:ext cx="4038600" cy="2041525"/>
            <a:chOff x="192" y="873"/>
            <a:chExt cx="2544" cy="1286"/>
          </a:xfrm>
        </p:grpSpPr>
        <p:grpSp>
          <p:nvGrpSpPr>
            <p:cNvPr id="15" name="Group 110"/>
            <p:cNvGrpSpPr>
              <a:grpSpLocks/>
            </p:cNvGrpSpPr>
            <p:nvPr/>
          </p:nvGrpSpPr>
          <p:grpSpPr bwMode="auto">
            <a:xfrm>
              <a:off x="415" y="1104"/>
              <a:ext cx="2129" cy="1055"/>
              <a:chOff x="77" y="864"/>
              <a:chExt cx="2371" cy="1353"/>
            </a:xfrm>
          </p:grpSpPr>
          <p:grpSp>
            <p:nvGrpSpPr>
              <p:cNvPr id="16" name="Group 111"/>
              <p:cNvGrpSpPr>
                <a:grpSpLocks/>
              </p:cNvGrpSpPr>
              <p:nvPr/>
            </p:nvGrpSpPr>
            <p:grpSpPr bwMode="auto">
              <a:xfrm>
                <a:off x="960" y="960"/>
                <a:ext cx="1296" cy="960"/>
                <a:chOff x="672" y="2352"/>
                <a:chExt cx="1728" cy="1104"/>
              </a:xfrm>
            </p:grpSpPr>
            <p:sp>
              <p:nvSpPr>
                <p:cNvPr id="51280" name="Line 112"/>
                <p:cNvSpPr>
                  <a:spLocks noChangeShapeType="1"/>
                </p:cNvSpPr>
                <p:nvPr/>
              </p:nvSpPr>
              <p:spPr bwMode="auto">
                <a:xfrm>
                  <a:off x="672" y="2352"/>
                  <a:ext cx="1728" cy="0"/>
                </a:xfrm>
                <a:prstGeom prst="line">
                  <a:avLst/>
                </a:prstGeom>
                <a:noFill/>
                <a:ln w="19050">
                  <a:solidFill>
                    <a:srgbClr val="FDDF6F"/>
                  </a:solidFill>
                  <a:round/>
                  <a:headEnd/>
                  <a:tailEnd/>
                </a:ln>
              </p:spPr>
              <p:txBody>
                <a:bodyPr lIns="91410" tIns="45707" rIns="91410" bIns="45707" anchor="ctr"/>
                <a:lstStyle/>
                <a:p>
                  <a:endParaRPr lang="en-US"/>
                </a:p>
              </p:txBody>
            </p:sp>
            <p:sp>
              <p:nvSpPr>
                <p:cNvPr id="51281" name="Line 113"/>
                <p:cNvSpPr>
                  <a:spLocks noChangeShapeType="1"/>
                </p:cNvSpPr>
                <p:nvPr/>
              </p:nvSpPr>
              <p:spPr bwMode="auto">
                <a:xfrm>
                  <a:off x="672"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282" name="Line 114"/>
                <p:cNvSpPr>
                  <a:spLocks noChangeShapeType="1"/>
                </p:cNvSpPr>
                <p:nvPr/>
              </p:nvSpPr>
              <p:spPr bwMode="auto">
                <a:xfrm>
                  <a:off x="2400" y="2352"/>
                  <a:ext cx="0" cy="1104"/>
                </a:xfrm>
                <a:prstGeom prst="line">
                  <a:avLst/>
                </a:prstGeom>
                <a:noFill/>
                <a:ln w="19050">
                  <a:solidFill>
                    <a:srgbClr val="FDDF6F"/>
                  </a:solidFill>
                  <a:round/>
                  <a:headEnd/>
                  <a:tailEnd/>
                </a:ln>
              </p:spPr>
              <p:txBody>
                <a:bodyPr lIns="91410" tIns="45707" rIns="91410" bIns="45707" anchor="ctr"/>
                <a:lstStyle/>
                <a:p>
                  <a:endParaRPr lang="en-US"/>
                </a:p>
              </p:txBody>
            </p:sp>
            <p:sp>
              <p:nvSpPr>
                <p:cNvPr id="51283" name="Line 115"/>
                <p:cNvSpPr>
                  <a:spLocks noChangeShapeType="1"/>
                </p:cNvSpPr>
                <p:nvPr/>
              </p:nvSpPr>
              <p:spPr bwMode="auto">
                <a:xfrm>
                  <a:off x="672" y="3456"/>
                  <a:ext cx="1728" cy="0"/>
                </a:xfrm>
                <a:prstGeom prst="line">
                  <a:avLst/>
                </a:prstGeom>
                <a:noFill/>
                <a:ln w="19050">
                  <a:solidFill>
                    <a:srgbClr val="FDDF6F"/>
                  </a:solidFill>
                  <a:round/>
                  <a:headEnd/>
                  <a:tailEnd/>
                </a:ln>
              </p:spPr>
              <p:txBody>
                <a:bodyPr lIns="91410" tIns="45707" rIns="91410" bIns="45707" anchor="ctr"/>
                <a:lstStyle/>
                <a:p>
                  <a:endParaRPr lang="en-US"/>
                </a:p>
              </p:txBody>
            </p:sp>
          </p:grpSp>
          <p:sp>
            <p:nvSpPr>
              <p:cNvPr id="51269" name="Line 116"/>
              <p:cNvSpPr>
                <a:spLocks noChangeShapeType="1"/>
              </p:cNvSpPr>
              <p:nvPr/>
            </p:nvSpPr>
            <p:spPr bwMode="auto">
              <a:xfrm>
                <a:off x="432" y="1056"/>
                <a:ext cx="528" cy="192"/>
              </a:xfrm>
              <a:prstGeom prst="line">
                <a:avLst/>
              </a:prstGeom>
              <a:noFill/>
              <a:ln w="19050">
                <a:solidFill>
                  <a:srgbClr val="FDDF6F"/>
                </a:solidFill>
                <a:round/>
                <a:headEnd/>
                <a:tailEnd type="triangle" w="med" len="med"/>
              </a:ln>
            </p:spPr>
            <p:txBody>
              <a:bodyPr lIns="91410" tIns="45707" rIns="91410" bIns="45707" anchor="ctr"/>
              <a:lstStyle/>
              <a:p>
                <a:endParaRPr lang="en-US"/>
              </a:p>
            </p:txBody>
          </p:sp>
          <p:sp>
            <p:nvSpPr>
              <p:cNvPr id="51270" name="Line 117"/>
              <p:cNvSpPr>
                <a:spLocks noChangeShapeType="1"/>
              </p:cNvSpPr>
              <p:nvPr/>
            </p:nvSpPr>
            <p:spPr bwMode="auto">
              <a:xfrm flipV="1">
                <a:off x="384" y="1632"/>
                <a:ext cx="576" cy="192"/>
              </a:xfrm>
              <a:prstGeom prst="line">
                <a:avLst/>
              </a:prstGeom>
              <a:noFill/>
              <a:ln w="19050">
                <a:solidFill>
                  <a:srgbClr val="FDDF6F"/>
                </a:solidFill>
                <a:round/>
                <a:headEnd/>
                <a:tailEnd type="triangle" w="med" len="med"/>
              </a:ln>
            </p:spPr>
            <p:txBody>
              <a:bodyPr lIns="91410" tIns="45707" rIns="91410" bIns="45707" anchor="ctr"/>
              <a:lstStyle/>
              <a:p>
                <a:endParaRPr lang="en-US"/>
              </a:p>
            </p:txBody>
          </p:sp>
          <p:grpSp>
            <p:nvGrpSpPr>
              <p:cNvPr id="17" name="Group 118"/>
              <p:cNvGrpSpPr>
                <a:grpSpLocks/>
              </p:cNvGrpSpPr>
              <p:nvPr/>
            </p:nvGrpSpPr>
            <p:grpSpPr bwMode="auto">
              <a:xfrm>
                <a:off x="77" y="864"/>
                <a:ext cx="499" cy="1056"/>
                <a:chOff x="77" y="864"/>
                <a:chExt cx="499" cy="1056"/>
              </a:xfrm>
            </p:grpSpPr>
            <p:pic>
              <p:nvPicPr>
                <p:cNvPr id="51274" name="Picture 119" descr="buddysite-03723"/>
                <p:cNvPicPr>
                  <a:picLocks noChangeAspect="1" noChangeArrowheads="1" noCrop="1"/>
                </p:cNvPicPr>
                <p:nvPr/>
              </p:nvPicPr>
              <p:blipFill>
                <a:blip r:embed="rId3"/>
                <a:srcRect/>
                <a:stretch>
                  <a:fillRect/>
                </a:stretch>
              </p:blipFill>
              <p:spPr bwMode="auto">
                <a:xfrm>
                  <a:off x="77" y="1040"/>
                  <a:ext cx="311" cy="288"/>
                </a:xfrm>
                <a:prstGeom prst="rect">
                  <a:avLst/>
                </a:prstGeom>
                <a:noFill/>
                <a:ln w="9525">
                  <a:noFill/>
                  <a:miter lim="800000"/>
                  <a:headEnd/>
                  <a:tailEnd/>
                </a:ln>
              </p:spPr>
            </p:pic>
            <p:sp>
              <p:nvSpPr>
                <p:cNvPr id="2437240" name="Oval 120"/>
                <p:cNvSpPr>
                  <a:spLocks noChangeArrowheads="1"/>
                </p:cNvSpPr>
                <p:nvPr/>
              </p:nvSpPr>
              <p:spPr bwMode="auto">
                <a:xfrm>
                  <a:off x="192" y="1344"/>
                  <a:ext cx="48" cy="49"/>
                </a:xfrm>
                <a:prstGeom prst="ellipse">
                  <a:avLst/>
                </a:prstGeom>
                <a:solidFill>
                  <a:schemeClr val="tx2"/>
                </a:solidFill>
                <a:ln w="19050">
                  <a:solidFill>
                    <a:srgbClr val="3127FF"/>
                  </a:solidFill>
                  <a:round/>
                  <a:headEnd/>
                  <a:tailEnd/>
                </a:ln>
                <a:effectLst/>
              </p:spPr>
              <p:txBody>
                <a:bodyPr wrap="none" lIns="91410" tIns="45707" rIns="91410" bIns="45707" anchor="ctr"/>
                <a:lstStyle/>
                <a:p>
                  <a:pPr algn="ctr">
                    <a:lnSpc>
                      <a:spcPct val="90000"/>
                    </a:lnSpc>
                    <a:defRPr/>
                  </a:pPr>
                  <a:endParaRPr lang="en-US" sz="2800">
                    <a:solidFill>
                      <a:schemeClr val="bg1"/>
                    </a:solidFill>
                    <a:effectLst>
                      <a:outerShdw blurRad="38100" dist="38100" dir="2700000" algn="tl">
                        <a:srgbClr val="808080"/>
                      </a:outerShdw>
                    </a:effectLst>
                    <a:latin typeface="Futura Md BT" pitchFamily="34" charset="0"/>
                    <a:cs typeface="Times New Roman" pitchFamily="18" charset="0"/>
                  </a:endParaRPr>
                </a:p>
              </p:txBody>
            </p:sp>
            <p:sp>
              <p:nvSpPr>
                <p:cNvPr id="2437241" name="Oval 121"/>
                <p:cNvSpPr>
                  <a:spLocks noChangeArrowheads="1"/>
                </p:cNvSpPr>
                <p:nvPr/>
              </p:nvSpPr>
              <p:spPr bwMode="auto">
                <a:xfrm>
                  <a:off x="192" y="1487"/>
                  <a:ext cx="48" cy="49"/>
                </a:xfrm>
                <a:prstGeom prst="ellipse">
                  <a:avLst/>
                </a:prstGeom>
                <a:solidFill>
                  <a:schemeClr val="tx2"/>
                </a:solidFill>
                <a:ln w="19050">
                  <a:solidFill>
                    <a:srgbClr val="3127FF"/>
                  </a:solidFill>
                  <a:round/>
                  <a:headEnd/>
                  <a:tailEnd/>
                </a:ln>
                <a:effectLst/>
              </p:spPr>
              <p:txBody>
                <a:bodyPr wrap="none" lIns="91410" tIns="45707" rIns="91410" bIns="45707" anchor="ctr"/>
                <a:lstStyle/>
                <a:p>
                  <a:pPr algn="ctr">
                    <a:lnSpc>
                      <a:spcPct val="90000"/>
                    </a:lnSpc>
                    <a:defRPr/>
                  </a:pPr>
                  <a:endParaRPr lang="en-US" sz="2800">
                    <a:solidFill>
                      <a:schemeClr val="bg1"/>
                    </a:solidFill>
                    <a:effectLst>
                      <a:outerShdw blurRad="38100" dist="38100" dir="2700000" algn="tl">
                        <a:srgbClr val="808080"/>
                      </a:outerShdw>
                    </a:effectLst>
                    <a:latin typeface="Futura Md BT" pitchFamily="34" charset="0"/>
                    <a:cs typeface="Times New Roman" pitchFamily="18" charset="0"/>
                  </a:endParaRPr>
                </a:p>
              </p:txBody>
            </p:sp>
            <p:sp>
              <p:nvSpPr>
                <p:cNvPr id="2437242" name="Text Box 122"/>
                <p:cNvSpPr txBox="1">
                  <a:spLocks noChangeArrowheads="1"/>
                </p:cNvSpPr>
                <p:nvPr/>
              </p:nvSpPr>
              <p:spPr bwMode="auto">
                <a:xfrm>
                  <a:off x="192" y="864"/>
                  <a:ext cx="336" cy="296"/>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2000">
                      <a:solidFill>
                        <a:schemeClr val="tx2"/>
                      </a:solidFill>
                      <a:effectLst>
                        <a:outerShdw blurRad="38100" dist="38100" dir="2700000" algn="tl">
                          <a:srgbClr val="C0C0C0"/>
                        </a:outerShdw>
                      </a:effectLst>
                      <a:latin typeface="Futura Md BT" pitchFamily="34" charset="0"/>
                      <a:cs typeface="Times New Roman" pitchFamily="18" charset="0"/>
                    </a:rPr>
                    <a:t>1</a:t>
                  </a:r>
                </a:p>
              </p:txBody>
            </p:sp>
            <p:pic>
              <p:nvPicPr>
                <p:cNvPr id="51278" name="Picture 123" descr="buddysite-03723"/>
                <p:cNvPicPr>
                  <a:picLocks noChangeAspect="1" noChangeArrowheads="1" noCrop="1"/>
                </p:cNvPicPr>
                <p:nvPr/>
              </p:nvPicPr>
              <p:blipFill>
                <a:blip r:embed="rId3"/>
                <a:srcRect/>
                <a:stretch>
                  <a:fillRect/>
                </a:stretch>
              </p:blipFill>
              <p:spPr bwMode="auto">
                <a:xfrm>
                  <a:off x="96" y="1620"/>
                  <a:ext cx="300" cy="300"/>
                </a:xfrm>
                <a:prstGeom prst="rect">
                  <a:avLst/>
                </a:prstGeom>
                <a:noFill/>
                <a:ln w="9525">
                  <a:noFill/>
                  <a:miter lim="800000"/>
                  <a:headEnd/>
                  <a:tailEnd/>
                </a:ln>
              </p:spPr>
            </p:pic>
            <p:sp>
              <p:nvSpPr>
                <p:cNvPr id="2437244" name="Text Box 124"/>
                <p:cNvSpPr txBox="1">
                  <a:spLocks noChangeArrowheads="1"/>
                </p:cNvSpPr>
                <p:nvPr/>
              </p:nvSpPr>
              <p:spPr bwMode="auto">
                <a:xfrm>
                  <a:off x="240" y="1583"/>
                  <a:ext cx="336" cy="296"/>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2000">
                      <a:solidFill>
                        <a:schemeClr val="tx2"/>
                      </a:solidFill>
                      <a:effectLst>
                        <a:outerShdw blurRad="38100" dist="38100" dir="2700000" algn="tl">
                          <a:srgbClr val="C0C0C0"/>
                        </a:outerShdw>
                      </a:effectLst>
                      <a:latin typeface="Futura Md BT" pitchFamily="34" charset="0"/>
                      <a:cs typeface="Times New Roman" pitchFamily="18" charset="0"/>
                    </a:rPr>
                    <a:t>n</a:t>
                  </a:r>
                </a:p>
              </p:txBody>
            </p:sp>
          </p:grpSp>
          <p:sp>
            <p:nvSpPr>
              <p:cNvPr id="2437245" name="Text Box 125"/>
              <p:cNvSpPr txBox="1">
                <a:spLocks noChangeArrowheads="1"/>
              </p:cNvSpPr>
              <p:nvPr/>
            </p:nvSpPr>
            <p:spPr bwMode="auto">
              <a:xfrm>
                <a:off x="960" y="1056"/>
                <a:ext cx="1247" cy="253"/>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endParaRPr lang="en-US" sz="1600">
                  <a:solidFill>
                    <a:schemeClr val="tx2"/>
                  </a:solidFill>
                  <a:effectLst>
                    <a:outerShdw blurRad="38100" dist="38100" dir="2700000" algn="tl">
                      <a:srgbClr val="C0C0C0"/>
                    </a:outerShdw>
                  </a:effectLst>
                  <a:latin typeface="Futura Md BT" pitchFamily="34" charset="0"/>
                  <a:cs typeface="Times New Roman" pitchFamily="18" charset="0"/>
                </a:endParaRPr>
              </a:p>
            </p:txBody>
          </p:sp>
          <p:sp>
            <p:nvSpPr>
              <p:cNvPr id="2437246" name="Text Box 126"/>
              <p:cNvSpPr txBox="1">
                <a:spLocks noChangeArrowheads="1"/>
              </p:cNvSpPr>
              <p:nvPr/>
            </p:nvSpPr>
            <p:spPr bwMode="auto">
              <a:xfrm>
                <a:off x="672" y="1919"/>
                <a:ext cx="1776" cy="298"/>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400" b="1">
                    <a:solidFill>
                      <a:schemeClr val="tx2"/>
                    </a:solidFill>
                    <a:effectLst>
                      <a:outerShdw blurRad="38100" dist="38100" dir="2700000" algn="tl">
                        <a:srgbClr val="C0C0C0"/>
                      </a:outerShdw>
                    </a:effectLst>
                    <a:latin typeface="New Century Schoolbook" pitchFamily="18" charset="0"/>
                    <a:cs typeface="Times New Roman" pitchFamily="18" charset="0"/>
                  </a:rPr>
                  <a:t>Auctioneer</a:t>
                </a:r>
                <a:r>
                  <a:rPr lang="en-US" sz="2000" b="1">
                    <a:solidFill>
                      <a:schemeClr val="tx2"/>
                    </a:solidFill>
                    <a:effectLst>
                      <a:outerShdw blurRad="38100" dist="38100" dir="2700000" algn="tl">
                        <a:srgbClr val="C0C0C0"/>
                      </a:outerShdw>
                    </a:effectLst>
                    <a:latin typeface="New Century Schoolbook" pitchFamily="18" charset="0"/>
                    <a:cs typeface="Times New Roman" pitchFamily="18" charset="0"/>
                  </a:rPr>
                  <a:t> </a:t>
                </a:r>
                <a:r>
                  <a:rPr lang="en-US" sz="1600" b="1">
                    <a:solidFill>
                      <a:schemeClr val="tx2"/>
                    </a:solidFill>
                    <a:effectLst>
                      <a:outerShdw blurRad="38100" dist="38100" dir="2700000" algn="tl">
                        <a:srgbClr val="C0C0C0"/>
                      </a:outerShdw>
                    </a:effectLst>
                    <a:latin typeface="New Century Schoolbook" pitchFamily="18" charset="0"/>
                    <a:cs typeface="Times New Roman" pitchFamily="18" charset="0"/>
                  </a:rPr>
                  <a:t>or</a:t>
                </a:r>
                <a:r>
                  <a:rPr lang="en-US" sz="2000" b="1">
                    <a:solidFill>
                      <a:schemeClr val="tx2"/>
                    </a:solidFill>
                    <a:effectLst>
                      <a:outerShdw blurRad="38100" dist="38100" dir="2700000" algn="tl">
                        <a:srgbClr val="C0C0C0"/>
                      </a:outerShdw>
                    </a:effectLst>
                    <a:latin typeface="New Century Schoolbook" pitchFamily="18" charset="0"/>
                    <a:cs typeface="Times New Roman" pitchFamily="18" charset="0"/>
                  </a:rPr>
                  <a:t> </a:t>
                </a:r>
                <a:r>
                  <a:rPr lang="en-US" sz="1600" b="1">
                    <a:solidFill>
                      <a:schemeClr val="tx2"/>
                    </a:solidFill>
                    <a:effectLst>
                      <a:outerShdw blurRad="38100" dist="38100" dir="2700000" algn="tl">
                        <a:srgbClr val="C0C0C0"/>
                      </a:outerShdw>
                    </a:effectLst>
                    <a:latin typeface="New Century Schoolbook" pitchFamily="18" charset="0"/>
                    <a:cs typeface="Times New Roman" pitchFamily="18" charset="0"/>
                  </a:rPr>
                  <a:t>seller</a:t>
                </a:r>
              </a:p>
            </p:txBody>
          </p:sp>
        </p:grpSp>
        <p:sp>
          <p:nvSpPr>
            <p:cNvPr id="2437247" name="Text Box 127"/>
            <p:cNvSpPr txBox="1">
              <a:spLocks noChangeArrowheads="1"/>
            </p:cNvSpPr>
            <p:nvPr/>
          </p:nvSpPr>
          <p:spPr bwMode="auto">
            <a:xfrm>
              <a:off x="288" y="873"/>
              <a:ext cx="2448" cy="231"/>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2000" b="1">
                  <a:solidFill>
                    <a:srgbClr val="0000FF"/>
                  </a:solidFill>
                  <a:effectLst>
                    <a:outerShdw blurRad="38100" dist="38100" dir="2700000" algn="tl">
                      <a:srgbClr val="C0C0C0"/>
                    </a:outerShdw>
                  </a:effectLst>
                  <a:latin typeface="CG Times" pitchFamily="18" charset="0"/>
                  <a:cs typeface="Times New Roman" pitchFamily="18" charset="0"/>
                </a:rPr>
                <a:t>English Auction</a:t>
              </a:r>
            </a:p>
          </p:txBody>
        </p:sp>
        <p:sp>
          <p:nvSpPr>
            <p:cNvPr id="2437248" name="Text Box 128"/>
            <p:cNvSpPr txBox="1">
              <a:spLocks noChangeArrowheads="1"/>
            </p:cNvSpPr>
            <p:nvPr/>
          </p:nvSpPr>
          <p:spPr bwMode="auto">
            <a:xfrm>
              <a:off x="192" y="1968"/>
              <a:ext cx="640" cy="179"/>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400">
                  <a:solidFill>
                    <a:schemeClr val="tx2"/>
                  </a:solidFill>
                  <a:effectLst>
                    <a:outerShdw blurRad="38100" dist="38100" dir="2700000" algn="tl">
                      <a:srgbClr val="C0C0C0"/>
                    </a:outerShdw>
                  </a:effectLst>
                  <a:latin typeface="Futura Md BT" pitchFamily="34" charset="0"/>
                  <a:cs typeface="Times New Roman" pitchFamily="18" charset="0"/>
                </a:rPr>
                <a:t>  </a:t>
              </a:r>
              <a:r>
                <a:rPr lang="en-US" sz="1400" b="1">
                  <a:solidFill>
                    <a:schemeClr val="tx2"/>
                  </a:solidFill>
                  <a:effectLst>
                    <a:outerShdw blurRad="38100" dist="38100" dir="2700000" algn="tl">
                      <a:srgbClr val="C0C0C0"/>
                    </a:outerShdw>
                  </a:effectLst>
                  <a:latin typeface="New Century Schoolbook" pitchFamily="18" charset="0"/>
                  <a:cs typeface="Times New Roman" pitchFamily="18" charset="0"/>
                </a:rPr>
                <a:t>Buyers</a:t>
              </a:r>
            </a:p>
          </p:txBody>
        </p:sp>
      </p:grpSp>
      <p:sp>
        <p:nvSpPr>
          <p:cNvPr id="2437249" name="Text Box 129"/>
          <p:cNvSpPr txBox="1">
            <a:spLocks noChangeArrowheads="1"/>
          </p:cNvSpPr>
          <p:nvPr/>
        </p:nvSpPr>
        <p:spPr bwMode="auto">
          <a:xfrm>
            <a:off x="539750" y="6078538"/>
            <a:ext cx="1016000" cy="284162"/>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400">
                <a:solidFill>
                  <a:schemeClr val="tx2"/>
                </a:solidFill>
                <a:effectLst>
                  <a:outerShdw blurRad="38100" dist="38100" dir="2700000" algn="tl">
                    <a:srgbClr val="C0C0C0"/>
                  </a:outerShdw>
                </a:effectLst>
                <a:latin typeface="Futura Md BT" pitchFamily="34" charset="0"/>
                <a:cs typeface="Times New Roman" pitchFamily="18" charset="0"/>
              </a:rPr>
              <a:t>  </a:t>
            </a:r>
            <a:r>
              <a:rPr lang="en-US" sz="1400" b="1">
                <a:solidFill>
                  <a:schemeClr val="tx2"/>
                </a:solidFill>
                <a:effectLst>
                  <a:outerShdw blurRad="38100" dist="38100" dir="2700000" algn="tl">
                    <a:srgbClr val="C0C0C0"/>
                  </a:outerShdw>
                </a:effectLst>
                <a:latin typeface="New Century Schoolbook" pitchFamily="18" charset="0"/>
                <a:cs typeface="Times New Roman" pitchFamily="18" charset="0"/>
              </a:rPr>
              <a:t>Buyers</a:t>
            </a:r>
          </a:p>
        </p:txBody>
      </p:sp>
      <p:sp>
        <p:nvSpPr>
          <p:cNvPr id="2437250" name="Text Box 130"/>
          <p:cNvSpPr txBox="1">
            <a:spLocks noChangeArrowheads="1"/>
          </p:cNvSpPr>
          <p:nvPr/>
        </p:nvSpPr>
        <p:spPr bwMode="auto">
          <a:xfrm>
            <a:off x="5003800" y="6040438"/>
            <a:ext cx="1016000" cy="284162"/>
          </a:xfrm>
          <a:prstGeom prst="rect">
            <a:avLst/>
          </a:prstGeom>
          <a:noFill/>
          <a:ln w="19050">
            <a:noFill/>
            <a:miter lim="800000"/>
            <a:headEnd/>
            <a:tailEnd/>
          </a:ln>
          <a:effectLst/>
        </p:spPr>
        <p:txBody>
          <a:bodyPr lIns="91410" tIns="45707" rIns="91410" bIns="45707">
            <a:spAutoFit/>
          </a:bodyPr>
          <a:lstStyle/>
          <a:p>
            <a:pPr algn="ctr">
              <a:lnSpc>
                <a:spcPct val="90000"/>
              </a:lnSpc>
              <a:spcBef>
                <a:spcPct val="50000"/>
              </a:spcBef>
              <a:defRPr/>
            </a:pPr>
            <a:r>
              <a:rPr lang="en-US" sz="1400">
                <a:solidFill>
                  <a:schemeClr val="tx2"/>
                </a:solidFill>
                <a:effectLst>
                  <a:outerShdw blurRad="38100" dist="38100" dir="2700000" algn="tl">
                    <a:srgbClr val="C0C0C0"/>
                  </a:outerShdw>
                </a:effectLst>
                <a:latin typeface="Futura Md BT" pitchFamily="34" charset="0"/>
                <a:cs typeface="Times New Roman" pitchFamily="18" charset="0"/>
              </a:rPr>
              <a:t> </a:t>
            </a:r>
            <a:r>
              <a:rPr lang="en-US" sz="1400" b="1">
                <a:solidFill>
                  <a:schemeClr val="tx2"/>
                </a:solidFill>
                <a:effectLst>
                  <a:outerShdw blurRad="38100" dist="38100" dir="2700000" algn="tl">
                    <a:srgbClr val="C0C0C0"/>
                  </a:outerShdw>
                </a:effectLst>
                <a:latin typeface="Futura Md BT" pitchFamily="34" charset="0"/>
                <a:cs typeface="Times New Roman" pitchFamily="18" charset="0"/>
              </a:rPr>
              <a:t>Buyers</a:t>
            </a:r>
            <a:endParaRPr lang="en-US" sz="1400" b="1">
              <a:solidFill>
                <a:schemeClr val="tx2"/>
              </a:solidFill>
              <a:effectLst>
                <a:outerShdw blurRad="38100" dist="38100" dir="2700000" algn="tl">
                  <a:srgbClr val="C0C0C0"/>
                </a:outerShdw>
              </a:effectLst>
              <a:latin typeface="New Century Schoolbook" pitchFamily="18" charset="0"/>
              <a:cs typeface="Times New Roman" pitchFamily="18" charset="0"/>
            </a:endParaRPr>
          </a:p>
        </p:txBody>
      </p:sp>
      <p:sp>
        <p:nvSpPr>
          <p:cNvPr id="2437251" name="Rectangle 131"/>
          <p:cNvSpPr>
            <a:spLocks noChangeArrowheads="1"/>
          </p:cNvSpPr>
          <p:nvPr/>
        </p:nvSpPr>
        <p:spPr bwMode="auto">
          <a:xfrm>
            <a:off x="1979613" y="1989138"/>
            <a:ext cx="1670050" cy="915987"/>
          </a:xfrm>
          <a:prstGeom prst="rect">
            <a:avLst/>
          </a:prstGeom>
          <a:noFill/>
          <a:ln w="9525">
            <a:noFill/>
            <a:miter lim="800000"/>
            <a:headEnd/>
            <a:tailEnd/>
          </a:ln>
          <a:effectLst/>
        </p:spPr>
        <p:txBody>
          <a:bodyPr>
            <a:spAutoFit/>
          </a:bodyPr>
          <a:lstStyle/>
          <a:p>
            <a:pPr>
              <a:defRPr/>
            </a:pPr>
            <a:r>
              <a:rPr lang="en-US" b="1">
                <a:solidFill>
                  <a:schemeClr val="tx2"/>
                </a:solidFill>
                <a:effectLst>
                  <a:outerShdw blurRad="38100" dist="38100" dir="2700000" algn="tl">
                    <a:srgbClr val="C0C0C0"/>
                  </a:outerShdw>
                </a:effectLst>
              </a:rPr>
              <a:t>0, 10, 20, 30,</a:t>
            </a:r>
          </a:p>
          <a:p>
            <a:pPr>
              <a:defRPr/>
            </a:pPr>
            <a:r>
              <a:rPr lang="en-US" b="1">
                <a:solidFill>
                  <a:schemeClr val="tx2"/>
                </a:solidFill>
                <a:effectLst>
                  <a:outerShdw blurRad="38100" dist="38100" dir="2700000" algn="tl">
                    <a:srgbClr val="C0C0C0"/>
                  </a:outerShdw>
                </a:effectLst>
              </a:rPr>
              <a:t>40, 45, 50, 55,</a:t>
            </a:r>
          </a:p>
          <a:p>
            <a:pPr>
              <a:defRPr/>
            </a:pPr>
            <a:r>
              <a:rPr lang="en-US" b="1">
                <a:solidFill>
                  <a:schemeClr val="tx2"/>
                </a:solidFill>
                <a:effectLst>
                  <a:outerShdw blurRad="38100" dist="38100" dir="2700000" algn="tl">
                    <a:srgbClr val="C0C0C0"/>
                  </a:outerShdw>
                </a:effectLst>
              </a:rPr>
              <a:t>58, 60, stop.</a:t>
            </a:r>
          </a:p>
        </p:txBody>
      </p:sp>
      <p:sp>
        <p:nvSpPr>
          <p:cNvPr id="2437252" name="Rectangle 132"/>
          <p:cNvSpPr>
            <a:spLocks noChangeArrowheads="1"/>
          </p:cNvSpPr>
          <p:nvPr/>
        </p:nvSpPr>
        <p:spPr bwMode="auto">
          <a:xfrm>
            <a:off x="6184900" y="1931988"/>
            <a:ext cx="1670050" cy="915987"/>
          </a:xfrm>
          <a:prstGeom prst="rect">
            <a:avLst/>
          </a:prstGeom>
          <a:noFill/>
          <a:ln w="9525">
            <a:noFill/>
            <a:miter lim="800000"/>
            <a:headEnd/>
            <a:tailEnd/>
          </a:ln>
          <a:effectLst/>
        </p:spPr>
        <p:txBody>
          <a:bodyPr>
            <a:spAutoFit/>
          </a:bodyPr>
          <a:lstStyle/>
          <a:p>
            <a:pPr>
              <a:defRPr/>
            </a:pPr>
            <a:r>
              <a:rPr lang="en-US" b="1">
                <a:solidFill>
                  <a:schemeClr val="tx2"/>
                </a:solidFill>
                <a:effectLst>
                  <a:outerShdw blurRad="38100" dist="38100" dir="2700000" algn="tl">
                    <a:srgbClr val="C0C0C0"/>
                  </a:outerShdw>
                </a:effectLst>
              </a:rPr>
              <a:t>100, 90, 85, 75, 70, 65, 60, stop.</a:t>
            </a:r>
          </a:p>
        </p:txBody>
      </p:sp>
      <p:sp>
        <p:nvSpPr>
          <p:cNvPr id="134" name="Rounded Rectangle 8">
            <a:extLst>
              <a:ext uri="{FF2B5EF4-FFF2-40B4-BE49-F238E27FC236}">
                <a16:creationId xmlns:a16="http://schemas.microsoft.com/office/drawing/2014/main" id="{C9B49AB4-0C3D-4A5D-BC4D-3E379C7D44D1}"/>
              </a:ext>
            </a:extLst>
          </p:cNvPr>
          <p:cNvSpPr/>
          <p:nvPr/>
        </p:nvSpPr>
        <p:spPr>
          <a:xfrm>
            <a:off x="152400" y="135382"/>
            <a:ext cx="7620000" cy="100761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sz="3200" b="1" dirty="0">
              <a:solidFill>
                <a:schemeClr val="bg1"/>
              </a:solidFill>
            </a:endParaRPr>
          </a:p>
        </p:txBody>
      </p:sp>
      <p:pic>
        <p:nvPicPr>
          <p:cNvPr id="135" name="Picture 134">
            <a:extLst>
              <a:ext uri="{FF2B5EF4-FFF2-40B4-BE49-F238E27FC236}">
                <a16:creationId xmlns:a16="http://schemas.microsoft.com/office/drawing/2014/main" id="{5C31EB24-4400-4596-8A96-D1FFB4910F91}"/>
              </a:ext>
            </a:extLst>
          </p:cNvPr>
          <p:cNvPicPr>
            <a:picLocks noChangeAspect="1"/>
          </p:cNvPicPr>
          <p:nvPr/>
        </p:nvPicPr>
        <p:blipFill>
          <a:blip r:embed="rId4"/>
          <a:stretch>
            <a:fillRect/>
          </a:stretch>
        </p:blipFill>
        <p:spPr>
          <a:xfrm>
            <a:off x="7838080" y="25021"/>
            <a:ext cx="1276350" cy="1247775"/>
          </a:xfrm>
          <a:prstGeom prst="rect">
            <a:avLst/>
          </a:prstGeom>
        </p:spPr>
      </p:pic>
      <p:sp>
        <p:nvSpPr>
          <p:cNvPr id="136" name="Rectangle 135">
            <a:extLst>
              <a:ext uri="{FF2B5EF4-FFF2-40B4-BE49-F238E27FC236}">
                <a16:creationId xmlns:a16="http://schemas.microsoft.com/office/drawing/2014/main" id="{4CFD1EB9-BF89-414B-84E4-93DAA50AE190}"/>
              </a:ext>
            </a:extLst>
          </p:cNvPr>
          <p:cNvSpPr/>
          <p:nvPr/>
        </p:nvSpPr>
        <p:spPr>
          <a:xfrm>
            <a:off x="291101" y="1295400"/>
            <a:ext cx="8624299" cy="5373647"/>
          </a:xfrm>
          <a:prstGeom prst="rect">
            <a:avLst/>
          </a:prstGeom>
          <a:noFill/>
          <a:ln w="88900">
            <a:solidFill>
              <a:srgbClr val="FF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685800" y="304800"/>
            <a:ext cx="6400800" cy="369332"/>
          </a:xfrm>
          <a:prstGeom prst="rect">
            <a:avLst/>
          </a:prstGeom>
        </p:spPr>
        <p:txBody>
          <a:bodyPr wrap="square">
            <a:spAutoFit/>
          </a:bodyPr>
          <a:lstStyle/>
          <a:p>
            <a:pPr algn="ctr">
              <a:spcBef>
                <a:spcPct val="50000"/>
              </a:spcBef>
            </a:pPr>
            <a:r>
              <a:rPr lang="en-US" b="1" dirty="0">
                <a:ln w="18415" cmpd="sng">
                  <a:solidFill>
                    <a:srgbClr val="FFFFFF"/>
                  </a:solidFill>
                  <a:prstDash val="solid"/>
                </a:ln>
                <a:solidFill>
                  <a:srgbClr val="FFFFFF"/>
                </a:solidFill>
                <a:effectLst>
                  <a:outerShdw blurRad="63500" dir="3600000" algn="tl" rotWithShape="0">
                    <a:srgbClr val="000000">
                      <a:alpha val="70000"/>
                    </a:srgbClr>
                  </a:outerShdw>
                </a:effectLst>
              </a:rPr>
              <a:t>GAME PLAYING &amp; MECHANISM DESIGN</a:t>
            </a:r>
          </a:p>
        </p:txBody>
      </p:sp>
    </p:spTree>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solidFill>
                  <a:srgbClr val="FF0000"/>
                </a:solidFill>
              </a:rPr>
              <a:t>Searching techniques – Uninformed search – General search Algorithm </a:t>
            </a:r>
          </a:p>
          <a:p>
            <a:r>
              <a:rPr lang="en-US" sz="1400" dirty="0">
                <a:solidFill>
                  <a:srgbClr val="FF0000"/>
                </a:solidFill>
              </a:rPr>
              <a:t>Uninformed search Methods – Breadth First Search</a:t>
            </a:r>
          </a:p>
          <a:p>
            <a:endParaRPr lang="en-US" sz="1400" dirty="0"/>
          </a:p>
          <a:p>
            <a:r>
              <a:rPr lang="en-US" sz="1400" dirty="0">
                <a:solidFill>
                  <a:srgbClr val="FF0000"/>
                </a:solidFill>
              </a:rPr>
              <a:t>Uninformed search Methods – Depth First Search</a:t>
            </a:r>
          </a:p>
          <a:p>
            <a:r>
              <a:rPr lang="en-US" sz="1400" dirty="0">
                <a:solidFill>
                  <a:srgbClr val="FF0000"/>
                </a:solidFill>
              </a:rPr>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research</a:t>
            </a:r>
          </a:p>
          <a:p>
            <a:r>
              <a:rPr lang="en-IN" sz="1400" i="1" dirty="0"/>
              <a:t>Local search Algorithms-Hill Climbing, 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 - Example</a:t>
            </a:r>
          </a:p>
        </p:txBody>
      </p:sp>
      <p:pic>
        <p:nvPicPr>
          <p:cNvPr id="8" name="Picture Placeholder 5" descr="Uniform Cost Search | Algorithm of Uniform Cost Search">
            <a:extLst>
              <a:ext uri="{FF2B5EF4-FFF2-40B4-BE49-F238E27FC236}">
                <a16:creationId xmlns:a16="http://schemas.microsoft.com/office/drawing/2014/main" id="{26E3D688-872D-4B7B-9A4D-65CE3E2C1A2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201" y="1524001"/>
            <a:ext cx="8721008" cy="3733800"/>
          </a:xfrm>
          <a:prstGeom prst="rect">
            <a:avLst/>
          </a:prstGeom>
        </p:spPr>
      </p:pic>
    </p:spTree>
    <p:extLst>
      <p:ext uri="{BB962C8B-B14F-4D97-AF65-F5344CB8AC3E}">
        <p14:creationId xmlns:p14="http://schemas.microsoft.com/office/powerpoint/2010/main" val="20795488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pic>
        <p:nvPicPr>
          <p:cNvPr id="1678" name="Google Shape;1678;p156"/>
          <p:cNvPicPr preferRelativeResize="0"/>
          <p:nvPr/>
        </p:nvPicPr>
        <p:blipFill rotWithShape="1">
          <a:blip r:embed="rId3">
            <a:alphaModFix/>
          </a:blip>
          <a:srcRect/>
          <a:stretch/>
        </p:blipFill>
        <p:spPr>
          <a:xfrm>
            <a:off x="7838080" y="0"/>
            <a:ext cx="1276350" cy="1247775"/>
          </a:xfrm>
          <a:prstGeom prst="rect">
            <a:avLst/>
          </a:prstGeom>
          <a:noFill/>
          <a:ln>
            <a:noFill/>
          </a:ln>
        </p:spPr>
      </p:pic>
      <p:sp>
        <p:nvSpPr>
          <p:cNvPr id="1679" name="Google Shape;1679;p156"/>
          <p:cNvSpPr/>
          <p:nvPr/>
        </p:nvSpPr>
        <p:spPr>
          <a:xfrm>
            <a:off x="612386" y="3060510"/>
            <a:ext cx="7160014" cy="1587690"/>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1" i="0" u="none" strike="noStrike" kern="0" cap="none" spc="0" normalizeH="0" baseline="0" noProof="0" dirty="0">
                <a:ln>
                  <a:noFill/>
                </a:ln>
                <a:solidFill>
                  <a:srgbClr val="000000"/>
                </a:solidFill>
                <a:effectLst/>
                <a:uLnTx/>
                <a:uFillTx/>
                <a:latin typeface="Calibri"/>
                <a:ea typeface="Calibri"/>
                <a:cs typeface="Calibri"/>
                <a:sym typeface="Calibri"/>
              </a:rPr>
              <a:t>END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1" i="0" u="none" strike="noStrike" kern="0" cap="none" spc="0" normalizeH="0" baseline="0" noProof="0" dirty="0">
                <a:ln>
                  <a:noFill/>
                </a:ln>
                <a:solidFill>
                  <a:srgbClr val="000000"/>
                </a:solidFill>
                <a:effectLst/>
                <a:uLnTx/>
                <a:uFillTx/>
                <a:latin typeface="Calibri"/>
                <a:ea typeface="Calibri"/>
                <a:cs typeface="Calibri"/>
                <a:sym typeface="Calibri"/>
              </a:rPr>
              <a:t>UNIT-2</a:t>
            </a:r>
            <a:endParaRPr kumimoji="0" sz="1800" b="1"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680" name="Google Shape;1680;p156"/>
          <p:cNvSpPr/>
          <p:nvPr/>
        </p:nvSpPr>
        <p:spPr>
          <a:xfrm>
            <a:off x="612386" y="2980946"/>
            <a:ext cx="7225694" cy="174345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 - Example</a:t>
            </a:r>
          </a:p>
        </p:txBody>
      </p:sp>
      <p:pic>
        <p:nvPicPr>
          <p:cNvPr id="4" name="Picture Placeholder 5" descr="Uniform Cost Search | Algorithm of Uniform Cost Search">
            <a:extLst>
              <a:ext uri="{FF2B5EF4-FFF2-40B4-BE49-F238E27FC236}">
                <a16:creationId xmlns:a16="http://schemas.microsoft.com/office/drawing/2014/main" id="{49930AE7-BB5A-4325-A0D3-39DC03D8E8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92897" y="1300516"/>
            <a:ext cx="7480464" cy="4495800"/>
          </a:xfrm>
          <a:prstGeom prst="rect">
            <a:avLst/>
          </a:prstGeom>
        </p:spPr>
      </p:pic>
      <p:pic>
        <p:nvPicPr>
          <p:cNvPr id="6" name="Picture 2" descr="Uniform Cost Search">
            <a:extLst>
              <a:ext uri="{FF2B5EF4-FFF2-40B4-BE49-F238E27FC236}">
                <a16:creationId xmlns:a16="http://schemas.microsoft.com/office/drawing/2014/main" id="{6B898529-1C98-4D84-94D1-A469034E6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048" y="4800600"/>
            <a:ext cx="3184444" cy="203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600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52741"/>
            <a:ext cx="7225694" cy="55685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 - Example</a:t>
            </a:r>
          </a:p>
        </p:txBody>
      </p:sp>
      <p:pic>
        <p:nvPicPr>
          <p:cNvPr id="6" name="Picture 2" descr="Uniform Cost Search">
            <a:extLst>
              <a:ext uri="{FF2B5EF4-FFF2-40B4-BE49-F238E27FC236}">
                <a16:creationId xmlns:a16="http://schemas.microsoft.com/office/drawing/2014/main" id="{6B898529-1C98-4D84-94D1-A469034E6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048" y="4800600"/>
            <a:ext cx="3184444" cy="2033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Placeholder 5" descr="Uniform Cost Search | Algorithm of Uniform Cost Search">
            <a:extLst>
              <a:ext uri="{FF2B5EF4-FFF2-40B4-BE49-F238E27FC236}">
                <a16:creationId xmlns:a16="http://schemas.microsoft.com/office/drawing/2014/main" id="{0AB093C8-EC4E-4F84-B277-8C636DBFB52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28600" y="625523"/>
            <a:ext cx="7265480" cy="3237600"/>
          </a:xfrm>
          <a:prstGeom prst="rect">
            <a:avLst/>
          </a:prstGeom>
        </p:spPr>
      </p:pic>
      <p:pic>
        <p:nvPicPr>
          <p:cNvPr id="9" name="Picture Placeholder 5" descr="Uniform Cost Search | Algorithm of Uniform Cost Search">
            <a:extLst>
              <a:ext uri="{FF2B5EF4-FFF2-40B4-BE49-F238E27FC236}">
                <a16:creationId xmlns:a16="http://schemas.microsoft.com/office/drawing/2014/main" id="{A419F8FE-05BD-489B-AB57-F9C7F8B1F45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2209" y="3879046"/>
            <a:ext cx="2079609" cy="2855564"/>
          </a:xfrm>
          <a:prstGeom prst="rect">
            <a:avLst/>
          </a:prstGeom>
        </p:spPr>
      </p:pic>
    </p:spTree>
    <p:extLst>
      <p:ext uri="{BB962C8B-B14F-4D97-AF65-F5344CB8AC3E}">
        <p14:creationId xmlns:p14="http://schemas.microsoft.com/office/powerpoint/2010/main" val="3918318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 - Example</a:t>
            </a:r>
          </a:p>
        </p:txBody>
      </p:sp>
      <p:pic>
        <p:nvPicPr>
          <p:cNvPr id="8" name="Picture Placeholder 5" descr="15CS401-AI-Unit 2 - PowerPoint">
            <a:extLst>
              <a:ext uri="{FF2B5EF4-FFF2-40B4-BE49-F238E27FC236}">
                <a16:creationId xmlns:a16="http://schemas.microsoft.com/office/drawing/2014/main" id="{0E1189B6-4901-4DFC-BE90-65ECA960A2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04800" y="1143000"/>
            <a:ext cx="7761988" cy="4873625"/>
          </a:xfrm>
          <a:prstGeom prst="rect">
            <a:avLst/>
          </a:prstGeom>
        </p:spPr>
      </p:pic>
    </p:spTree>
    <p:extLst>
      <p:ext uri="{BB962C8B-B14F-4D97-AF65-F5344CB8AC3E}">
        <p14:creationId xmlns:p14="http://schemas.microsoft.com/office/powerpoint/2010/main" val="4056214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 - Example</a:t>
            </a:r>
          </a:p>
        </p:txBody>
      </p:sp>
      <p:pic>
        <p:nvPicPr>
          <p:cNvPr id="4" name="Picture Placeholder 5" descr="Uniform Cost Search | Algorithm of Uniform Cost Search">
            <a:extLst>
              <a:ext uri="{FF2B5EF4-FFF2-40B4-BE49-F238E27FC236}">
                <a16:creationId xmlns:a16="http://schemas.microsoft.com/office/drawing/2014/main" id="{8E406C39-5495-4C50-BF7C-20C262968A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28600" y="1524000"/>
            <a:ext cx="8001000" cy="4528418"/>
          </a:xfrm>
          <a:prstGeom prst="rect">
            <a:avLst/>
          </a:prstGeom>
        </p:spPr>
      </p:pic>
      <p:pic>
        <p:nvPicPr>
          <p:cNvPr id="6" name="Picture 2" descr="Uniform Cost Search">
            <a:extLst>
              <a:ext uri="{FF2B5EF4-FFF2-40B4-BE49-F238E27FC236}">
                <a16:creationId xmlns:a16="http://schemas.microsoft.com/office/drawing/2014/main" id="{9CFE575F-EE16-4FA5-9196-F66C891533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2041" y="4876800"/>
            <a:ext cx="3081959" cy="1968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90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1999" y="52742"/>
            <a:ext cx="638175" cy="623888"/>
          </a:xfrm>
          <a:prstGeom prst="rect">
            <a:avLst/>
          </a:prstGeom>
        </p:spPr>
      </p:pic>
      <p:sp>
        <p:nvSpPr>
          <p:cNvPr id="3" name="Rounded Rectangle 2"/>
          <p:cNvSpPr/>
          <p:nvPr/>
        </p:nvSpPr>
        <p:spPr>
          <a:xfrm>
            <a:off x="297166" y="75051"/>
            <a:ext cx="7225694" cy="51482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 - Example</a:t>
            </a:r>
          </a:p>
        </p:txBody>
      </p:sp>
      <p:pic>
        <p:nvPicPr>
          <p:cNvPr id="4" name="Picture Placeholder 5" descr="Uniform Cost Search | Algorithm of Uniform Cost Search">
            <a:extLst>
              <a:ext uri="{FF2B5EF4-FFF2-40B4-BE49-F238E27FC236}">
                <a16:creationId xmlns:a16="http://schemas.microsoft.com/office/drawing/2014/main" id="{70DE5022-243D-43BE-935F-0F8E765A4F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589876"/>
            <a:ext cx="8154463" cy="4873625"/>
          </a:xfrm>
          <a:prstGeom prst="rect">
            <a:avLst/>
          </a:prstGeom>
        </p:spPr>
      </p:pic>
    </p:spTree>
    <p:extLst>
      <p:ext uri="{BB962C8B-B14F-4D97-AF65-F5344CB8AC3E}">
        <p14:creationId xmlns:p14="http://schemas.microsoft.com/office/powerpoint/2010/main" val="1701863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 - Example</a:t>
            </a:r>
          </a:p>
        </p:txBody>
      </p:sp>
      <p:pic>
        <p:nvPicPr>
          <p:cNvPr id="6" name="Picture Placeholder 5" descr="Uniform Cost Search | Algorithm of Uniform Cost Search">
            <a:extLst>
              <a:ext uri="{FF2B5EF4-FFF2-40B4-BE49-F238E27FC236}">
                <a16:creationId xmlns:a16="http://schemas.microsoft.com/office/drawing/2014/main" id="{69FF8FAD-A8EB-422C-A1C7-EAC48874D5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28600" y="1600200"/>
            <a:ext cx="2667000" cy="4817806"/>
          </a:xfrm>
          <a:prstGeom prst="rect">
            <a:avLst/>
          </a:prstGeom>
        </p:spPr>
      </p:pic>
      <p:pic>
        <p:nvPicPr>
          <p:cNvPr id="7" name="Picture Placeholder 5" descr="Uniform Cost Search | Algorithm of Uniform Cost Search">
            <a:extLst>
              <a:ext uri="{FF2B5EF4-FFF2-40B4-BE49-F238E27FC236}">
                <a16:creationId xmlns:a16="http://schemas.microsoft.com/office/drawing/2014/main" id="{933E17CC-68C7-4980-9B64-92E5B0B7ED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289961" y="1497061"/>
            <a:ext cx="5603613" cy="5024084"/>
          </a:xfrm>
          <a:prstGeom prst="rect">
            <a:avLst/>
          </a:prstGeom>
        </p:spPr>
      </p:pic>
    </p:spTree>
    <p:extLst>
      <p:ext uri="{BB962C8B-B14F-4D97-AF65-F5344CB8AC3E}">
        <p14:creationId xmlns:p14="http://schemas.microsoft.com/office/powerpoint/2010/main" val="2064659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 - Example</a:t>
            </a:r>
          </a:p>
        </p:txBody>
      </p:sp>
      <p:pic>
        <p:nvPicPr>
          <p:cNvPr id="4" name="Picture Placeholder 5" descr="Uniform Cost Search | Algorithm of Uniform Cost Search">
            <a:extLst>
              <a:ext uri="{FF2B5EF4-FFF2-40B4-BE49-F238E27FC236}">
                <a16:creationId xmlns:a16="http://schemas.microsoft.com/office/drawing/2014/main" id="{3FA11C3D-DF31-446E-B1D3-FB30B4B10F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04800" y="1447800"/>
            <a:ext cx="7796645" cy="4873625"/>
          </a:xfrm>
          <a:prstGeom prst="rect">
            <a:avLst/>
          </a:prstGeom>
        </p:spPr>
      </p:pic>
    </p:spTree>
    <p:extLst>
      <p:ext uri="{BB962C8B-B14F-4D97-AF65-F5344CB8AC3E}">
        <p14:creationId xmlns:p14="http://schemas.microsoft.com/office/powerpoint/2010/main" val="2679415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 - Example</a:t>
            </a:r>
          </a:p>
        </p:txBody>
      </p:sp>
      <p:pic>
        <p:nvPicPr>
          <p:cNvPr id="4" name="Picture Placeholder 5" descr="Uniform Cost Search | Algorithm of Uniform Cost Search">
            <a:extLst>
              <a:ext uri="{FF2B5EF4-FFF2-40B4-BE49-F238E27FC236}">
                <a16:creationId xmlns:a16="http://schemas.microsoft.com/office/drawing/2014/main" id="{26C99CBE-4BE4-4BD3-9F29-68146F0234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18849" y="1080490"/>
            <a:ext cx="7973622" cy="3811588"/>
          </a:xfrm>
          <a:prstGeom prst="rect">
            <a:avLst/>
          </a:prstGeom>
        </p:spPr>
      </p:pic>
      <p:sp>
        <p:nvSpPr>
          <p:cNvPr id="6" name="TextBox 5">
            <a:extLst>
              <a:ext uri="{FF2B5EF4-FFF2-40B4-BE49-F238E27FC236}">
                <a16:creationId xmlns:a16="http://schemas.microsoft.com/office/drawing/2014/main" id="{4409FA61-2CE0-4F1D-9157-8D1795149E94}"/>
              </a:ext>
            </a:extLst>
          </p:cNvPr>
          <p:cNvSpPr txBox="1"/>
          <p:nvPr/>
        </p:nvSpPr>
        <p:spPr>
          <a:xfrm>
            <a:off x="76200" y="4879666"/>
            <a:ext cx="7848600" cy="646331"/>
          </a:xfrm>
          <a:prstGeom prst="rect">
            <a:avLst/>
          </a:prstGeom>
          <a:noFill/>
        </p:spPr>
        <p:txBody>
          <a:bodyPr wrap="square">
            <a:spAutoFit/>
          </a:bodyPr>
          <a:lstStyle/>
          <a:p>
            <a:pPr algn="l"/>
            <a:r>
              <a:rPr lang="en-US" b="0" i="0" dirty="0">
                <a:solidFill>
                  <a:srgbClr val="4D5968"/>
                </a:solidFill>
                <a:effectLst/>
                <a:latin typeface="Nunito Sans"/>
              </a:rPr>
              <a:t>Minimum is S-&gt;D-&gt;C-&gt;G2</a:t>
            </a:r>
          </a:p>
          <a:p>
            <a:pPr algn="l"/>
            <a:r>
              <a:rPr lang="en-US" b="0" i="0" dirty="0">
                <a:solidFill>
                  <a:srgbClr val="4D5968"/>
                </a:solidFill>
                <a:effectLst/>
                <a:latin typeface="Nunito Sans"/>
              </a:rPr>
              <a:t>And also G2 is one of the destination nodes thus we found our path.</a:t>
            </a:r>
          </a:p>
        </p:txBody>
      </p:sp>
      <p:sp>
        <p:nvSpPr>
          <p:cNvPr id="8" name="TextBox 7">
            <a:extLst>
              <a:ext uri="{FF2B5EF4-FFF2-40B4-BE49-F238E27FC236}">
                <a16:creationId xmlns:a16="http://schemas.microsoft.com/office/drawing/2014/main" id="{07FD1BDF-F62D-4A69-B9EC-B2DDA8B617D1}"/>
              </a:ext>
            </a:extLst>
          </p:cNvPr>
          <p:cNvSpPr txBox="1"/>
          <p:nvPr/>
        </p:nvSpPr>
        <p:spPr>
          <a:xfrm>
            <a:off x="152400" y="5628343"/>
            <a:ext cx="8686800" cy="646331"/>
          </a:xfrm>
          <a:prstGeom prst="rect">
            <a:avLst/>
          </a:prstGeom>
          <a:noFill/>
        </p:spPr>
        <p:txBody>
          <a:bodyPr wrap="square">
            <a:spAutoFit/>
          </a:bodyPr>
          <a:lstStyle/>
          <a:p>
            <a:r>
              <a:rPr lang="en-US" b="0" i="0" dirty="0">
                <a:solidFill>
                  <a:srgbClr val="0070C0"/>
                </a:solidFill>
                <a:effectLst/>
                <a:latin typeface="Nunito Sans"/>
              </a:rPr>
              <a:t>In this way we can find the path with the minimum cumulative cost from a start node to ending node – S-&gt;D-&gt;C-&gt;G2 with cost total cost as 13(marked with green color).</a:t>
            </a:r>
            <a:endParaRPr lang="en-IN" dirty="0">
              <a:solidFill>
                <a:srgbClr val="0070C0"/>
              </a:solidFill>
            </a:endParaRPr>
          </a:p>
        </p:txBody>
      </p:sp>
    </p:spTree>
    <p:extLst>
      <p:ext uri="{BB962C8B-B14F-4D97-AF65-F5344CB8AC3E}">
        <p14:creationId xmlns:p14="http://schemas.microsoft.com/office/powerpoint/2010/main" val="19686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a:t>
            </a:r>
          </a:p>
        </p:txBody>
      </p:sp>
      <p:sp>
        <p:nvSpPr>
          <p:cNvPr id="4" name="Rectangle 3"/>
          <p:cNvSpPr txBox="1">
            <a:spLocks noChangeArrowheads="1"/>
          </p:cNvSpPr>
          <p:nvPr/>
        </p:nvSpPr>
        <p:spPr>
          <a:xfrm>
            <a:off x="304800" y="1371600"/>
            <a:ext cx="3733800" cy="4876800"/>
          </a:xfrm>
          <a:prstGeom prst="rect">
            <a:avLst/>
          </a:prstGeom>
        </p:spPr>
        <p:txBody>
          <a:bodyPr/>
          <a:lstStyle/>
          <a:p>
            <a:r>
              <a:rPr lang="en-US" sz="2400" dirty="0">
                <a:solidFill>
                  <a:schemeClr val="accent2"/>
                </a:solidFill>
              </a:rPr>
              <a:t>Implementation</a:t>
            </a:r>
            <a:r>
              <a:rPr lang="en-US" sz="2400" dirty="0"/>
              <a:t>: </a:t>
            </a:r>
            <a:r>
              <a:rPr lang="en-US" sz="2400" i="1" dirty="0"/>
              <a:t>fringe</a:t>
            </a:r>
            <a:r>
              <a:rPr lang="en-US" sz="2400" dirty="0"/>
              <a:t> = queue ordered by path cost</a:t>
            </a:r>
          </a:p>
          <a:p>
            <a:r>
              <a:rPr lang="en-US" sz="2400" dirty="0"/>
              <a:t>Equivalent to breadth-first if all step costs all equal.</a:t>
            </a:r>
          </a:p>
          <a:p>
            <a:pPr marL="342900" marR="0" lvl="0" indent="-342900" algn="just"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400" b="0" i="0" u="none" strike="noStrike" kern="1200" cap="none" spc="0" normalizeH="0" baseline="0" noProof="0" dirty="0">
                <a:ln>
                  <a:noFill/>
                </a:ln>
                <a:solidFill>
                  <a:schemeClr val="tx2"/>
                </a:solidFill>
                <a:effectLst/>
                <a:uLnTx/>
                <a:uFillTx/>
                <a:latin typeface="+mn-lt"/>
                <a:ea typeface="+mn-ea"/>
                <a:cs typeface="+mn-cs"/>
              </a:rPr>
              <a:t>Breadth-first is only optimal if step costs is increasing with depth.</a:t>
            </a:r>
          </a:p>
          <a:p>
            <a:pPr marL="342900" marR="0" lvl="0" indent="-342900" algn="just"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400" b="0" i="0" u="none" strike="noStrike" kern="1200" cap="none" spc="0" normalizeH="0" baseline="0" noProof="0" dirty="0">
                <a:ln>
                  <a:noFill/>
                </a:ln>
                <a:solidFill>
                  <a:schemeClr val="tx2"/>
                </a:solidFill>
                <a:effectLst/>
                <a:uLnTx/>
                <a:uFillTx/>
                <a:latin typeface="+mn-lt"/>
                <a:ea typeface="+mn-ea"/>
                <a:cs typeface="+mn-cs"/>
              </a:rPr>
              <a:t>(e.g. constant). Can we guarantee optimality for any step cost?</a:t>
            </a:r>
          </a:p>
          <a:p>
            <a:pPr marL="342900" marR="0" lvl="0" indent="-342900" algn="just"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Uniform-cost Search: </a:t>
            </a:r>
            <a:r>
              <a:rPr kumimoji="0" lang="en-US" sz="2400" b="0" i="0" u="none" strike="noStrike" kern="1200" cap="none" spc="0" normalizeH="0" baseline="0" noProof="0" dirty="0">
                <a:ln>
                  <a:noFill/>
                </a:ln>
                <a:solidFill>
                  <a:schemeClr val="tx1"/>
                </a:solidFill>
                <a:effectLst/>
                <a:uLnTx/>
                <a:uFillTx/>
                <a:latin typeface="+mn-lt"/>
                <a:ea typeface="+mn-ea"/>
                <a:cs typeface="+mn-cs"/>
              </a:rPr>
              <a:t>Expand node with                                           smallest path cost g(n).</a:t>
            </a:r>
          </a:p>
        </p:txBody>
      </p:sp>
      <p:pic>
        <p:nvPicPr>
          <p:cNvPr id="5" name="Picture 4"/>
          <p:cNvPicPr>
            <a:picLocks noChangeAspect="1" noChangeArrowheads="1"/>
          </p:cNvPicPr>
          <p:nvPr/>
        </p:nvPicPr>
        <p:blipFill>
          <a:blip r:embed="rId3"/>
          <a:srcRect b="14464"/>
          <a:stretch>
            <a:fillRect/>
          </a:stretch>
        </p:blipFill>
        <p:spPr bwMode="auto">
          <a:xfrm>
            <a:off x="3962400" y="1981200"/>
            <a:ext cx="5181600" cy="3154362"/>
          </a:xfrm>
          <a:prstGeom prst="rect">
            <a:avLst/>
          </a:prstGeom>
          <a:noFill/>
          <a:ln w="19050">
            <a:noFill/>
            <a:miter lim="800000"/>
            <a:headEnd/>
            <a:tailEnd/>
          </a:ln>
          <a:effectLst/>
        </p:spPr>
      </p:pic>
    </p:spTree>
    <p:extLst>
      <p:ext uri="{BB962C8B-B14F-4D97-AF65-F5344CB8AC3E}">
        <p14:creationId xmlns:p14="http://schemas.microsoft.com/office/powerpoint/2010/main" val="4169495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General Search Strategies</a:t>
            </a:r>
          </a:p>
        </p:txBody>
      </p:sp>
      <p:sp>
        <p:nvSpPr>
          <p:cNvPr id="4" name="Text Box 3"/>
          <p:cNvSpPr txBox="1">
            <a:spLocks noChangeArrowheads="1"/>
          </p:cNvSpPr>
          <p:nvPr/>
        </p:nvSpPr>
        <p:spPr bwMode="auto">
          <a:xfrm>
            <a:off x="4572000" y="1905001"/>
            <a:ext cx="4191000" cy="4154984"/>
          </a:xfrm>
          <a:prstGeom prst="rect">
            <a:avLst/>
          </a:prstGeom>
          <a:noFill/>
          <a:ln w="9525">
            <a:solidFill>
              <a:schemeClr val="hlink"/>
            </a:solidFill>
            <a:miter lim="800000"/>
            <a:headEnd/>
            <a:tailEnd/>
          </a:ln>
        </p:spPr>
        <p:txBody>
          <a:bodyPr wrap="square">
            <a:spAutoFit/>
          </a:bodyPr>
          <a:lstStyle/>
          <a:p>
            <a:pPr eaLnBrk="1" hangingPunct="1">
              <a:spcBef>
                <a:spcPct val="50000"/>
              </a:spcBef>
              <a:buFontTx/>
              <a:buChar char="•"/>
            </a:pPr>
            <a:r>
              <a:rPr lang="en-US" sz="2400" b="1" dirty="0">
                <a:solidFill>
                  <a:schemeClr val="tx2"/>
                </a:solidFill>
              </a:rPr>
              <a:t>Heuristic search</a:t>
            </a:r>
            <a:r>
              <a:rPr lang="en-US" sz="2400" dirty="0">
                <a:solidFill>
                  <a:schemeClr val="tx2"/>
                </a:solidFill>
              </a:rPr>
              <a:t> </a:t>
            </a:r>
            <a:r>
              <a:rPr lang="en-US" sz="2400" dirty="0">
                <a:solidFill>
                  <a:schemeClr val="tx2"/>
                </a:solidFill>
                <a:sym typeface="Wingdings" pitchFamily="2" charset="2"/>
              </a:rPr>
              <a:t> search process takes place by traversing search space with applied rules (information). </a:t>
            </a:r>
          </a:p>
          <a:p>
            <a:pPr eaLnBrk="1" hangingPunct="1">
              <a:spcBef>
                <a:spcPct val="50000"/>
              </a:spcBef>
              <a:buFontTx/>
              <a:buChar char="•"/>
            </a:pPr>
            <a:r>
              <a:rPr lang="en-US" sz="2400" dirty="0">
                <a:solidFill>
                  <a:schemeClr val="tx2"/>
                </a:solidFill>
              </a:rPr>
              <a:t>T</a:t>
            </a:r>
            <a:r>
              <a:rPr lang="en-US" sz="2400" i="1" dirty="0">
                <a:solidFill>
                  <a:schemeClr val="tx2"/>
                </a:solidFill>
              </a:rPr>
              <a:t>echniques</a:t>
            </a:r>
            <a:r>
              <a:rPr lang="en-US" sz="2400" dirty="0">
                <a:solidFill>
                  <a:schemeClr val="tx2"/>
                </a:solidFill>
              </a:rPr>
              <a:t>: </a:t>
            </a:r>
            <a:r>
              <a:rPr lang="en-US" sz="2400" b="1" dirty="0">
                <a:solidFill>
                  <a:srgbClr val="CC0000"/>
                </a:solidFill>
              </a:rPr>
              <a:t>Greedy Best First Search, A* Algorithm </a:t>
            </a:r>
          </a:p>
          <a:p>
            <a:pPr eaLnBrk="1" hangingPunct="1">
              <a:spcBef>
                <a:spcPct val="50000"/>
              </a:spcBef>
              <a:buFontTx/>
              <a:buChar char="•"/>
            </a:pPr>
            <a:r>
              <a:rPr lang="en-US" sz="2400" dirty="0">
                <a:solidFill>
                  <a:schemeClr val="tx2"/>
                </a:solidFill>
              </a:rPr>
              <a:t>There is no guarantee that solution is found.</a:t>
            </a:r>
            <a:br>
              <a:rPr lang="en-US" sz="2400" dirty="0">
                <a:solidFill>
                  <a:schemeClr val="tx2"/>
                </a:solidFill>
              </a:rPr>
            </a:br>
            <a:br>
              <a:rPr lang="en-US" sz="2400" dirty="0">
                <a:solidFill>
                  <a:schemeClr val="tx2"/>
                </a:solidFill>
              </a:rPr>
            </a:br>
            <a:endParaRPr lang="en-US" sz="2400" b="1" dirty="0">
              <a:solidFill>
                <a:srgbClr val="CC0000"/>
              </a:solidFill>
            </a:endParaRPr>
          </a:p>
        </p:txBody>
      </p:sp>
      <p:sp>
        <p:nvSpPr>
          <p:cNvPr id="5" name="Text Box 6"/>
          <p:cNvSpPr txBox="1">
            <a:spLocks noChangeArrowheads="1"/>
          </p:cNvSpPr>
          <p:nvPr/>
        </p:nvSpPr>
        <p:spPr bwMode="auto">
          <a:xfrm>
            <a:off x="228600" y="1905000"/>
            <a:ext cx="4191000" cy="4154984"/>
          </a:xfrm>
          <a:prstGeom prst="rect">
            <a:avLst/>
          </a:prstGeom>
          <a:noFill/>
          <a:ln w="9525">
            <a:solidFill>
              <a:schemeClr val="hlink"/>
            </a:solidFill>
            <a:miter lim="800000"/>
            <a:headEnd/>
            <a:tailEnd/>
          </a:ln>
        </p:spPr>
        <p:txBody>
          <a:bodyPr wrap="square">
            <a:spAutoFit/>
          </a:bodyPr>
          <a:lstStyle/>
          <a:p>
            <a:pPr>
              <a:buFontTx/>
              <a:buChar char="•"/>
            </a:pPr>
            <a:r>
              <a:rPr lang="en-US" sz="2400" b="1" dirty="0">
                <a:solidFill>
                  <a:schemeClr val="tx2"/>
                </a:solidFill>
                <a:sym typeface="Wingdings" pitchFamily="2" charset="2"/>
              </a:rPr>
              <a:t>Blind search</a:t>
            </a:r>
            <a:r>
              <a:rPr lang="en-US" sz="2400" dirty="0">
                <a:solidFill>
                  <a:schemeClr val="tx2"/>
                </a:solidFill>
                <a:sym typeface="Wingdings" pitchFamily="2" charset="2"/>
              </a:rPr>
              <a:t>  traversing the search space until the goal nodes is found (might be doing exhaustive search).</a:t>
            </a:r>
          </a:p>
          <a:p>
            <a:endParaRPr lang="en-US" sz="2400" dirty="0">
              <a:solidFill>
                <a:schemeClr val="tx2"/>
              </a:solidFill>
              <a:sym typeface="Wingdings" pitchFamily="2" charset="2"/>
            </a:endParaRPr>
          </a:p>
          <a:p>
            <a:pPr>
              <a:buFontTx/>
              <a:buChar char="•"/>
            </a:pPr>
            <a:r>
              <a:rPr lang="en-US" sz="2400" i="1" dirty="0">
                <a:solidFill>
                  <a:schemeClr val="tx2"/>
                </a:solidFill>
                <a:sym typeface="Wingdings" pitchFamily="2" charset="2"/>
              </a:rPr>
              <a:t>Techniques</a:t>
            </a:r>
            <a:r>
              <a:rPr lang="en-US" sz="2400" dirty="0">
                <a:solidFill>
                  <a:schemeClr val="tx2"/>
                </a:solidFill>
                <a:sym typeface="Wingdings" pitchFamily="2" charset="2"/>
              </a:rPr>
              <a:t> : </a:t>
            </a:r>
            <a:r>
              <a:rPr lang="en-US" sz="2400" b="1" dirty="0">
                <a:solidFill>
                  <a:srgbClr val="CC0000"/>
                </a:solidFill>
                <a:sym typeface="Wingdings" pitchFamily="2" charset="2"/>
              </a:rPr>
              <a:t>Breadth First</a:t>
            </a:r>
            <a:r>
              <a:rPr lang="en-US" sz="2400" dirty="0">
                <a:solidFill>
                  <a:srgbClr val="CC0000"/>
                </a:solidFill>
                <a:sym typeface="Wingdings" pitchFamily="2" charset="2"/>
              </a:rPr>
              <a:t>, </a:t>
            </a:r>
            <a:r>
              <a:rPr lang="en-US" sz="2400" b="1" dirty="0">
                <a:solidFill>
                  <a:srgbClr val="CC0000"/>
                </a:solidFill>
                <a:sym typeface="Wingdings" pitchFamily="2" charset="2"/>
              </a:rPr>
              <a:t>Depth first, Depth Limited, Iterative Deepening search, Uniform Cost search</a:t>
            </a:r>
            <a:r>
              <a:rPr lang="en-US" sz="2400" dirty="0">
                <a:solidFill>
                  <a:srgbClr val="CC0000"/>
                </a:solidFill>
                <a:sym typeface="Wingdings" pitchFamily="2" charset="2"/>
              </a:rPr>
              <a:t>.</a:t>
            </a:r>
          </a:p>
          <a:p>
            <a:pPr>
              <a:buFontTx/>
              <a:buChar char="•"/>
            </a:pPr>
            <a:r>
              <a:rPr lang="en-US" sz="2400" dirty="0">
                <a:solidFill>
                  <a:schemeClr val="tx2"/>
                </a:solidFill>
                <a:sym typeface="Wingdings" pitchFamily="2" charset="2"/>
              </a:rPr>
              <a:t>Guarantees solution.</a:t>
            </a:r>
          </a:p>
          <a:p>
            <a:pPr lvl="1"/>
            <a:endParaRPr lang="en-US" sz="2400" dirty="0">
              <a:solidFill>
                <a:schemeClr val="tx2"/>
              </a:solidFill>
              <a:sym typeface="Wingdings" pitchFamily="2" charset="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93815" y="351936"/>
            <a:ext cx="1064281" cy="179313"/>
          </a:xfrm>
          <a:prstGeom prst="rect">
            <a:avLst/>
          </a:prstGeom>
        </p:spPr>
        <p:txBody>
          <a:bodyPr vert="horz" wrap="square" lIns="0" tIns="25179" rIns="0" bIns="0" rtlCol="0">
            <a:spAutoFit/>
          </a:bodyPr>
          <a:lstStyle/>
          <a:p>
            <a:pPr marL="25179">
              <a:spcBef>
                <a:spcPts val="198"/>
              </a:spcBef>
            </a:pPr>
            <a:r>
              <a:rPr sz="1000" spc="89" dirty="0">
                <a:solidFill>
                  <a:srgbClr val="FFFFFF"/>
                </a:solidFill>
                <a:latin typeface="Times New Roman"/>
                <a:cs typeface="Times New Roman"/>
              </a:rPr>
              <a:t>Search</a:t>
            </a:r>
            <a:r>
              <a:rPr sz="1000" spc="30" dirty="0">
                <a:solidFill>
                  <a:srgbClr val="FFFFFF"/>
                </a:solidFill>
                <a:latin typeface="Times New Roman"/>
                <a:cs typeface="Times New Roman"/>
              </a:rPr>
              <a:t> </a:t>
            </a:r>
            <a:r>
              <a:rPr sz="1000" spc="119" dirty="0">
                <a:solidFill>
                  <a:srgbClr val="FFFFFF"/>
                </a:solidFill>
                <a:latin typeface="Times New Roman"/>
                <a:cs typeface="Times New Roman"/>
              </a:rPr>
              <a:t>Methods</a:t>
            </a:r>
            <a:endParaRPr sz="1000">
              <a:latin typeface="Times New Roman"/>
              <a:cs typeface="Times New Roman"/>
            </a:endParaRPr>
          </a:p>
        </p:txBody>
      </p:sp>
      <p:sp>
        <p:nvSpPr>
          <p:cNvPr id="9" name="object 9"/>
          <p:cNvSpPr txBox="1"/>
          <p:nvPr/>
        </p:nvSpPr>
        <p:spPr>
          <a:xfrm>
            <a:off x="3459178" y="1"/>
            <a:ext cx="1536595" cy="179313"/>
          </a:xfrm>
          <a:prstGeom prst="rect">
            <a:avLst/>
          </a:prstGeom>
        </p:spPr>
        <p:txBody>
          <a:bodyPr vert="horz" wrap="square" lIns="0" tIns="25179" rIns="0" bIns="0" rtlCol="0">
            <a:spAutoFit/>
          </a:bodyPr>
          <a:lstStyle/>
          <a:p>
            <a:pPr marL="25179">
              <a:spcBef>
                <a:spcPts val="198"/>
              </a:spcBef>
            </a:pPr>
            <a:r>
              <a:rPr sz="1000" spc="59" dirty="0">
                <a:solidFill>
                  <a:srgbClr val="FFFFFF"/>
                </a:solidFill>
                <a:latin typeface="Times New Roman"/>
                <a:cs typeface="Times New Roman"/>
              </a:rPr>
              <a:t>Blind </a:t>
            </a:r>
            <a:r>
              <a:rPr sz="1000" spc="89" dirty="0">
                <a:solidFill>
                  <a:srgbClr val="FFFFFF"/>
                </a:solidFill>
                <a:latin typeface="Times New Roman"/>
                <a:cs typeface="Times New Roman"/>
              </a:rPr>
              <a:t>strategies</a:t>
            </a:r>
            <a:r>
              <a:rPr sz="1000" spc="218" dirty="0">
                <a:solidFill>
                  <a:srgbClr val="FFFFFF"/>
                </a:solidFill>
                <a:latin typeface="Times New Roman"/>
                <a:cs typeface="Times New Roman"/>
              </a:rPr>
              <a:t> </a:t>
            </a:r>
            <a:r>
              <a:rPr sz="1000" spc="99" dirty="0">
                <a:solidFill>
                  <a:srgbClr val="FFFFFF"/>
                </a:solidFill>
                <a:latin typeface="Times New Roman"/>
                <a:cs typeface="Times New Roman"/>
              </a:rPr>
              <a:t>UCS</a:t>
            </a:r>
            <a:endParaRPr sz="1000">
              <a:latin typeface="Times New Roman"/>
              <a:cs typeface="Times New Roman"/>
            </a:endParaRPr>
          </a:p>
        </p:txBody>
      </p:sp>
      <p:sp>
        <p:nvSpPr>
          <p:cNvPr id="11" name="object 11"/>
          <p:cNvSpPr/>
          <p:nvPr/>
        </p:nvSpPr>
        <p:spPr>
          <a:xfrm>
            <a:off x="256256" y="1884250"/>
            <a:ext cx="7199326" cy="356113"/>
          </a:xfrm>
          <a:custGeom>
            <a:avLst/>
            <a:gdLst/>
            <a:ahLst/>
            <a:cxnLst/>
            <a:rect l="l" t="t" r="r" b="b"/>
            <a:pathLst>
              <a:path w="3629660" h="179705">
                <a:moveTo>
                  <a:pt x="3578847" y="0"/>
                </a:moveTo>
                <a:lnTo>
                  <a:pt x="50800" y="0"/>
                </a:lnTo>
                <a:lnTo>
                  <a:pt x="31075" y="4008"/>
                </a:lnTo>
                <a:lnTo>
                  <a:pt x="14922" y="14922"/>
                </a:lnTo>
                <a:lnTo>
                  <a:pt x="4008" y="31075"/>
                </a:lnTo>
                <a:lnTo>
                  <a:pt x="0" y="50800"/>
                </a:lnTo>
                <a:lnTo>
                  <a:pt x="0" y="179222"/>
                </a:lnTo>
                <a:lnTo>
                  <a:pt x="3629647" y="179222"/>
                </a:lnTo>
                <a:lnTo>
                  <a:pt x="3629647" y="50800"/>
                </a:lnTo>
                <a:lnTo>
                  <a:pt x="3625639" y="31075"/>
                </a:lnTo>
                <a:lnTo>
                  <a:pt x="3614725" y="14922"/>
                </a:lnTo>
                <a:lnTo>
                  <a:pt x="3598572" y="4008"/>
                </a:lnTo>
                <a:lnTo>
                  <a:pt x="3578847" y="0"/>
                </a:lnTo>
                <a:close/>
              </a:path>
            </a:pathLst>
          </a:custGeom>
          <a:solidFill>
            <a:srgbClr val="D6D6EF"/>
          </a:solidFill>
        </p:spPr>
        <p:txBody>
          <a:bodyPr wrap="square" lIns="0" tIns="0" rIns="0" bIns="0" rtlCol="0"/>
          <a:lstStyle/>
          <a:p>
            <a:endParaRPr/>
          </a:p>
        </p:txBody>
      </p:sp>
      <p:sp>
        <p:nvSpPr>
          <p:cNvPr id="12" name="object 12"/>
          <p:cNvSpPr txBox="1"/>
          <p:nvPr/>
        </p:nvSpPr>
        <p:spPr>
          <a:xfrm>
            <a:off x="331830" y="1864802"/>
            <a:ext cx="3356579" cy="331930"/>
          </a:xfrm>
          <a:prstGeom prst="rect">
            <a:avLst/>
          </a:prstGeom>
        </p:spPr>
        <p:txBody>
          <a:bodyPr vert="horz" wrap="square" lIns="0" tIns="23920" rIns="0" bIns="0" rtlCol="0">
            <a:spAutoFit/>
          </a:bodyPr>
          <a:lstStyle/>
          <a:p>
            <a:pPr marL="25179">
              <a:spcBef>
                <a:spcPts val="188"/>
              </a:spcBef>
            </a:pPr>
            <a:r>
              <a:rPr sz="2000" spc="79" dirty="0">
                <a:solidFill>
                  <a:srgbClr val="3333B2"/>
                </a:solidFill>
                <a:latin typeface="Times New Roman"/>
                <a:cs typeface="Times New Roman"/>
              </a:rPr>
              <a:t>Uniform-cost </a:t>
            </a:r>
            <a:r>
              <a:rPr sz="2000" spc="89" dirty="0">
                <a:solidFill>
                  <a:srgbClr val="3333B2"/>
                </a:solidFill>
                <a:latin typeface="Times New Roman"/>
                <a:cs typeface="Times New Roman"/>
              </a:rPr>
              <a:t>search</a:t>
            </a:r>
            <a:r>
              <a:rPr sz="2000" spc="268" dirty="0">
                <a:solidFill>
                  <a:srgbClr val="3333B2"/>
                </a:solidFill>
                <a:latin typeface="Times New Roman"/>
                <a:cs typeface="Times New Roman"/>
              </a:rPr>
              <a:t> </a:t>
            </a:r>
            <a:r>
              <a:rPr sz="2000" spc="119" dirty="0">
                <a:solidFill>
                  <a:srgbClr val="3333B2"/>
                </a:solidFill>
                <a:latin typeface="Times New Roman"/>
                <a:cs typeface="Times New Roman"/>
              </a:rPr>
              <a:t>strategy</a:t>
            </a:r>
            <a:endParaRPr sz="2000">
              <a:latin typeface="Times New Roman"/>
              <a:cs typeface="Times New Roman"/>
            </a:endParaRPr>
          </a:p>
        </p:txBody>
      </p:sp>
      <p:grpSp>
        <p:nvGrpSpPr>
          <p:cNvPr id="13" name="object 13"/>
          <p:cNvGrpSpPr/>
          <p:nvPr/>
        </p:nvGrpSpPr>
        <p:grpSpPr>
          <a:xfrm>
            <a:off x="256257" y="1971882"/>
            <a:ext cx="7300086" cy="3259123"/>
            <a:chOff x="129196" y="995070"/>
            <a:chExt cx="3680460" cy="1644650"/>
          </a:xfrm>
        </p:grpSpPr>
        <p:sp>
          <p:nvSpPr>
            <p:cNvPr id="14" name="object 14"/>
            <p:cNvSpPr/>
            <p:nvPr/>
          </p:nvSpPr>
          <p:spPr>
            <a:xfrm>
              <a:off x="129197" y="1117422"/>
              <a:ext cx="3629646" cy="50609"/>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179997" y="2537498"/>
              <a:ext cx="101600" cy="10160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230797" y="2524798"/>
              <a:ext cx="3578808" cy="1143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3758844" y="995083"/>
              <a:ext cx="50761" cy="1542415"/>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9196" y="1161681"/>
              <a:ext cx="3629660" cy="1426845"/>
            </a:xfrm>
            <a:custGeom>
              <a:avLst/>
              <a:gdLst/>
              <a:ahLst/>
              <a:cxnLst/>
              <a:rect l="l" t="t" r="r" b="b"/>
              <a:pathLst>
                <a:path w="3629660" h="1426845">
                  <a:moveTo>
                    <a:pt x="3629647" y="0"/>
                  </a:moveTo>
                  <a:lnTo>
                    <a:pt x="0" y="0"/>
                  </a:lnTo>
                  <a:lnTo>
                    <a:pt x="0" y="1375816"/>
                  </a:lnTo>
                  <a:lnTo>
                    <a:pt x="4008" y="1395541"/>
                  </a:lnTo>
                  <a:lnTo>
                    <a:pt x="14922" y="1411694"/>
                  </a:lnTo>
                  <a:lnTo>
                    <a:pt x="31075" y="1422608"/>
                  </a:lnTo>
                  <a:lnTo>
                    <a:pt x="50800" y="1426616"/>
                  </a:lnTo>
                  <a:lnTo>
                    <a:pt x="3578847" y="1426616"/>
                  </a:lnTo>
                  <a:lnTo>
                    <a:pt x="3598572" y="1422608"/>
                  </a:lnTo>
                  <a:lnTo>
                    <a:pt x="3614725" y="1411694"/>
                  </a:lnTo>
                  <a:lnTo>
                    <a:pt x="3625639" y="1395541"/>
                  </a:lnTo>
                  <a:lnTo>
                    <a:pt x="3629647" y="1375816"/>
                  </a:lnTo>
                  <a:lnTo>
                    <a:pt x="3629647" y="0"/>
                  </a:lnTo>
                  <a:close/>
                </a:path>
              </a:pathLst>
            </a:custGeom>
            <a:solidFill>
              <a:srgbClr val="EAEAF7"/>
            </a:solidFill>
          </p:spPr>
          <p:txBody>
            <a:bodyPr wrap="square" lIns="0" tIns="0" rIns="0" bIns="0" rtlCol="0"/>
            <a:lstStyle/>
            <a:p>
              <a:endParaRPr/>
            </a:p>
          </p:txBody>
        </p:sp>
        <p:sp>
          <p:nvSpPr>
            <p:cNvPr id="19" name="object 19"/>
            <p:cNvSpPr/>
            <p:nvPr/>
          </p:nvSpPr>
          <p:spPr>
            <a:xfrm>
              <a:off x="3758844" y="1033170"/>
              <a:ext cx="0" cy="1524000"/>
            </a:xfrm>
            <a:custGeom>
              <a:avLst/>
              <a:gdLst/>
              <a:ahLst/>
              <a:cxnLst/>
              <a:rect l="l" t="t" r="r" b="b"/>
              <a:pathLst>
                <a:path h="1524000">
                  <a:moveTo>
                    <a:pt x="0" y="1523377"/>
                  </a:moveTo>
                  <a:lnTo>
                    <a:pt x="0" y="0"/>
                  </a:lnTo>
                </a:path>
              </a:pathLst>
            </a:custGeom>
            <a:ln w="3175">
              <a:solidFill>
                <a:srgbClr val="7F7F7F"/>
              </a:solidFill>
            </a:ln>
          </p:spPr>
          <p:txBody>
            <a:bodyPr wrap="square" lIns="0" tIns="0" rIns="0" bIns="0" rtlCol="0"/>
            <a:lstStyle/>
            <a:p>
              <a:endParaRPr/>
            </a:p>
          </p:txBody>
        </p:sp>
        <p:sp>
          <p:nvSpPr>
            <p:cNvPr id="20" name="object 20"/>
            <p:cNvSpPr/>
            <p:nvPr/>
          </p:nvSpPr>
          <p:spPr>
            <a:xfrm>
              <a:off x="3758844" y="1020470"/>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21" name="object 21"/>
            <p:cNvSpPr/>
            <p:nvPr/>
          </p:nvSpPr>
          <p:spPr>
            <a:xfrm>
              <a:off x="3758844" y="1007770"/>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22" name="object 22"/>
            <p:cNvSpPr/>
            <p:nvPr/>
          </p:nvSpPr>
          <p:spPr>
            <a:xfrm>
              <a:off x="3758844" y="995070"/>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sp>
          <p:nvSpPr>
            <p:cNvPr id="23" name="object 23"/>
            <p:cNvSpPr/>
            <p:nvPr/>
          </p:nvSpPr>
          <p:spPr>
            <a:xfrm>
              <a:off x="311810" y="1220406"/>
              <a:ext cx="58419" cy="931544"/>
            </a:xfrm>
            <a:custGeom>
              <a:avLst/>
              <a:gdLst/>
              <a:ahLst/>
              <a:cxnLst/>
              <a:rect l="l" t="t" r="r" b="b"/>
              <a:pathLst>
                <a:path w="58420" h="931544">
                  <a:moveTo>
                    <a:pt x="57975" y="873023"/>
                  </a:moveTo>
                  <a:lnTo>
                    <a:pt x="0" y="873023"/>
                  </a:lnTo>
                  <a:lnTo>
                    <a:pt x="0" y="930998"/>
                  </a:lnTo>
                  <a:lnTo>
                    <a:pt x="57975" y="930998"/>
                  </a:lnTo>
                  <a:lnTo>
                    <a:pt x="57975" y="873023"/>
                  </a:lnTo>
                  <a:close/>
                </a:path>
                <a:path w="58420" h="931544">
                  <a:moveTo>
                    <a:pt x="57975" y="531406"/>
                  </a:moveTo>
                  <a:lnTo>
                    <a:pt x="0" y="531406"/>
                  </a:lnTo>
                  <a:lnTo>
                    <a:pt x="0" y="589381"/>
                  </a:lnTo>
                  <a:lnTo>
                    <a:pt x="57975" y="589381"/>
                  </a:lnTo>
                  <a:lnTo>
                    <a:pt x="57975" y="531406"/>
                  </a:lnTo>
                  <a:close/>
                </a:path>
                <a:path w="58420" h="931544">
                  <a:moveTo>
                    <a:pt x="57975" y="341617"/>
                  </a:moveTo>
                  <a:lnTo>
                    <a:pt x="0" y="341617"/>
                  </a:lnTo>
                  <a:lnTo>
                    <a:pt x="0" y="399592"/>
                  </a:lnTo>
                  <a:lnTo>
                    <a:pt x="57975" y="399592"/>
                  </a:lnTo>
                  <a:lnTo>
                    <a:pt x="57975" y="341617"/>
                  </a:lnTo>
                  <a:close/>
                </a:path>
                <a:path w="58420" h="931544">
                  <a:moveTo>
                    <a:pt x="57975" y="0"/>
                  </a:moveTo>
                  <a:lnTo>
                    <a:pt x="0" y="0"/>
                  </a:lnTo>
                  <a:lnTo>
                    <a:pt x="0" y="57975"/>
                  </a:lnTo>
                  <a:lnTo>
                    <a:pt x="57975" y="57975"/>
                  </a:lnTo>
                  <a:lnTo>
                    <a:pt x="57975" y="0"/>
                  </a:lnTo>
                  <a:close/>
                </a:path>
              </a:pathLst>
            </a:custGeom>
            <a:solidFill>
              <a:srgbClr val="3333B2"/>
            </a:solidFill>
          </p:spPr>
          <p:txBody>
            <a:bodyPr wrap="square" lIns="0" tIns="0" rIns="0" bIns="0" rtlCol="0"/>
            <a:lstStyle/>
            <a:p>
              <a:endParaRPr/>
            </a:p>
          </p:txBody>
        </p:sp>
      </p:grpSp>
      <p:sp>
        <p:nvSpPr>
          <p:cNvPr id="24" name="object 24"/>
          <p:cNvSpPr txBox="1"/>
          <p:nvPr/>
        </p:nvSpPr>
        <p:spPr>
          <a:xfrm>
            <a:off x="783361" y="2260575"/>
            <a:ext cx="6341603" cy="2088359"/>
          </a:xfrm>
          <a:prstGeom prst="rect">
            <a:avLst/>
          </a:prstGeom>
        </p:spPr>
        <p:txBody>
          <a:bodyPr vert="horz" wrap="square" lIns="0" tIns="32733" rIns="0" bIns="0" rtlCol="0">
            <a:spAutoFit/>
          </a:bodyPr>
          <a:lstStyle/>
          <a:p>
            <a:pPr marL="75537">
              <a:spcBef>
                <a:spcPts val="258"/>
              </a:spcBef>
            </a:pPr>
            <a:r>
              <a:rPr sz="1900" spc="50" dirty="0">
                <a:latin typeface="Times New Roman"/>
                <a:cs typeface="Times New Roman"/>
              </a:rPr>
              <a:t>Expands</a:t>
            </a:r>
            <a:r>
              <a:rPr sz="1900" spc="169" dirty="0">
                <a:latin typeface="Times New Roman"/>
                <a:cs typeface="Times New Roman"/>
              </a:rPr>
              <a:t> </a:t>
            </a:r>
            <a:r>
              <a:rPr sz="1900" spc="99" dirty="0">
                <a:latin typeface="Times New Roman"/>
                <a:cs typeface="Times New Roman"/>
              </a:rPr>
              <a:t>the</a:t>
            </a:r>
            <a:r>
              <a:rPr sz="1900" spc="178" dirty="0">
                <a:latin typeface="Times New Roman"/>
                <a:cs typeface="Times New Roman"/>
              </a:rPr>
              <a:t> </a:t>
            </a:r>
            <a:r>
              <a:rPr sz="1900" spc="69" dirty="0">
                <a:latin typeface="Times New Roman"/>
                <a:cs typeface="Times New Roman"/>
              </a:rPr>
              <a:t>node</a:t>
            </a:r>
            <a:r>
              <a:rPr sz="1900" spc="188" dirty="0">
                <a:latin typeface="Times New Roman"/>
                <a:cs typeface="Times New Roman"/>
              </a:rPr>
              <a:t> </a:t>
            </a:r>
            <a:r>
              <a:rPr sz="1900" spc="50" dirty="0">
                <a:latin typeface="Times New Roman"/>
                <a:cs typeface="Times New Roman"/>
              </a:rPr>
              <a:t>with</a:t>
            </a:r>
            <a:r>
              <a:rPr sz="1900" spc="169" dirty="0">
                <a:latin typeface="Times New Roman"/>
                <a:cs typeface="Times New Roman"/>
              </a:rPr>
              <a:t> </a:t>
            </a:r>
            <a:r>
              <a:rPr sz="1900" spc="99" dirty="0">
                <a:latin typeface="Times New Roman"/>
                <a:cs typeface="Times New Roman"/>
              </a:rPr>
              <a:t>the</a:t>
            </a:r>
            <a:r>
              <a:rPr sz="1900" spc="178" dirty="0">
                <a:latin typeface="Times New Roman"/>
                <a:cs typeface="Times New Roman"/>
              </a:rPr>
              <a:t> </a:t>
            </a:r>
            <a:r>
              <a:rPr sz="1900" spc="20" dirty="0">
                <a:latin typeface="Times New Roman"/>
                <a:cs typeface="Times New Roman"/>
              </a:rPr>
              <a:t>lowest</a:t>
            </a:r>
            <a:r>
              <a:rPr sz="1900" spc="178" dirty="0">
                <a:latin typeface="Times New Roman"/>
                <a:cs typeface="Times New Roman"/>
              </a:rPr>
              <a:t> </a:t>
            </a:r>
            <a:r>
              <a:rPr sz="1900" spc="69" dirty="0">
                <a:latin typeface="Times New Roman"/>
                <a:cs typeface="Times New Roman"/>
              </a:rPr>
              <a:t>cost</a:t>
            </a:r>
            <a:r>
              <a:rPr sz="1900" spc="188" dirty="0">
                <a:latin typeface="Times New Roman"/>
                <a:cs typeface="Times New Roman"/>
              </a:rPr>
              <a:t> </a:t>
            </a:r>
            <a:r>
              <a:rPr sz="1900" spc="40" dirty="0">
                <a:latin typeface="Times New Roman"/>
                <a:cs typeface="Times New Roman"/>
              </a:rPr>
              <a:t>from</a:t>
            </a:r>
            <a:r>
              <a:rPr sz="1900" spc="169" dirty="0">
                <a:latin typeface="Times New Roman"/>
                <a:cs typeface="Times New Roman"/>
              </a:rPr>
              <a:t> </a:t>
            </a:r>
            <a:r>
              <a:rPr sz="1900" spc="99" dirty="0">
                <a:latin typeface="Times New Roman"/>
                <a:cs typeface="Times New Roman"/>
              </a:rPr>
              <a:t>the</a:t>
            </a:r>
            <a:r>
              <a:rPr sz="1900" spc="178" dirty="0">
                <a:latin typeface="Times New Roman"/>
                <a:cs typeface="Times New Roman"/>
              </a:rPr>
              <a:t> </a:t>
            </a:r>
            <a:r>
              <a:rPr sz="1900" spc="99" dirty="0">
                <a:latin typeface="Times New Roman"/>
                <a:cs typeface="Times New Roman"/>
              </a:rPr>
              <a:t>start</a:t>
            </a:r>
            <a:r>
              <a:rPr sz="1900" spc="178" dirty="0">
                <a:latin typeface="Times New Roman"/>
                <a:cs typeface="Times New Roman"/>
              </a:rPr>
              <a:t> </a:t>
            </a:r>
            <a:r>
              <a:rPr sz="1900" spc="69" dirty="0">
                <a:latin typeface="Times New Roman"/>
                <a:cs typeface="Times New Roman"/>
              </a:rPr>
              <a:t>node</a:t>
            </a:r>
            <a:endParaRPr sz="1900">
              <a:latin typeface="Times New Roman"/>
              <a:cs typeface="Times New Roman"/>
            </a:endParaRPr>
          </a:p>
          <a:p>
            <a:pPr marL="75537">
              <a:spcBef>
                <a:spcPts val="119"/>
              </a:spcBef>
            </a:pPr>
            <a:r>
              <a:rPr sz="1900" spc="149" dirty="0">
                <a:latin typeface="Times New Roman"/>
                <a:cs typeface="Times New Roman"/>
              </a:rPr>
              <a:t> </a:t>
            </a:r>
            <a:r>
              <a:rPr sz="1900" spc="159" dirty="0">
                <a:latin typeface="Times New Roman"/>
                <a:cs typeface="Times New Roman"/>
              </a:rPr>
              <a:t>rst.</a:t>
            </a:r>
            <a:r>
              <a:rPr spc="238" baseline="32407" dirty="0">
                <a:latin typeface="Arial"/>
                <a:cs typeface="Arial"/>
              </a:rPr>
              <a:t>a</a:t>
            </a:r>
            <a:endParaRPr baseline="32407">
              <a:latin typeface="Arial"/>
              <a:cs typeface="Arial"/>
            </a:endParaRPr>
          </a:p>
          <a:p>
            <a:pPr marL="75537">
              <a:spcBef>
                <a:spcPts val="595"/>
              </a:spcBef>
            </a:pPr>
            <a:r>
              <a:rPr sz="2000" spc="99" dirty="0">
                <a:latin typeface="Times New Roman"/>
                <a:cs typeface="Times New Roman"/>
              </a:rPr>
              <a:t>Completeness: </a:t>
            </a:r>
            <a:r>
              <a:rPr sz="1900" spc="10" dirty="0">
                <a:latin typeface="Times New Roman"/>
                <a:cs typeface="Times New Roman"/>
              </a:rPr>
              <a:t>yes, </a:t>
            </a:r>
            <a:r>
              <a:rPr sz="1900" spc="-40" dirty="0">
                <a:latin typeface="Times New Roman"/>
                <a:cs typeface="Times New Roman"/>
              </a:rPr>
              <a:t>if </a:t>
            </a:r>
            <a:r>
              <a:rPr sz="1900" spc="69" dirty="0">
                <a:latin typeface="Times New Roman"/>
                <a:cs typeface="Times New Roman"/>
              </a:rPr>
              <a:t>cost </a:t>
            </a:r>
            <a:r>
              <a:rPr sz="1900" spc="10" dirty="0">
                <a:latin typeface="Times New Roman"/>
                <a:cs typeface="Times New Roman"/>
              </a:rPr>
              <a:t>of </a:t>
            </a:r>
            <a:r>
              <a:rPr sz="1900" spc="59" dirty="0">
                <a:latin typeface="Times New Roman"/>
                <a:cs typeface="Times New Roman"/>
              </a:rPr>
              <a:t>each </a:t>
            </a:r>
            <a:r>
              <a:rPr sz="1900" spc="79" dirty="0">
                <a:latin typeface="Times New Roman"/>
                <a:cs typeface="Times New Roman"/>
              </a:rPr>
              <a:t>step </a:t>
            </a:r>
            <a:r>
              <a:rPr sz="2000" i="1" spc="40" dirty="0">
                <a:latin typeface="DejaVu Sans Condensed"/>
                <a:cs typeface="DejaVu Sans Condensed"/>
              </a:rPr>
              <a:t>≥ </a:t>
            </a:r>
            <a:r>
              <a:rPr sz="2000" i="1" spc="-198" dirty="0">
                <a:latin typeface="Arial"/>
                <a:cs typeface="Arial"/>
              </a:rPr>
              <a:t>s </a:t>
            </a:r>
            <a:r>
              <a:rPr sz="2000" i="1" spc="377" dirty="0">
                <a:latin typeface="Arial"/>
                <a:cs typeface="Arial"/>
              </a:rPr>
              <a:t>&gt;</a:t>
            </a:r>
            <a:r>
              <a:rPr sz="2000" i="1" spc="-109" dirty="0">
                <a:latin typeface="Arial"/>
                <a:cs typeface="Arial"/>
              </a:rPr>
              <a:t> </a:t>
            </a:r>
            <a:r>
              <a:rPr sz="1900" spc="59" dirty="0">
                <a:latin typeface="Times New Roman"/>
                <a:cs typeface="Times New Roman"/>
              </a:rPr>
              <a:t>0.</a:t>
            </a:r>
            <a:endParaRPr sz="1900">
              <a:latin typeface="Times New Roman"/>
              <a:cs typeface="Times New Roman"/>
            </a:endParaRPr>
          </a:p>
          <a:p>
            <a:pPr marL="75537" marR="642065">
              <a:lnSpc>
                <a:spcPct val="103800"/>
              </a:lnSpc>
              <a:spcBef>
                <a:spcPts val="496"/>
              </a:spcBef>
            </a:pPr>
            <a:r>
              <a:rPr sz="2000" spc="79" dirty="0">
                <a:latin typeface="Times New Roman"/>
                <a:cs typeface="Times New Roman"/>
              </a:rPr>
              <a:t>Optimality: </a:t>
            </a:r>
            <a:r>
              <a:rPr sz="1900" spc="69" dirty="0">
                <a:latin typeface="Times New Roman"/>
                <a:cs typeface="Times New Roman"/>
              </a:rPr>
              <a:t>same </a:t>
            </a:r>
            <a:r>
              <a:rPr sz="1900" spc="59" dirty="0">
                <a:latin typeface="Times New Roman"/>
                <a:cs typeface="Times New Roman"/>
              </a:rPr>
              <a:t>as above nodes </a:t>
            </a:r>
            <a:r>
              <a:rPr sz="1900" spc="40" dirty="0">
                <a:latin typeface="Times New Roman"/>
                <a:cs typeface="Times New Roman"/>
              </a:rPr>
              <a:t>are expanding </a:t>
            </a:r>
            <a:r>
              <a:rPr sz="1900" dirty="0">
                <a:latin typeface="Times New Roman"/>
                <a:cs typeface="Times New Roman"/>
              </a:rPr>
              <a:t>in  </a:t>
            </a:r>
            <a:r>
              <a:rPr sz="1900" spc="30" dirty="0">
                <a:latin typeface="Times New Roman"/>
                <a:cs typeface="Times New Roman"/>
              </a:rPr>
              <a:t>increasing </a:t>
            </a:r>
            <a:r>
              <a:rPr sz="1900" spc="40" dirty="0">
                <a:latin typeface="Times New Roman"/>
                <a:cs typeface="Times New Roman"/>
              </a:rPr>
              <a:t>order </a:t>
            </a:r>
            <a:r>
              <a:rPr sz="1900" spc="10" dirty="0">
                <a:latin typeface="Times New Roman"/>
                <a:cs typeface="Times New Roman"/>
              </a:rPr>
              <a:t>of</a:t>
            </a:r>
            <a:r>
              <a:rPr sz="1900" spc="466" dirty="0">
                <a:latin typeface="Times New Roman"/>
                <a:cs typeface="Times New Roman"/>
              </a:rPr>
              <a:t> </a:t>
            </a:r>
            <a:r>
              <a:rPr sz="1900" spc="69" dirty="0">
                <a:latin typeface="Times New Roman"/>
                <a:cs typeface="Times New Roman"/>
              </a:rPr>
              <a:t>cost.</a:t>
            </a:r>
            <a:endParaRPr sz="1900">
              <a:latin typeface="Times New Roman"/>
              <a:cs typeface="Times New Roman"/>
            </a:endParaRPr>
          </a:p>
          <a:p>
            <a:pPr marL="75537">
              <a:spcBef>
                <a:spcPts val="605"/>
              </a:spcBef>
            </a:pPr>
            <a:r>
              <a:rPr sz="2000" spc="119" dirty="0">
                <a:latin typeface="Times New Roman"/>
                <a:cs typeface="Times New Roman"/>
              </a:rPr>
              <a:t>Time </a:t>
            </a:r>
            <a:r>
              <a:rPr sz="2000" spc="129" dirty="0">
                <a:latin typeface="Times New Roman"/>
                <a:cs typeface="Times New Roman"/>
              </a:rPr>
              <a:t>and </a:t>
            </a:r>
            <a:r>
              <a:rPr sz="2000" spc="109" dirty="0">
                <a:latin typeface="Times New Roman"/>
                <a:cs typeface="Times New Roman"/>
              </a:rPr>
              <a:t>space </a:t>
            </a:r>
            <a:r>
              <a:rPr sz="2000" spc="59" dirty="0">
                <a:latin typeface="Times New Roman"/>
                <a:cs typeface="Times New Roman"/>
              </a:rPr>
              <a:t>complexity: </a:t>
            </a:r>
            <a:r>
              <a:rPr sz="2000" spc="50" dirty="0">
                <a:latin typeface="Times New Roman"/>
                <a:cs typeface="Times New Roman"/>
              </a:rPr>
              <a:t>O</a:t>
            </a:r>
            <a:r>
              <a:rPr sz="2000" spc="50" dirty="0">
                <a:latin typeface="Latin Modern Math"/>
                <a:cs typeface="Latin Modern Math"/>
              </a:rPr>
              <a:t>(</a:t>
            </a:r>
            <a:r>
              <a:rPr sz="2000" spc="50" dirty="0">
                <a:latin typeface="Times New Roman"/>
                <a:cs typeface="Times New Roman"/>
              </a:rPr>
              <a:t>b</a:t>
            </a:r>
            <a:r>
              <a:rPr spc="73" baseline="32407" dirty="0">
                <a:latin typeface="Verdana"/>
                <a:cs typeface="Verdana"/>
              </a:rPr>
              <a:t>1</a:t>
            </a:r>
            <a:r>
              <a:rPr sz="2100" spc="73" baseline="27777" dirty="0">
                <a:latin typeface="LM Roman 8"/>
                <a:cs typeface="LM Roman 8"/>
              </a:rPr>
              <a:t>+</a:t>
            </a:r>
            <a:r>
              <a:rPr sz="2100" i="1" spc="73" baseline="27777" dirty="0">
                <a:latin typeface="Klaudia"/>
                <a:cs typeface="Klaudia"/>
              </a:rPr>
              <a:t>ƒ</a:t>
            </a:r>
            <a:r>
              <a:rPr spc="73" baseline="32407" dirty="0">
                <a:latin typeface="Arial"/>
                <a:cs typeface="Arial"/>
              </a:rPr>
              <a:t>C</a:t>
            </a:r>
            <a:r>
              <a:rPr spc="-163" baseline="32407" dirty="0">
                <a:latin typeface="Arial"/>
                <a:cs typeface="Arial"/>
              </a:rPr>
              <a:t> </a:t>
            </a:r>
            <a:r>
              <a:rPr sz="2100" i="1" spc="87" baseline="27777" dirty="0">
                <a:latin typeface="Klaudia"/>
                <a:cs typeface="Klaudia"/>
              </a:rPr>
              <a:t>∗</a:t>
            </a:r>
            <a:r>
              <a:rPr sz="2100" i="1" spc="87" baseline="27777" dirty="0">
                <a:latin typeface="Trebuchet MS"/>
                <a:cs typeface="Trebuchet MS"/>
              </a:rPr>
              <a:t>/s</a:t>
            </a:r>
            <a:r>
              <a:rPr sz="2100" i="1" spc="87" baseline="27777" dirty="0">
                <a:latin typeface="Klaudia"/>
                <a:cs typeface="Klaudia"/>
              </a:rPr>
              <a:t>¶</a:t>
            </a:r>
            <a:r>
              <a:rPr sz="2000" spc="59" dirty="0">
                <a:latin typeface="Latin Modern Math"/>
                <a:cs typeface="Latin Modern Math"/>
              </a:rPr>
              <a:t>)</a:t>
            </a:r>
            <a:r>
              <a:rPr sz="1900" spc="59" dirty="0">
                <a:latin typeface="Times New Roman"/>
                <a:cs typeface="Times New Roman"/>
              </a:rPr>
              <a:t>.</a:t>
            </a:r>
            <a:r>
              <a:rPr spc="87" baseline="32407" dirty="0">
                <a:latin typeface="Arial"/>
                <a:cs typeface="Arial"/>
              </a:rPr>
              <a:t>b</a:t>
            </a:r>
            <a:endParaRPr baseline="32407">
              <a:latin typeface="Arial"/>
              <a:cs typeface="Arial"/>
            </a:endParaRPr>
          </a:p>
        </p:txBody>
      </p:sp>
      <p:sp>
        <p:nvSpPr>
          <p:cNvPr id="25" name="object 25"/>
          <p:cNvSpPr/>
          <p:nvPr/>
        </p:nvSpPr>
        <p:spPr>
          <a:xfrm>
            <a:off x="357019" y="4481431"/>
            <a:ext cx="3627372" cy="0"/>
          </a:xfrm>
          <a:custGeom>
            <a:avLst/>
            <a:gdLst/>
            <a:ahLst/>
            <a:cxnLst/>
            <a:rect l="l" t="t" r="r" b="b"/>
            <a:pathLst>
              <a:path w="1828800">
                <a:moveTo>
                  <a:pt x="0" y="0"/>
                </a:moveTo>
                <a:lnTo>
                  <a:pt x="1828800" y="0"/>
                </a:lnTo>
              </a:path>
            </a:pathLst>
          </a:custGeom>
          <a:ln w="5054">
            <a:solidFill>
              <a:srgbClr val="000000"/>
            </a:solidFill>
          </a:ln>
        </p:spPr>
        <p:txBody>
          <a:bodyPr wrap="square" lIns="0" tIns="0" rIns="0" bIns="0" rtlCol="0"/>
          <a:lstStyle/>
          <a:p>
            <a:endParaRPr/>
          </a:p>
        </p:txBody>
      </p:sp>
      <p:sp>
        <p:nvSpPr>
          <p:cNvPr id="26" name="object 26"/>
          <p:cNvSpPr txBox="1"/>
          <p:nvPr/>
        </p:nvSpPr>
        <p:spPr>
          <a:xfrm>
            <a:off x="618391" y="4513722"/>
            <a:ext cx="136026" cy="156163"/>
          </a:xfrm>
          <a:prstGeom prst="rect">
            <a:avLst/>
          </a:prstGeom>
        </p:spPr>
        <p:txBody>
          <a:bodyPr vert="horz" wrap="square" lIns="0" tIns="32733" rIns="0" bIns="0" rtlCol="0">
            <a:spAutoFit/>
          </a:bodyPr>
          <a:lstStyle/>
          <a:p>
            <a:pPr marL="25179">
              <a:spcBef>
                <a:spcPts val="258"/>
              </a:spcBef>
            </a:pPr>
            <a:r>
              <a:rPr sz="800" spc="188" dirty="0">
                <a:latin typeface="Verdana"/>
                <a:cs typeface="Verdana"/>
              </a:rPr>
              <a:t>a</a:t>
            </a:r>
            <a:endParaRPr sz="800">
              <a:latin typeface="Verdana"/>
              <a:cs typeface="Verdana"/>
            </a:endParaRPr>
          </a:p>
        </p:txBody>
      </p:sp>
      <p:sp>
        <p:nvSpPr>
          <p:cNvPr id="27" name="object 27"/>
          <p:cNvSpPr txBox="1"/>
          <p:nvPr/>
        </p:nvSpPr>
        <p:spPr>
          <a:xfrm>
            <a:off x="612195" y="4764964"/>
            <a:ext cx="142324" cy="156163"/>
          </a:xfrm>
          <a:prstGeom prst="rect">
            <a:avLst/>
          </a:prstGeom>
        </p:spPr>
        <p:txBody>
          <a:bodyPr vert="horz" wrap="square" lIns="0" tIns="32733" rIns="0" bIns="0" rtlCol="0">
            <a:spAutoFit/>
          </a:bodyPr>
          <a:lstStyle/>
          <a:p>
            <a:pPr marL="25179">
              <a:spcBef>
                <a:spcPts val="258"/>
              </a:spcBef>
            </a:pPr>
            <a:r>
              <a:rPr sz="800" spc="218" dirty="0">
                <a:latin typeface="Verdana"/>
                <a:cs typeface="Verdana"/>
              </a:rPr>
              <a:t>b</a:t>
            </a:r>
            <a:endParaRPr sz="800">
              <a:latin typeface="Verdana"/>
              <a:cs typeface="Verdana"/>
            </a:endParaRPr>
          </a:p>
        </p:txBody>
      </p:sp>
      <p:sp>
        <p:nvSpPr>
          <p:cNvPr id="28" name="object 28"/>
          <p:cNvSpPr txBox="1"/>
          <p:nvPr/>
        </p:nvSpPr>
        <p:spPr>
          <a:xfrm>
            <a:off x="715700" y="4490821"/>
            <a:ext cx="3411995" cy="528717"/>
          </a:xfrm>
          <a:prstGeom prst="rect">
            <a:avLst/>
          </a:prstGeom>
        </p:spPr>
        <p:txBody>
          <a:bodyPr vert="horz" wrap="square" lIns="0" tIns="16366" rIns="0" bIns="0" rtlCol="0">
            <a:spAutoFit/>
          </a:bodyPr>
          <a:lstStyle/>
          <a:p>
            <a:pPr marL="25179" marR="10072">
              <a:lnSpc>
                <a:spcPct val="104000"/>
              </a:lnSpc>
              <a:spcBef>
                <a:spcPts val="129"/>
              </a:spcBef>
            </a:pPr>
            <a:r>
              <a:rPr sz="1600" spc="-40" dirty="0">
                <a:latin typeface="Times New Roman"/>
                <a:cs typeface="Times New Roman"/>
              </a:rPr>
              <a:t>If </a:t>
            </a:r>
            <a:r>
              <a:rPr sz="1600" dirty="0">
                <a:latin typeface="Times New Roman"/>
                <a:cs typeface="Times New Roman"/>
              </a:rPr>
              <a:t>all </a:t>
            </a:r>
            <a:r>
              <a:rPr sz="1600" spc="69" dirty="0">
                <a:latin typeface="Times New Roman"/>
                <a:cs typeface="Times New Roman"/>
              </a:rPr>
              <a:t>step </a:t>
            </a:r>
            <a:r>
              <a:rPr sz="1600" spc="59" dirty="0">
                <a:latin typeface="Times New Roman"/>
                <a:cs typeface="Times New Roman"/>
              </a:rPr>
              <a:t>costs </a:t>
            </a:r>
            <a:r>
              <a:rPr sz="1600" spc="40" dirty="0">
                <a:latin typeface="Times New Roman"/>
                <a:cs typeface="Times New Roman"/>
              </a:rPr>
              <a:t>are </a:t>
            </a:r>
            <a:r>
              <a:rPr sz="1600" spc="50" dirty="0">
                <a:latin typeface="Times New Roman"/>
                <a:cs typeface="Times New Roman"/>
              </a:rPr>
              <a:t>equal, </a:t>
            </a:r>
            <a:r>
              <a:rPr sz="1600" spc="89" dirty="0">
                <a:latin typeface="Times New Roman"/>
                <a:cs typeface="Times New Roman"/>
              </a:rPr>
              <a:t>UCS=BFS.  </a:t>
            </a:r>
            <a:r>
              <a:rPr sz="1100" spc="327" dirty="0">
                <a:latin typeface="LM Sans 8"/>
                <a:cs typeface="LM Sans 8"/>
              </a:rPr>
              <a:t>C </a:t>
            </a:r>
            <a:r>
              <a:rPr sz="1600" i="1" spc="-496" dirty="0">
                <a:latin typeface="DejaVu Sans"/>
                <a:cs typeface="DejaVu Sans"/>
              </a:rPr>
              <a:t>∗ </a:t>
            </a:r>
            <a:r>
              <a:rPr sz="1600" spc="69" dirty="0">
                <a:latin typeface="Times New Roman"/>
                <a:cs typeface="Times New Roman"/>
              </a:rPr>
              <a:t>cost </a:t>
            </a:r>
            <a:r>
              <a:rPr sz="1600" spc="10" dirty="0">
                <a:latin typeface="Times New Roman"/>
                <a:cs typeface="Times New Roman"/>
              </a:rPr>
              <a:t>of </a:t>
            </a:r>
            <a:r>
              <a:rPr sz="1600" spc="50" dirty="0">
                <a:latin typeface="Times New Roman"/>
                <a:cs typeface="Times New Roman"/>
              </a:rPr>
              <a:t>optimal</a:t>
            </a:r>
            <a:r>
              <a:rPr sz="1600" spc="-159" dirty="0">
                <a:latin typeface="Times New Roman"/>
                <a:cs typeface="Times New Roman"/>
              </a:rPr>
              <a:t> </a:t>
            </a:r>
            <a:r>
              <a:rPr sz="1600" spc="40" dirty="0">
                <a:latin typeface="Times New Roman"/>
                <a:cs typeface="Times New Roman"/>
              </a:rPr>
              <a:t>solution</a:t>
            </a:r>
            <a:endParaRPr sz="1600">
              <a:latin typeface="Times New Roman"/>
              <a:cs typeface="Times New Roman"/>
            </a:endParaRPr>
          </a:p>
        </p:txBody>
      </p:sp>
      <p:pic>
        <p:nvPicPr>
          <p:cNvPr id="39" name="Picture 38"/>
          <p:cNvPicPr>
            <a:picLocks noChangeAspect="1"/>
          </p:cNvPicPr>
          <p:nvPr/>
        </p:nvPicPr>
        <p:blipFill>
          <a:blip r:embed="rId6"/>
          <a:stretch>
            <a:fillRect/>
          </a:stretch>
        </p:blipFill>
        <p:spPr>
          <a:xfrm>
            <a:off x="7743825" y="52741"/>
            <a:ext cx="1276350" cy="1247775"/>
          </a:xfrm>
          <a:prstGeom prst="rect">
            <a:avLst/>
          </a:prstGeom>
        </p:spPr>
      </p:pic>
      <p:sp>
        <p:nvSpPr>
          <p:cNvPr id="40" name="Rounded Rectangle 39"/>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a:t>
            </a: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93815" y="351936"/>
            <a:ext cx="1064281" cy="179313"/>
          </a:xfrm>
          <a:prstGeom prst="rect">
            <a:avLst/>
          </a:prstGeom>
        </p:spPr>
        <p:txBody>
          <a:bodyPr vert="horz" wrap="square" lIns="0" tIns="25179" rIns="0" bIns="0" rtlCol="0">
            <a:spAutoFit/>
          </a:bodyPr>
          <a:lstStyle/>
          <a:p>
            <a:pPr marL="25179">
              <a:spcBef>
                <a:spcPts val="198"/>
              </a:spcBef>
            </a:pPr>
            <a:r>
              <a:rPr sz="1000" spc="89" dirty="0">
                <a:solidFill>
                  <a:srgbClr val="FFFFFF"/>
                </a:solidFill>
                <a:latin typeface="Times New Roman"/>
                <a:cs typeface="Times New Roman"/>
              </a:rPr>
              <a:t>Search</a:t>
            </a:r>
            <a:r>
              <a:rPr sz="1000" spc="30" dirty="0">
                <a:solidFill>
                  <a:srgbClr val="FFFFFF"/>
                </a:solidFill>
                <a:latin typeface="Times New Roman"/>
                <a:cs typeface="Times New Roman"/>
              </a:rPr>
              <a:t> </a:t>
            </a:r>
            <a:r>
              <a:rPr sz="1000" spc="119" dirty="0">
                <a:solidFill>
                  <a:srgbClr val="FFFFFF"/>
                </a:solidFill>
                <a:latin typeface="Times New Roman"/>
                <a:cs typeface="Times New Roman"/>
              </a:rPr>
              <a:t>Methods</a:t>
            </a:r>
            <a:endParaRPr sz="1000">
              <a:latin typeface="Times New Roman"/>
              <a:cs typeface="Times New Roman"/>
            </a:endParaRPr>
          </a:p>
        </p:txBody>
      </p:sp>
      <p:sp>
        <p:nvSpPr>
          <p:cNvPr id="9" name="object 9"/>
          <p:cNvSpPr txBox="1"/>
          <p:nvPr/>
        </p:nvSpPr>
        <p:spPr>
          <a:xfrm>
            <a:off x="3459178" y="1"/>
            <a:ext cx="1536595" cy="179313"/>
          </a:xfrm>
          <a:prstGeom prst="rect">
            <a:avLst/>
          </a:prstGeom>
        </p:spPr>
        <p:txBody>
          <a:bodyPr vert="horz" wrap="square" lIns="0" tIns="25179" rIns="0" bIns="0" rtlCol="0">
            <a:spAutoFit/>
          </a:bodyPr>
          <a:lstStyle/>
          <a:p>
            <a:pPr marL="25179">
              <a:spcBef>
                <a:spcPts val="198"/>
              </a:spcBef>
            </a:pPr>
            <a:r>
              <a:rPr sz="1000" spc="59" dirty="0">
                <a:solidFill>
                  <a:srgbClr val="FFFFFF"/>
                </a:solidFill>
                <a:latin typeface="Times New Roman"/>
                <a:cs typeface="Times New Roman"/>
              </a:rPr>
              <a:t>Blind </a:t>
            </a:r>
            <a:r>
              <a:rPr sz="1000" spc="89" dirty="0">
                <a:solidFill>
                  <a:srgbClr val="FFFFFF"/>
                </a:solidFill>
                <a:latin typeface="Times New Roman"/>
                <a:cs typeface="Times New Roman"/>
              </a:rPr>
              <a:t>strategies</a:t>
            </a:r>
            <a:r>
              <a:rPr sz="1000" spc="218" dirty="0">
                <a:solidFill>
                  <a:srgbClr val="FFFFFF"/>
                </a:solidFill>
                <a:latin typeface="Times New Roman"/>
                <a:cs typeface="Times New Roman"/>
              </a:rPr>
              <a:t> </a:t>
            </a:r>
            <a:r>
              <a:rPr sz="1000" spc="99" dirty="0">
                <a:solidFill>
                  <a:srgbClr val="FFFFFF"/>
                </a:solidFill>
                <a:latin typeface="Times New Roman"/>
                <a:cs typeface="Times New Roman"/>
              </a:rPr>
              <a:t>UCS</a:t>
            </a:r>
            <a:endParaRPr sz="1000">
              <a:latin typeface="Times New Roman"/>
              <a:cs typeface="Times New Roman"/>
            </a:endParaRPr>
          </a:p>
        </p:txBody>
      </p:sp>
      <p:pic>
        <p:nvPicPr>
          <p:cNvPr id="39" name="Picture 38"/>
          <p:cNvPicPr>
            <a:picLocks noChangeAspect="1"/>
          </p:cNvPicPr>
          <p:nvPr/>
        </p:nvPicPr>
        <p:blipFill>
          <a:blip r:embed="rId2"/>
          <a:stretch>
            <a:fillRect/>
          </a:stretch>
        </p:blipFill>
        <p:spPr>
          <a:xfrm>
            <a:off x="7743825" y="52741"/>
            <a:ext cx="1276350" cy="1247775"/>
          </a:xfrm>
          <a:prstGeom prst="rect">
            <a:avLst/>
          </a:prstGeom>
        </p:spPr>
      </p:pic>
      <p:sp>
        <p:nvSpPr>
          <p:cNvPr id="40" name="Rounded Rectangle 39"/>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Uniform Cost Search</a:t>
            </a:r>
          </a:p>
        </p:txBody>
      </p:sp>
      <p:pic>
        <p:nvPicPr>
          <p:cNvPr id="29" name="Picture Placeholder 5" descr="Uninformed Search Algorithms - Javatpoint">
            <a:extLst>
              <a:ext uri="{FF2B5EF4-FFF2-40B4-BE49-F238E27FC236}">
                <a16:creationId xmlns:a16="http://schemas.microsoft.com/office/drawing/2014/main" id="{99534EBD-5546-4F1C-AF80-B5F71A3F8A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73670" y="1524000"/>
            <a:ext cx="8185258" cy="3810000"/>
          </a:xfrm>
          <a:prstGeom prst="rect">
            <a:avLst/>
          </a:prstGeom>
        </p:spPr>
      </p:pic>
    </p:spTree>
    <p:extLst>
      <p:ext uri="{BB962C8B-B14F-4D97-AF65-F5344CB8AC3E}">
        <p14:creationId xmlns:p14="http://schemas.microsoft.com/office/powerpoint/2010/main" val="659522579"/>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Blind search -Bidirectional Search</a:t>
            </a:r>
          </a:p>
        </p:txBody>
      </p:sp>
      <p:sp>
        <p:nvSpPr>
          <p:cNvPr id="4" name="Slide Number Placeholder 5"/>
          <p:cNvSpPr>
            <a:spLocks noGrp="1"/>
          </p:cNvSpPr>
          <p:nvPr>
            <p:ph type="sldNum" sz="quarter" idx="12"/>
          </p:nvPr>
        </p:nvSpPr>
        <p:spPr/>
        <p:txBody>
          <a:bodyPr/>
          <a:lstStyle/>
          <a:p>
            <a:fld id="{9B700B98-4D30-44CF-8B25-AFCAE50AD44E}" type="slidenum">
              <a:rPr lang="en-US"/>
              <a:pPr/>
              <a:t>32</a:t>
            </a:fld>
            <a:endParaRPr lang="en-US"/>
          </a:p>
        </p:txBody>
      </p:sp>
      <p:pic>
        <p:nvPicPr>
          <p:cNvPr id="11" name="Picture 10" descr="bidirectional Search">
            <a:extLst>
              <a:ext uri="{FF2B5EF4-FFF2-40B4-BE49-F238E27FC236}">
                <a16:creationId xmlns:a16="http://schemas.microsoft.com/office/drawing/2014/main" id="{C8ED28F2-BB9A-4585-B226-E3F4592A82F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722295"/>
            <a:ext cx="4953000" cy="3611705"/>
          </a:xfrm>
          <a:prstGeom prst="rect">
            <a:avLst/>
          </a:prstGeom>
          <a:noFill/>
          <a:ln>
            <a:no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3"/>
          <p:cNvGrpSpPr/>
          <p:nvPr/>
        </p:nvGrpSpPr>
        <p:grpSpPr>
          <a:xfrm>
            <a:off x="5708904" y="2356389"/>
            <a:ext cx="2070735" cy="1155065"/>
            <a:chOff x="5708904" y="2356389"/>
            <a:chExt cx="2070735" cy="1155065"/>
          </a:xfrm>
        </p:grpSpPr>
        <p:pic>
          <p:nvPicPr>
            <p:cNvPr id="4" name="object 4"/>
            <p:cNvPicPr/>
            <p:nvPr/>
          </p:nvPicPr>
          <p:blipFill>
            <a:blip r:embed="rId2" cstate="print"/>
            <a:stretch>
              <a:fillRect/>
            </a:stretch>
          </p:blipFill>
          <p:spPr>
            <a:xfrm>
              <a:off x="6775704" y="2356389"/>
              <a:ext cx="241553" cy="240263"/>
            </a:xfrm>
            <a:prstGeom prst="rect">
              <a:avLst/>
            </a:prstGeom>
          </p:spPr>
        </p:pic>
        <p:pic>
          <p:nvPicPr>
            <p:cNvPr id="5" name="object 5"/>
            <p:cNvPicPr/>
            <p:nvPr/>
          </p:nvPicPr>
          <p:blipFill>
            <a:blip r:embed="rId2" cstate="print"/>
            <a:stretch>
              <a:fillRect/>
            </a:stretch>
          </p:blipFill>
          <p:spPr>
            <a:xfrm>
              <a:off x="6013704" y="2813589"/>
              <a:ext cx="241553" cy="240263"/>
            </a:xfrm>
            <a:prstGeom prst="rect">
              <a:avLst/>
            </a:prstGeom>
          </p:spPr>
        </p:pic>
        <p:pic>
          <p:nvPicPr>
            <p:cNvPr id="6" name="object 6"/>
            <p:cNvPicPr/>
            <p:nvPr/>
          </p:nvPicPr>
          <p:blipFill>
            <a:blip r:embed="rId2" cstate="print"/>
            <a:stretch>
              <a:fillRect/>
            </a:stretch>
          </p:blipFill>
          <p:spPr>
            <a:xfrm>
              <a:off x="6775704" y="2813589"/>
              <a:ext cx="241553" cy="240263"/>
            </a:xfrm>
            <a:prstGeom prst="rect">
              <a:avLst/>
            </a:prstGeom>
          </p:spPr>
        </p:pic>
        <p:sp>
          <p:nvSpPr>
            <p:cNvPr id="7" name="object 7"/>
            <p:cNvSpPr/>
            <p:nvPr/>
          </p:nvSpPr>
          <p:spPr>
            <a:xfrm>
              <a:off x="6212586" y="2551937"/>
              <a:ext cx="605790" cy="307340"/>
            </a:xfrm>
            <a:custGeom>
              <a:avLst/>
              <a:gdLst/>
              <a:ahLst/>
              <a:cxnLst/>
              <a:rect l="l" t="t" r="r" b="b"/>
              <a:pathLst>
                <a:path w="605790" h="307339">
                  <a:moveTo>
                    <a:pt x="605789" y="11429"/>
                  </a:moveTo>
                  <a:lnTo>
                    <a:pt x="600455" y="0"/>
                  </a:lnTo>
                  <a:lnTo>
                    <a:pt x="0" y="295655"/>
                  </a:lnTo>
                  <a:lnTo>
                    <a:pt x="5333" y="307085"/>
                  </a:lnTo>
                  <a:lnTo>
                    <a:pt x="605789" y="11429"/>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5708904" y="3270789"/>
              <a:ext cx="241553" cy="240263"/>
            </a:xfrm>
            <a:prstGeom prst="rect">
              <a:avLst/>
            </a:prstGeom>
          </p:spPr>
        </p:pic>
        <p:sp>
          <p:nvSpPr>
            <p:cNvPr id="9" name="object 9"/>
            <p:cNvSpPr/>
            <p:nvPr/>
          </p:nvSpPr>
          <p:spPr>
            <a:xfrm>
              <a:off x="5824728" y="3010661"/>
              <a:ext cx="234315" cy="270510"/>
            </a:xfrm>
            <a:custGeom>
              <a:avLst/>
              <a:gdLst/>
              <a:ahLst/>
              <a:cxnLst/>
              <a:rect l="l" t="t" r="r" b="b"/>
              <a:pathLst>
                <a:path w="234314" h="270510">
                  <a:moveTo>
                    <a:pt x="233934" y="8382"/>
                  </a:moveTo>
                  <a:lnTo>
                    <a:pt x="224028" y="0"/>
                  </a:lnTo>
                  <a:lnTo>
                    <a:pt x="0" y="262128"/>
                  </a:lnTo>
                  <a:lnTo>
                    <a:pt x="9906" y="270510"/>
                  </a:lnTo>
                  <a:lnTo>
                    <a:pt x="233934" y="8382"/>
                  </a:lnTo>
                  <a:close/>
                </a:path>
              </a:pathLst>
            </a:custGeom>
            <a:solidFill>
              <a:srgbClr val="000000"/>
            </a:solidFill>
          </p:spPr>
          <p:txBody>
            <a:bodyPr wrap="square" lIns="0" tIns="0" rIns="0" bIns="0" rtlCol="0"/>
            <a:lstStyle/>
            <a:p>
              <a:endParaRPr/>
            </a:p>
          </p:txBody>
        </p:sp>
        <p:pic>
          <p:nvPicPr>
            <p:cNvPr id="10" name="object 10"/>
            <p:cNvPicPr/>
            <p:nvPr/>
          </p:nvPicPr>
          <p:blipFill>
            <a:blip r:embed="rId4" cstate="print"/>
            <a:stretch>
              <a:fillRect/>
            </a:stretch>
          </p:blipFill>
          <p:spPr>
            <a:xfrm>
              <a:off x="6318504" y="3270789"/>
              <a:ext cx="241553" cy="240263"/>
            </a:xfrm>
            <a:prstGeom prst="rect">
              <a:avLst/>
            </a:prstGeom>
          </p:spPr>
        </p:pic>
        <p:sp>
          <p:nvSpPr>
            <p:cNvPr id="11" name="object 11"/>
            <p:cNvSpPr/>
            <p:nvPr/>
          </p:nvSpPr>
          <p:spPr>
            <a:xfrm>
              <a:off x="6210287" y="2590799"/>
              <a:ext cx="692785" cy="690880"/>
            </a:xfrm>
            <a:custGeom>
              <a:avLst/>
              <a:gdLst/>
              <a:ahLst/>
              <a:cxnLst/>
              <a:rect l="l" t="t" r="r" b="b"/>
              <a:pathLst>
                <a:path w="692784" h="690879">
                  <a:moveTo>
                    <a:pt x="233934" y="681990"/>
                  </a:moveTo>
                  <a:lnTo>
                    <a:pt x="9906" y="419862"/>
                  </a:lnTo>
                  <a:lnTo>
                    <a:pt x="0" y="428244"/>
                  </a:lnTo>
                  <a:lnTo>
                    <a:pt x="224028" y="690372"/>
                  </a:lnTo>
                  <a:lnTo>
                    <a:pt x="233934" y="681990"/>
                  </a:lnTo>
                  <a:close/>
                </a:path>
                <a:path w="692784" h="690879">
                  <a:moveTo>
                    <a:pt x="692670" y="0"/>
                  </a:moveTo>
                  <a:lnTo>
                    <a:pt x="679716" y="0"/>
                  </a:lnTo>
                  <a:lnTo>
                    <a:pt x="679716" y="228600"/>
                  </a:lnTo>
                  <a:lnTo>
                    <a:pt x="692670" y="228600"/>
                  </a:lnTo>
                  <a:lnTo>
                    <a:pt x="692670" y="0"/>
                  </a:lnTo>
                  <a:close/>
                </a:path>
              </a:pathLst>
            </a:custGeom>
            <a:solidFill>
              <a:srgbClr val="000000"/>
            </a:solidFill>
          </p:spPr>
          <p:txBody>
            <a:bodyPr wrap="square" lIns="0" tIns="0" rIns="0" bIns="0" rtlCol="0"/>
            <a:lstStyle/>
            <a:p>
              <a:endParaRPr/>
            </a:p>
          </p:txBody>
        </p:sp>
        <p:pic>
          <p:nvPicPr>
            <p:cNvPr id="12" name="object 12"/>
            <p:cNvPicPr/>
            <p:nvPr/>
          </p:nvPicPr>
          <p:blipFill>
            <a:blip r:embed="rId2" cstate="print"/>
            <a:stretch>
              <a:fillRect/>
            </a:stretch>
          </p:blipFill>
          <p:spPr>
            <a:xfrm>
              <a:off x="7537704" y="2813589"/>
              <a:ext cx="241553" cy="240263"/>
            </a:xfrm>
            <a:prstGeom prst="rect">
              <a:avLst/>
            </a:prstGeom>
          </p:spPr>
        </p:pic>
        <p:sp>
          <p:nvSpPr>
            <p:cNvPr id="13" name="object 13"/>
            <p:cNvSpPr/>
            <p:nvPr/>
          </p:nvSpPr>
          <p:spPr>
            <a:xfrm>
              <a:off x="6974586" y="2551938"/>
              <a:ext cx="605790" cy="307340"/>
            </a:xfrm>
            <a:custGeom>
              <a:avLst/>
              <a:gdLst/>
              <a:ahLst/>
              <a:cxnLst/>
              <a:rect l="l" t="t" r="r" b="b"/>
              <a:pathLst>
                <a:path w="605790" h="307339">
                  <a:moveTo>
                    <a:pt x="605789" y="295655"/>
                  </a:moveTo>
                  <a:lnTo>
                    <a:pt x="5333" y="0"/>
                  </a:lnTo>
                  <a:lnTo>
                    <a:pt x="0" y="11430"/>
                  </a:lnTo>
                  <a:lnTo>
                    <a:pt x="600455" y="307085"/>
                  </a:lnTo>
                  <a:lnTo>
                    <a:pt x="605789" y="295655"/>
                  </a:lnTo>
                  <a:close/>
                </a:path>
              </a:pathLst>
            </a:custGeom>
            <a:solidFill>
              <a:srgbClr val="000000"/>
            </a:solidFill>
          </p:spPr>
          <p:txBody>
            <a:bodyPr wrap="square" lIns="0" tIns="0" rIns="0" bIns="0" rtlCol="0"/>
            <a:lstStyle/>
            <a:p>
              <a:endParaRPr/>
            </a:p>
          </p:txBody>
        </p:sp>
      </p:grpSp>
      <p:grpSp>
        <p:nvGrpSpPr>
          <p:cNvPr id="3" name="object 14"/>
          <p:cNvGrpSpPr/>
          <p:nvPr/>
        </p:nvGrpSpPr>
        <p:grpSpPr>
          <a:xfrm>
            <a:off x="5708904" y="4108989"/>
            <a:ext cx="2070735" cy="1155065"/>
            <a:chOff x="5708904" y="4108989"/>
            <a:chExt cx="2070735" cy="1155065"/>
          </a:xfrm>
        </p:grpSpPr>
        <p:pic>
          <p:nvPicPr>
            <p:cNvPr id="15" name="object 15"/>
            <p:cNvPicPr/>
            <p:nvPr/>
          </p:nvPicPr>
          <p:blipFill>
            <a:blip r:embed="rId2" cstate="print"/>
            <a:stretch>
              <a:fillRect/>
            </a:stretch>
          </p:blipFill>
          <p:spPr>
            <a:xfrm>
              <a:off x="6775704" y="4108989"/>
              <a:ext cx="241553" cy="240263"/>
            </a:xfrm>
            <a:prstGeom prst="rect">
              <a:avLst/>
            </a:prstGeom>
          </p:spPr>
        </p:pic>
        <p:pic>
          <p:nvPicPr>
            <p:cNvPr id="16" name="object 16"/>
            <p:cNvPicPr/>
            <p:nvPr/>
          </p:nvPicPr>
          <p:blipFill>
            <a:blip r:embed="rId2" cstate="print"/>
            <a:stretch>
              <a:fillRect/>
            </a:stretch>
          </p:blipFill>
          <p:spPr>
            <a:xfrm>
              <a:off x="6013704" y="4566189"/>
              <a:ext cx="241553" cy="240263"/>
            </a:xfrm>
            <a:prstGeom prst="rect">
              <a:avLst/>
            </a:prstGeom>
          </p:spPr>
        </p:pic>
        <p:pic>
          <p:nvPicPr>
            <p:cNvPr id="17" name="object 17"/>
            <p:cNvPicPr/>
            <p:nvPr/>
          </p:nvPicPr>
          <p:blipFill>
            <a:blip r:embed="rId4" cstate="print"/>
            <a:stretch>
              <a:fillRect/>
            </a:stretch>
          </p:blipFill>
          <p:spPr>
            <a:xfrm>
              <a:off x="6775704" y="4566189"/>
              <a:ext cx="241553" cy="240263"/>
            </a:xfrm>
            <a:prstGeom prst="rect">
              <a:avLst/>
            </a:prstGeom>
          </p:spPr>
        </p:pic>
        <p:sp>
          <p:nvSpPr>
            <p:cNvPr id="18" name="object 18"/>
            <p:cNvSpPr/>
            <p:nvPr/>
          </p:nvSpPr>
          <p:spPr>
            <a:xfrm>
              <a:off x="6212586" y="4304538"/>
              <a:ext cx="605790" cy="307340"/>
            </a:xfrm>
            <a:custGeom>
              <a:avLst/>
              <a:gdLst/>
              <a:ahLst/>
              <a:cxnLst/>
              <a:rect l="l" t="t" r="r" b="b"/>
              <a:pathLst>
                <a:path w="605790" h="307339">
                  <a:moveTo>
                    <a:pt x="605789" y="11429"/>
                  </a:moveTo>
                  <a:lnTo>
                    <a:pt x="600455" y="0"/>
                  </a:lnTo>
                  <a:lnTo>
                    <a:pt x="0" y="295655"/>
                  </a:lnTo>
                  <a:lnTo>
                    <a:pt x="5333" y="307085"/>
                  </a:lnTo>
                  <a:lnTo>
                    <a:pt x="605789" y="11429"/>
                  </a:lnTo>
                  <a:close/>
                </a:path>
              </a:pathLst>
            </a:custGeom>
            <a:solidFill>
              <a:srgbClr val="000000"/>
            </a:solidFill>
          </p:spPr>
          <p:txBody>
            <a:bodyPr wrap="square" lIns="0" tIns="0" rIns="0" bIns="0" rtlCol="0"/>
            <a:lstStyle/>
            <a:p>
              <a:endParaRPr/>
            </a:p>
          </p:txBody>
        </p:sp>
        <p:pic>
          <p:nvPicPr>
            <p:cNvPr id="19" name="object 19"/>
            <p:cNvPicPr/>
            <p:nvPr/>
          </p:nvPicPr>
          <p:blipFill>
            <a:blip r:embed="rId5" cstate="print"/>
            <a:stretch>
              <a:fillRect/>
            </a:stretch>
          </p:blipFill>
          <p:spPr>
            <a:xfrm>
              <a:off x="5708904" y="5023389"/>
              <a:ext cx="241553" cy="240263"/>
            </a:xfrm>
            <a:prstGeom prst="rect">
              <a:avLst/>
            </a:prstGeom>
          </p:spPr>
        </p:pic>
        <p:sp>
          <p:nvSpPr>
            <p:cNvPr id="20" name="object 20"/>
            <p:cNvSpPr/>
            <p:nvPr/>
          </p:nvSpPr>
          <p:spPr>
            <a:xfrm>
              <a:off x="5824728" y="4763262"/>
              <a:ext cx="234315" cy="270510"/>
            </a:xfrm>
            <a:custGeom>
              <a:avLst/>
              <a:gdLst/>
              <a:ahLst/>
              <a:cxnLst/>
              <a:rect l="l" t="t" r="r" b="b"/>
              <a:pathLst>
                <a:path w="234314" h="270510">
                  <a:moveTo>
                    <a:pt x="233934" y="8381"/>
                  </a:moveTo>
                  <a:lnTo>
                    <a:pt x="224028" y="0"/>
                  </a:lnTo>
                  <a:lnTo>
                    <a:pt x="0" y="262127"/>
                  </a:lnTo>
                  <a:lnTo>
                    <a:pt x="9906" y="270509"/>
                  </a:lnTo>
                  <a:lnTo>
                    <a:pt x="233934" y="8381"/>
                  </a:lnTo>
                  <a:close/>
                </a:path>
              </a:pathLst>
            </a:custGeom>
            <a:solidFill>
              <a:srgbClr val="000000"/>
            </a:solidFill>
          </p:spPr>
          <p:txBody>
            <a:bodyPr wrap="square" lIns="0" tIns="0" rIns="0" bIns="0" rtlCol="0"/>
            <a:lstStyle/>
            <a:p>
              <a:endParaRPr/>
            </a:p>
          </p:txBody>
        </p:sp>
        <p:pic>
          <p:nvPicPr>
            <p:cNvPr id="21" name="object 21"/>
            <p:cNvPicPr/>
            <p:nvPr/>
          </p:nvPicPr>
          <p:blipFill>
            <a:blip r:embed="rId4" cstate="print"/>
            <a:stretch>
              <a:fillRect/>
            </a:stretch>
          </p:blipFill>
          <p:spPr>
            <a:xfrm>
              <a:off x="6318504" y="5023389"/>
              <a:ext cx="241553" cy="240263"/>
            </a:xfrm>
            <a:prstGeom prst="rect">
              <a:avLst/>
            </a:prstGeom>
          </p:spPr>
        </p:pic>
        <p:sp>
          <p:nvSpPr>
            <p:cNvPr id="22" name="object 22"/>
            <p:cNvSpPr/>
            <p:nvPr/>
          </p:nvSpPr>
          <p:spPr>
            <a:xfrm>
              <a:off x="6210287" y="4343400"/>
              <a:ext cx="692785" cy="690880"/>
            </a:xfrm>
            <a:custGeom>
              <a:avLst/>
              <a:gdLst/>
              <a:ahLst/>
              <a:cxnLst/>
              <a:rect l="l" t="t" r="r" b="b"/>
              <a:pathLst>
                <a:path w="692784" h="690879">
                  <a:moveTo>
                    <a:pt x="233934" y="681990"/>
                  </a:moveTo>
                  <a:lnTo>
                    <a:pt x="9906" y="419862"/>
                  </a:lnTo>
                  <a:lnTo>
                    <a:pt x="0" y="428244"/>
                  </a:lnTo>
                  <a:lnTo>
                    <a:pt x="224028" y="690372"/>
                  </a:lnTo>
                  <a:lnTo>
                    <a:pt x="233934" y="681990"/>
                  </a:lnTo>
                  <a:close/>
                </a:path>
                <a:path w="692784" h="690879">
                  <a:moveTo>
                    <a:pt x="692670" y="0"/>
                  </a:moveTo>
                  <a:lnTo>
                    <a:pt x="679716" y="0"/>
                  </a:lnTo>
                  <a:lnTo>
                    <a:pt x="679716" y="228600"/>
                  </a:lnTo>
                  <a:lnTo>
                    <a:pt x="692670" y="228600"/>
                  </a:lnTo>
                  <a:lnTo>
                    <a:pt x="692670" y="0"/>
                  </a:lnTo>
                  <a:close/>
                </a:path>
              </a:pathLst>
            </a:custGeom>
            <a:solidFill>
              <a:srgbClr val="000000"/>
            </a:solidFill>
          </p:spPr>
          <p:txBody>
            <a:bodyPr wrap="square" lIns="0" tIns="0" rIns="0" bIns="0" rtlCol="0"/>
            <a:lstStyle/>
            <a:p>
              <a:endParaRPr/>
            </a:p>
          </p:txBody>
        </p:sp>
        <p:pic>
          <p:nvPicPr>
            <p:cNvPr id="23" name="object 23"/>
            <p:cNvPicPr/>
            <p:nvPr/>
          </p:nvPicPr>
          <p:blipFill>
            <a:blip r:embed="rId3" cstate="print"/>
            <a:stretch>
              <a:fillRect/>
            </a:stretch>
          </p:blipFill>
          <p:spPr>
            <a:xfrm>
              <a:off x="7537704" y="4566189"/>
              <a:ext cx="241553" cy="240263"/>
            </a:xfrm>
            <a:prstGeom prst="rect">
              <a:avLst/>
            </a:prstGeom>
          </p:spPr>
        </p:pic>
        <p:sp>
          <p:nvSpPr>
            <p:cNvPr id="24" name="object 24"/>
            <p:cNvSpPr/>
            <p:nvPr/>
          </p:nvSpPr>
          <p:spPr>
            <a:xfrm>
              <a:off x="6974586" y="4304538"/>
              <a:ext cx="605790" cy="307340"/>
            </a:xfrm>
            <a:custGeom>
              <a:avLst/>
              <a:gdLst/>
              <a:ahLst/>
              <a:cxnLst/>
              <a:rect l="l" t="t" r="r" b="b"/>
              <a:pathLst>
                <a:path w="605790" h="307339">
                  <a:moveTo>
                    <a:pt x="605789" y="295655"/>
                  </a:moveTo>
                  <a:lnTo>
                    <a:pt x="5333" y="0"/>
                  </a:lnTo>
                  <a:lnTo>
                    <a:pt x="0" y="11430"/>
                  </a:lnTo>
                  <a:lnTo>
                    <a:pt x="600455" y="307085"/>
                  </a:lnTo>
                  <a:lnTo>
                    <a:pt x="605789" y="295655"/>
                  </a:lnTo>
                  <a:close/>
                </a:path>
              </a:pathLst>
            </a:custGeom>
            <a:solidFill>
              <a:srgbClr val="000000"/>
            </a:solidFill>
          </p:spPr>
          <p:txBody>
            <a:bodyPr wrap="square" lIns="0" tIns="0" rIns="0" bIns="0" rtlCol="0"/>
            <a:lstStyle/>
            <a:p>
              <a:endParaRPr/>
            </a:p>
          </p:txBody>
        </p:sp>
      </p:grpSp>
      <p:graphicFrame>
        <p:nvGraphicFramePr>
          <p:cNvPr id="25" name="object 25"/>
          <p:cNvGraphicFramePr>
            <a:graphicFrameLocks noGrp="1"/>
          </p:cNvGraphicFramePr>
          <p:nvPr/>
        </p:nvGraphicFramePr>
        <p:xfrm>
          <a:off x="755904" y="2356104"/>
          <a:ext cx="4267835" cy="2936746"/>
        </p:xfrm>
        <a:graphic>
          <a:graphicData uri="http://schemas.openxmlformats.org/drawingml/2006/table">
            <a:tbl>
              <a:tblPr firstRow="1" bandRow="1">
                <a:tableStyleId>{2D5ABB26-0587-4C30-8999-92F81FD0307C}</a:tableStyleId>
              </a:tblPr>
              <a:tblGrid>
                <a:gridCol w="14224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1423035">
                  <a:extLst>
                    <a:ext uri="{9D8B030D-6E8A-4147-A177-3AD203B41FA5}">
                      <a16:colId xmlns:a16="http://schemas.microsoft.com/office/drawing/2014/main" val="20002"/>
                    </a:ext>
                  </a:extLst>
                </a:gridCol>
              </a:tblGrid>
              <a:tr h="701040">
                <a:tc>
                  <a:txBody>
                    <a:bodyPr/>
                    <a:lstStyle/>
                    <a:p>
                      <a:pPr marL="90805">
                        <a:lnSpc>
                          <a:spcPct val="100000"/>
                        </a:lnSpc>
                        <a:spcBef>
                          <a:spcPts val="270"/>
                        </a:spcBef>
                      </a:pPr>
                      <a:r>
                        <a:rPr sz="2000" spc="-10" dirty="0">
                          <a:solidFill>
                            <a:srgbClr val="0000FF"/>
                          </a:solidFill>
                          <a:latin typeface="Arial Unicode MS"/>
                          <a:cs typeface="Arial Unicode MS"/>
                        </a:rPr>
                        <a:t>Criterion</a:t>
                      </a:r>
                      <a:endParaRPr sz="2000">
                        <a:latin typeface="Arial Unicode MS"/>
                        <a:cs typeface="Arial Unicode MS"/>
                      </a:endParaRPr>
                    </a:p>
                  </a:txBody>
                  <a:tcPr marL="0" marR="0" marT="3429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463550" marR="216535" indent="-240029">
                        <a:lnSpc>
                          <a:spcPct val="100000"/>
                        </a:lnSpc>
                        <a:spcBef>
                          <a:spcPts val="270"/>
                        </a:spcBef>
                      </a:pPr>
                      <a:r>
                        <a:rPr sz="2000" spc="-5" dirty="0">
                          <a:solidFill>
                            <a:srgbClr val="0000FF"/>
                          </a:solidFill>
                          <a:latin typeface="Arial Unicode MS"/>
                          <a:cs typeface="Arial Unicode MS"/>
                        </a:rPr>
                        <a:t>Breadth-  First</a:t>
                      </a:r>
                      <a:endParaRPr sz="2000">
                        <a:latin typeface="Arial Unicode MS"/>
                        <a:cs typeface="Arial Unicode MS"/>
                      </a:endParaRPr>
                    </a:p>
                  </a:txBody>
                  <a:tcPr marL="0" marR="0" marT="34290" marB="0">
                    <a:lnL w="127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62915" marR="323850" indent="-133350">
                        <a:lnSpc>
                          <a:spcPct val="100000"/>
                        </a:lnSpc>
                        <a:spcBef>
                          <a:spcPts val="270"/>
                        </a:spcBef>
                      </a:pPr>
                      <a:r>
                        <a:rPr sz="2000" spc="-5" dirty="0">
                          <a:solidFill>
                            <a:srgbClr val="0000FF"/>
                          </a:solidFill>
                          <a:latin typeface="Arial Unicode MS"/>
                          <a:cs typeface="Arial Unicode MS"/>
                        </a:rPr>
                        <a:t>Depth-  First</a:t>
                      </a:r>
                      <a:endParaRPr sz="2000">
                        <a:latin typeface="Arial Unicode MS"/>
                        <a:cs typeface="Arial Unicode MS"/>
                      </a:endParaRPr>
                    </a:p>
                  </a:txBody>
                  <a:tcPr marL="0" marR="0" marT="342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58926">
                <a:tc>
                  <a:txBody>
                    <a:bodyPr/>
                    <a:lstStyle/>
                    <a:p>
                      <a:pPr marL="90805">
                        <a:lnSpc>
                          <a:spcPct val="100000"/>
                        </a:lnSpc>
                        <a:spcBef>
                          <a:spcPts val="270"/>
                        </a:spcBef>
                      </a:pPr>
                      <a:r>
                        <a:rPr sz="2000" spc="-10" dirty="0">
                          <a:latin typeface="Arial Unicode MS"/>
                          <a:cs typeface="Arial Unicode MS"/>
                        </a:rPr>
                        <a:t>Time</a:t>
                      </a:r>
                      <a:endParaRPr sz="2000">
                        <a:latin typeface="Arial Unicode MS"/>
                        <a:cs typeface="Arial Unicode MS"/>
                      </a:endParaRPr>
                    </a:p>
                  </a:txBody>
                  <a:tcPr marL="0" marR="0" marT="34290" marB="0">
                    <a:lnL w="1905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algn="ctr">
                        <a:lnSpc>
                          <a:spcPts val="2415"/>
                        </a:lnSpc>
                      </a:pPr>
                      <a:r>
                        <a:rPr sz="3600" spc="-7" baseline="-16203" dirty="0">
                          <a:latin typeface="Arial Unicode MS"/>
                          <a:cs typeface="Arial Unicode MS"/>
                        </a:rPr>
                        <a:t>b</a:t>
                      </a:r>
                      <a:r>
                        <a:rPr sz="1600" spc="-5" dirty="0">
                          <a:latin typeface="Arial Unicode MS"/>
                          <a:cs typeface="Arial Unicode MS"/>
                        </a:rPr>
                        <a:t>d</a:t>
                      </a:r>
                      <a:endParaRPr sz="1600">
                        <a:latin typeface="Arial Unicode MS"/>
                        <a:cs typeface="Arial Unicode MS"/>
                      </a:endParaRPr>
                    </a:p>
                  </a:txBody>
                  <a:tcPr marL="0" marR="0" marT="0" marB="0">
                    <a:lnL w="1270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algn="ctr">
                        <a:lnSpc>
                          <a:spcPts val="2415"/>
                        </a:lnSpc>
                      </a:pPr>
                      <a:r>
                        <a:rPr sz="3600" spc="-7" baseline="-16203" dirty="0">
                          <a:latin typeface="Arial Unicode MS"/>
                          <a:cs typeface="Arial Unicode MS"/>
                        </a:rPr>
                        <a:t>b</a:t>
                      </a:r>
                      <a:r>
                        <a:rPr sz="1600" spc="-5" dirty="0">
                          <a:latin typeface="Arial Unicode MS"/>
                          <a:cs typeface="Arial Unicode MS"/>
                        </a:rPr>
                        <a:t>m</a:t>
                      </a:r>
                      <a:endParaRPr sz="1600">
                        <a:latin typeface="Arial Unicode MS"/>
                        <a:cs typeface="Arial Unicode MS"/>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58927">
                <a:tc>
                  <a:txBody>
                    <a:bodyPr/>
                    <a:lstStyle/>
                    <a:p>
                      <a:pPr marL="90805">
                        <a:lnSpc>
                          <a:spcPct val="100000"/>
                        </a:lnSpc>
                        <a:spcBef>
                          <a:spcPts val="270"/>
                        </a:spcBef>
                      </a:pPr>
                      <a:r>
                        <a:rPr sz="2000" spc="-5" dirty="0">
                          <a:latin typeface="Arial Unicode MS"/>
                          <a:cs typeface="Arial Unicode MS"/>
                        </a:rPr>
                        <a:t>Space</a:t>
                      </a:r>
                      <a:endParaRPr sz="2000">
                        <a:latin typeface="Arial Unicode MS"/>
                        <a:cs typeface="Arial Unicode MS"/>
                      </a:endParaRPr>
                    </a:p>
                  </a:txBody>
                  <a:tcPr marL="0" marR="0" marT="34290" marB="0">
                    <a:lnL w="1905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algn="ctr">
                        <a:lnSpc>
                          <a:spcPts val="2420"/>
                        </a:lnSpc>
                      </a:pPr>
                      <a:r>
                        <a:rPr sz="3600" spc="-7" baseline="-16203" dirty="0">
                          <a:latin typeface="Arial Unicode MS"/>
                          <a:cs typeface="Arial Unicode MS"/>
                        </a:rPr>
                        <a:t>b</a:t>
                      </a:r>
                      <a:r>
                        <a:rPr sz="1600" spc="-5" dirty="0">
                          <a:latin typeface="Arial Unicode MS"/>
                          <a:cs typeface="Arial Unicode MS"/>
                        </a:rPr>
                        <a:t>d</a:t>
                      </a:r>
                      <a:endParaRPr sz="1600">
                        <a:latin typeface="Arial Unicode MS"/>
                        <a:cs typeface="Arial Unicode MS"/>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algn="ctr">
                        <a:lnSpc>
                          <a:spcPct val="100000"/>
                        </a:lnSpc>
                        <a:spcBef>
                          <a:spcPts val="254"/>
                        </a:spcBef>
                      </a:pPr>
                      <a:r>
                        <a:rPr sz="2400" spc="-5" dirty="0">
                          <a:latin typeface="Arial Unicode MS"/>
                          <a:cs typeface="Arial Unicode MS"/>
                        </a:rPr>
                        <a:t>bm</a:t>
                      </a:r>
                      <a:endParaRPr sz="2400">
                        <a:latin typeface="Arial Unicode MS"/>
                        <a:cs typeface="Arial Unicode MS"/>
                      </a:endParaRPr>
                    </a:p>
                  </a:txBody>
                  <a:tcPr marL="0" marR="0" marT="32384" marB="0">
                    <a:lnL w="1905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58926">
                <a:tc>
                  <a:txBody>
                    <a:bodyPr/>
                    <a:lstStyle/>
                    <a:p>
                      <a:pPr marL="90805">
                        <a:lnSpc>
                          <a:spcPct val="100000"/>
                        </a:lnSpc>
                        <a:spcBef>
                          <a:spcPts val="270"/>
                        </a:spcBef>
                      </a:pPr>
                      <a:r>
                        <a:rPr sz="2000" spc="-10" dirty="0">
                          <a:latin typeface="Arial Unicode MS"/>
                          <a:cs typeface="Arial Unicode MS"/>
                        </a:rPr>
                        <a:t>Optimal?</a:t>
                      </a:r>
                      <a:endParaRPr sz="2000">
                        <a:latin typeface="Arial Unicode MS"/>
                        <a:cs typeface="Arial Unicode MS"/>
                      </a:endParaRPr>
                    </a:p>
                  </a:txBody>
                  <a:tcPr marL="0" marR="0" marT="34290" marB="0">
                    <a:lnL w="1905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algn="ctr">
                        <a:lnSpc>
                          <a:spcPct val="100000"/>
                        </a:lnSpc>
                        <a:spcBef>
                          <a:spcPts val="270"/>
                        </a:spcBef>
                      </a:pPr>
                      <a:r>
                        <a:rPr sz="2000" spc="-10" dirty="0">
                          <a:latin typeface="Arial Unicode MS"/>
                          <a:cs typeface="Arial Unicode MS"/>
                        </a:rPr>
                        <a:t>Yes</a:t>
                      </a:r>
                      <a:endParaRPr sz="2000">
                        <a:latin typeface="Arial Unicode MS"/>
                        <a:cs typeface="Arial Unicode MS"/>
                      </a:endParaRPr>
                    </a:p>
                  </a:txBody>
                  <a:tcPr marL="0" marR="0" marT="34290" marB="0">
                    <a:lnL w="1270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algn="ctr">
                        <a:lnSpc>
                          <a:spcPct val="100000"/>
                        </a:lnSpc>
                        <a:spcBef>
                          <a:spcPts val="270"/>
                        </a:spcBef>
                      </a:pPr>
                      <a:r>
                        <a:rPr sz="2000" spc="-5" dirty="0">
                          <a:latin typeface="Arial Unicode MS"/>
                          <a:cs typeface="Arial Unicode MS"/>
                        </a:rPr>
                        <a:t>No</a:t>
                      </a:r>
                      <a:endParaRPr sz="2000">
                        <a:latin typeface="Arial Unicode MS"/>
                        <a:cs typeface="Arial Unicode MS"/>
                      </a:endParaRPr>
                    </a:p>
                  </a:txBody>
                  <a:tcPr marL="0" marR="0" marT="3429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58927">
                <a:tc>
                  <a:txBody>
                    <a:bodyPr/>
                    <a:lstStyle/>
                    <a:p>
                      <a:pPr marL="90805">
                        <a:lnSpc>
                          <a:spcPct val="100000"/>
                        </a:lnSpc>
                        <a:spcBef>
                          <a:spcPts val="270"/>
                        </a:spcBef>
                      </a:pPr>
                      <a:r>
                        <a:rPr sz="2000" spc="-10" dirty="0">
                          <a:latin typeface="Arial Unicode MS"/>
                          <a:cs typeface="Arial Unicode MS"/>
                        </a:rPr>
                        <a:t>Complete?</a:t>
                      </a:r>
                      <a:endParaRPr sz="2000">
                        <a:latin typeface="Arial Unicode MS"/>
                        <a:cs typeface="Arial Unicode MS"/>
                      </a:endParaRPr>
                    </a:p>
                  </a:txBody>
                  <a:tcPr marL="0" marR="0" marT="34290" marB="0">
                    <a:lnL w="1905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algn="ctr">
                        <a:lnSpc>
                          <a:spcPct val="100000"/>
                        </a:lnSpc>
                        <a:spcBef>
                          <a:spcPts val="270"/>
                        </a:spcBef>
                      </a:pPr>
                      <a:r>
                        <a:rPr sz="2000" spc="-10" dirty="0">
                          <a:latin typeface="Arial Unicode MS"/>
                          <a:cs typeface="Arial Unicode MS"/>
                        </a:rPr>
                        <a:t>Yes</a:t>
                      </a:r>
                      <a:endParaRPr sz="2000">
                        <a:latin typeface="Arial Unicode MS"/>
                        <a:cs typeface="Arial Unicode MS"/>
                      </a:endParaRPr>
                    </a:p>
                  </a:txBody>
                  <a:tcPr marL="0" marR="0" marT="34290" marB="0">
                    <a:lnL w="1270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algn="ctr">
                        <a:lnSpc>
                          <a:spcPct val="100000"/>
                        </a:lnSpc>
                        <a:spcBef>
                          <a:spcPts val="270"/>
                        </a:spcBef>
                      </a:pPr>
                      <a:r>
                        <a:rPr sz="2000" spc="-10" dirty="0">
                          <a:latin typeface="Arial Unicode MS"/>
                          <a:cs typeface="Arial Unicode MS"/>
                        </a:rPr>
                        <a:t>No</a:t>
                      </a:r>
                      <a:endParaRPr sz="2000">
                        <a:latin typeface="Arial Unicode MS"/>
                        <a:cs typeface="Arial Unicode MS"/>
                      </a:endParaRPr>
                    </a:p>
                  </a:txBody>
                  <a:tcPr marL="0" marR="0" marT="34290" marB="0">
                    <a:lnL w="1905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29" name="object 29"/>
          <p:cNvSpPr txBox="1">
            <a:spLocks noGrp="1"/>
          </p:cNvSpPr>
          <p:nvPr>
            <p:ph type="sldNum" sz="quarter" idx="4294967295"/>
          </p:nvPr>
        </p:nvSpPr>
        <p:spPr>
          <a:xfrm>
            <a:off x="8327135" y="6445841"/>
            <a:ext cx="304800" cy="194309"/>
          </a:xfrm>
          <a:prstGeom prst="rect">
            <a:avLst/>
          </a:prstGeom>
        </p:spPr>
        <p:txBody>
          <a:bodyPr vert="horz" wrap="square" lIns="0" tIns="0" rIns="0" bIns="0" rtlCol="0">
            <a:spAutoFit/>
          </a:bodyPr>
          <a:lstStyle/>
          <a:p>
            <a:pPr marL="114300">
              <a:lnSpc>
                <a:spcPts val="1410"/>
              </a:lnSpc>
            </a:pPr>
            <a:fld id="{81D60167-4931-47E6-BA6A-407CBD079E47}" type="slidenum">
              <a:rPr dirty="0"/>
              <a:pPr marL="114300">
                <a:lnSpc>
                  <a:spcPts val="1410"/>
                </a:lnSpc>
              </a:pPr>
              <a:t>33</a:t>
            </a:fld>
            <a:endParaRPr dirty="0"/>
          </a:p>
        </p:txBody>
      </p:sp>
      <p:sp>
        <p:nvSpPr>
          <p:cNvPr id="26" name="object 26"/>
          <p:cNvSpPr txBox="1"/>
          <p:nvPr/>
        </p:nvSpPr>
        <p:spPr>
          <a:xfrm>
            <a:off x="764616" y="5661216"/>
            <a:ext cx="2126615" cy="330200"/>
          </a:xfrm>
          <a:prstGeom prst="rect">
            <a:avLst/>
          </a:prstGeom>
        </p:spPr>
        <p:txBody>
          <a:bodyPr vert="horz" wrap="square" lIns="0" tIns="12065" rIns="0" bIns="0" rtlCol="0">
            <a:spAutoFit/>
          </a:bodyPr>
          <a:lstStyle/>
          <a:p>
            <a:pPr marL="12700">
              <a:lnSpc>
                <a:spcPct val="100000"/>
              </a:lnSpc>
              <a:spcBef>
                <a:spcPts val="95"/>
              </a:spcBef>
            </a:pPr>
            <a:r>
              <a:rPr sz="2000" spc="-5" dirty="0">
                <a:solidFill>
                  <a:srgbClr val="0000FF"/>
                </a:solidFill>
                <a:latin typeface="Arial Unicode MS"/>
                <a:cs typeface="Arial Unicode MS"/>
              </a:rPr>
              <a:t>b</a:t>
            </a:r>
            <a:r>
              <a:rPr sz="2000" spc="-5" dirty="0">
                <a:latin typeface="Arial Unicode MS"/>
                <a:cs typeface="Arial Unicode MS"/>
              </a:rPr>
              <a:t>: branching</a:t>
            </a:r>
            <a:r>
              <a:rPr sz="2000" spc="-45" dirty="0">
                <a:latin typeface="Arial Unicode MS"/>
                <a:cs typeface="Arial Unicode MS"/>
              </a:rPr>
              <a:t> </a:t>
            </a:r>
            <a:r>
              <a:rPr sz="2000" spc="-5" dirty="0">
                <a:latin typeface="Arial Unicode MS"/>
                <a:cs typeface="Arial Unicode MS"/>
              </a:rPr>
              <a:t>factor</a:t>
            </a:r>
            <a:endParaRPr sz="2000">
              <a:latin typeface="Arial Unicode MS"/>
              <a:cs typeface="Arial Unicode MS"/>
            </a:endParaRPr>
          </a:p>
        </p:txBody>
      </p:sp>
      <p:sp>
        <p:nvSpPr>
          <p:cNvPr id="27" name="object 27"/>
          <p:cNvSpPr txBox="1"/>
          <p:nvPr/>
        </p:nvSpPr>
        <p:spPr>
          <a:xfrm>
            <a:off x="3507864" y="5661216"/>
            <a:ext cx="1887220" cy="330200"/>
          </a:xfrm>
          <a:prstGeom prst="rect">
            <a:avLst/>
          </a:prstGeom>
        </p:spPr>
        <p:txBody>
          <a:bodyPr vert="horz" wrap="square" lIns="0" tIns="12065" rIns="0" bIns="0" rtlCol="0">
            <a:spAutoFit/>
          </a:bodyPr>
          <a:lstStyle/>
          <a:p>
            <a:pPr marL="12700">
              <a:lnSpc>
                <a:spcPct val="100000"/>
              </a:lnSpc>
              <a:spcBef>
                <a:spcPts val="95"/>
              </a:spcBef>
            </a:pPr>
            <a:r>
              <a:rPr sz="2000" spc="-5" dirty="0">
                <a:solidFill>
                  <a:srgbClr val="0000FF"/>
                </a:solidFill>
                <a:latin typeface="Arial Unicode MS"/>
                <a:cs typeface="Arial Unicode MS"/>
              </a:rPr>
              <a:t>d</a:t>
            </a:r>
            <a:r>
              <a:rPr sz="2000" spc="-5" dirty="0">
                <a:latin typeface="Arial Unicode MS"/>
                <a:cs typeface="Arial Unicode MS"/>
              </a:rPr>
              <a:t>: solution</a:t>
            </a:r>
            <a:r>
              <a:rPr sz="2000" spc="-50" dirty="0">
                <a:latin typeface="Arial Unicode MS"/>
                <a:cs typeface="Arial Unicode MS"/>
              </a:rPr>
              <a:t> </a:t>
            </a:r>
            <a:r>
              <a:rPr sz="2000" spc="-5" dirty="0">
                <a:latin typeface="Arial Unicode MS"/>
                <a:cs typeface="Arial Unicode MS"/>
              </a:rPr>
              <a:t>depth</a:t>
            </a:r>
            <a:endParaRPr sz="2000">
              <a:latin typeface="Arial Unicode MS"/>
              <a:cs typeface="Arial Unicode MS"/>
            </a:endParaRPr>
          </a:p>
        </p:txBody>
      </p:sp>
      <p:sp>
        <p:nvSpPr>
          <p:cNvPr id="28" name="object 28"/>
          <p:cNvSpPr txBox="1"/>
          <p:nvPr/>
        </p:nvSpPr>
        <p:spPr>
          <a:xfrm>
            <a:off x="6251112" y="5661216"/>
            <a:ext cx="2181225" cy="330200"/>
          </a:xfrm>
          <a:prstGeom prst="rect">
            <a:avLst/>
          </a:prstGeom>
        </p:spPr>
        <p:txBody>
          <a:bodyPr vert="horz" wrap="square" lIns="0" tIns="12065" rIns="0" bIns="0" rtlCol="0">
            <a:spAutoFit/>
          </a:bodyPr>
          <a:lstStyle/>
          <a:p>
            <a:pPr marL="12700">
              <a:lnSpc>
                <a:spcPct val="100000"/>
              </a:lnSpc>
              <a:spcBef>
                <a:spcPts val="95"/>
              </a:spcBef>
            </a:pPr>
            <a:r>
              <a:rPr sz="2000" spc="-5" dirty="0">
                <a:solidFill>
                  <a:srgbClr val="0000FF"/>
                </a:solidFill>
                <a:latin typeface="Arial Unicode MS"/>
                <a:cs typeface="Arial Unicode MS"/>
              </a:rPr>
              <a:t>m</a:t>
            </a:r>
            <a:r>
              <a:rPr sz="2000" spc="-5" dirty="0">
                <a:latin typeface="Arial Unicode MS"/>
                <a:cs typeface="Arial Unicode MS"/>
              </a:rPr>
              <a:t>: maximum</a:t>
            </a:r>
            <a:r>
              <a:rPr sz="2000" spc="-70" dirty="0">
                <a:latin typeface="Arial Unicode MS"/>
                <a:cs typeface="Arial Unicode MS"/>
              </a:rPr>
              <a:t> </a:t>
            </a:r>
            <a:r>
              <a:rPr sz="2000" spc="-5" dirty="0">
                <a:latin typeface="Arial Unicode MS"/>
                <a:cs typeface="Arial Unicode MS"/>
              </a:rPr>
              <a:t>depth</a:t>
            </a:r>
            <a:endParaRPr sz="2000">
              <a:latin typeface="Arial Unicode MS"/>
              <a:cs typeface="Arial Unicode MS"/>
            </a:endParaRPr>
          </a:p>
        </p:txBody>
      </p:sp>
      <p:pic>
        <p:nvPicPr>
          <p:cNvPr id="31" name="Picture 30"/>
          <p:cNvPicPr>
            <a:picLocks noChangeAspect="1"/>
          </p:cNvPicPr>
          <p:nvPr/>
        </p:nvPicPr>
        <p:blipFill>
          <a:blip r:embed="rId6"/>
          <a:stretch>
            <a:fillRect/>
          </a:stretch>
        </p:blipFill>
        <p:spPr>
          <a:xfrm>
            <a:off x="7743825" y="52741"/>
            <a:ext cx="1276350" cy="1247775"/>
          </a:xfrm>
          <a:prstGeom prst="rect">
            <a:avLst/>
          </a:prstGeom>
        </p:spPr>
      </p:pic>
      <p:sp>
        <p:nvSpPr>
          <p:cNvPr id="32" name="Rounded Rectangle 31"/>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 of Blind Search Algorithms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 of Blind Search Algorithms</a:t>
            </a:r>
          </a:p>
        </p:txBody>
      </p:sp>
      <p:sp>
        <p:nvSpPr>
          <p:cNvPr id="4" name="Slide Number Placeholder 5"/>
          <p:cNvSpPr>
            <a:spLocks noGrp="1"/>
          </p:cNvSpPr>
          <p:nvPr>
            <p:ph type="sldNum" sz="quarter" idx="12"/>
          </p:nvPr>
        </p:nvSpPr>
        <p:spPr/>
        <p:txBody>
          <a:bodyPr/>
          <a:lstStyle/>
          <a:p>
            <a:fld id="{6DE65C7A-3EA6-4BA1-B89E-C8F09978169F}" type="slidenum">
              <a:rPr lang="en-US"/>
              <a:pPr/>
              <a:t>34</a:t>
            </a:fld>
            <a:endParaRPr lang="en-US"/>
          </a:p>
        </p:txBody>
      </p:sp>
      <p:pic>
        <p:nvPicPr>
          <p:cNvPr id="54276" name="Picture 4"/>
          <p:cNvPicPr>
            <a:picLocks noChangeAspect="1" noChangeArrowheads="1"/>
          </p:cNvPicPr>
          <p:nvPr/>
        </p:nvPicPr>
        <p:blipFill>
          <a:blip r:embed="rId4"/>
          <a:srcRect l="14063" t="22917" r="17969" b="51042"/>
          <a:stretch>
            <a:fillRect/>
          </a:stretch>
        </p:blipFill>
        <p:spPr bwMode="auto">
          <a:xfrm>
            <a:off x="685800" y="1219200"/>
            <a:ext cx="6629400" cy="1905000"/>
          </a:xfrm>
          <a:prstGeom prst="rect">
            <a:avLst/>
          </a:prstGeom>
          <a:noFill/>
          <a:ln w="9525">
            <a:solidFill>
              <a:schemeClr val="accent1"/>
            </a:solidFill>
            <a:miter lim="800000"/>
            <a:headEnd/>
            <a:tailEnd/>
          </a:ln>
          <a:effectLst/>
        </p:spPr>
      </p:pic>
      <p:graphicFrame>
        <p:nvGraphicFramePr>
          <p:cNvPr id="2" name="Table 1">
            <a:extLst>
              <a:ext uri="{FF2B5EF4-FFF2-40B4-BE49-F238E27FC236}">
                <a16:creationId xmlns:a16="http://schemas.microsoft.com/office/drawing/2014/main" id="{A0ADEEBE-CF40-449F-8626-BE5199DFB18B}"/>
              </a:ext>
            </a:extLst>
          </p:cNvPr>
          <p:cNvGraphicFramePr>
            <a:graphicFrameLocks noGrp="1"/>
          </p:cNvGraphicFramePr>
          <p:nvPr>
            <p:extLst>
              <p:ext uri="{D42A27DB-BD31-4B8C-83A1-F6EECF244321}">
                <p14:modId xmlns:p14="http://schemas.microsoft.com/office/powerpoint/2010/main" val="2968132346"/>
              </p:ext>
            </p:extLst>
          </p:nvPr>
        </p:nvGraphicFramePr>
        <p:xfrm>
          <a:off x="685800" y="3272467"/>
          <a:ext cx="6096000" cy="3032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dirty="0"/>
                        <a:t>Algorithm</a:t>
                      </a:r>
                    </a:p>
                  </a:txBody>
                  <a:tcPr/>
                </a:tc>
                <a:tc>
                  <a:txBody>
                    <a:bodyPr/>
                    <a:lstStyle/>
                    <a:p>
                      <a:r>
                        <a:rPr lang="en-US" dirty="0"/>
                        <a:t>Space</a:t>
                      </a:r>
                    </a:p>
                  </a:txBody>
                  <a:tcPr/>
                </a:tc>
                <a:tc>
                  <a:txBody>
                    <a:bodyPr/>
                    <a:lstStyle/>
                    <a:p>
                      <a:r>
                        <a:rPr lang="en-US" dirty="0"/>
                        <a:t>Time</a:t>
                      </a:r>
                    </a:p>
                  </a:txBody>
                  <a:tcPr/>
                </a:tc>
                <a:tc>
                  <a:txBody>
                    <a:bodyPr/>
                    <a:lstStyle/>
                    <a:p>
                      <a:r>
                        <a:rPr lang="en-US" dirty="0"/>
                        <a:t>Complete</a:t>
                      </a:r>
                    </a:p>
                  </a:txBody>
                  <a:tcPr/>
                </a:tc>
                <a:tc>
                  <a:txBody>
                    <a:bodyPr/>
                    <a:lstStyle/>
                    <a:p>
                      <a:r>
                        <a:rPr lang="en-US" dirty="0"/>
                        <a:t>Optimal</a:t>
                      </a:r>
                    </a:p>
                  </a:txBody>
                  <a:tcPr/>
                </a:tc>
                <a:extLst>
                  <a:ext uri="{0D108BD9-81ED-4DB2-BD59-A6C34878D82A}">
                    <a16:rowId xmlns:a16="http://schemas.microsoft.com/office/drawing/2014/main" val="10000"/>
                  </a:ext>
                </a:extLst>
              </a:tr>
              <a:tr h="370840">
                <a:tc>
                  <a:txBody>
                    <a:bodyPr/>
                    <a:lstStyle/>
                    <a:p>
                      <a:r>
                        <a:rPr lang="en-US" dirty="0"/>
                        <a:t>BFS</a:t>
                      </a:r>
                    </a:p>
                  </a:txBody>
                  <a:tcPr/>
                </a:tc>
                <a:tc>
                  <a:txBody>
                    <a:bodyPr/>
                    <a:lstStyle/>
                    <a:p>
                      <a:r>
                        <a:rPr lang="en-US" dirty="0"/>
                        <a:t>Theta (</a:t>
                      </a:r>
                      <a:r>
                        <a:rPr lang="en-US" dirty="0" err="1"/>
                        <a:t>b^d</a:t>
                      </a:r>
                      <a:r>
                        <a:rPr lang="en-US" dirty="0"/>
                        <a:t>)</a:t>
                      </a:r>
                    </a:p>
                  </a:txBody>
                  <a:tcPr/>
                </a:tc>
                <a:tc>
                  <a:txBody>
                    <a:bodyPr/>
                    <a:lstStyle/>
                    <a:p>
                      <a:r>
                        <a:rPr lang="en-US" dirty="0"/>
                        <a:t>Theta(</a:t>
                      </a:r>
                      <a:r>
                        <a:rPr lang="en-US" dirty="0" err="1"/>
                        <a:t>b^d</a:t>
                      </a:r>
                      <a:r>
                        <a:rPr lang="en-US" dirty="0"/>
                        <a:t>)</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0001"/>
                  </a:ext>
                </a:extLst>
              </a:tr>
              <a:tr h="370840">
                <a:tc>
                  <a:txBody>
                    <a:bodyPr/>
                    <a:lstStyle/>
                    <a:p>
                      <a:r>
                        <a:rPr lang="en-US" dirty="0"/>
                        <a:t>DFS</a:t>
                      </a:r>
                    </a:p>
                  </a:txBody>
                  <a:tcPr/>
                </a:tc>
                <a:tc>
                  <a:txBody>
                    <a:bodyPr/>
                    <a:lstStyle/>
                    <a:p>
                      <a:r>
                        <a:rPr lang="en-US" dirty="0"/>
                        <a:t>Theta(d)</a:t>
                      </a:r>
                    </a:p>
                  </a:txBody>
                  <a:tcPr/>
                </a:tc>
                <a:tc>
                  <a:txBody>
                    <a:bodyPr/>
                    <a:lstStyle/>
                    <a:p>
                      <a:r>
                        <a:rPr lang="en-US" dirty="0"/>
                        <a:t>Theta(</a:t>
                      </a:r>
                      <a:r>
                        <a:rPr lang="en-US" dirty="0" err="1"/>
                        <a:t>b^m</a:t>
                      </a:r>
                      <a:r>
                        <a:rPr lang="en-US" dirty="0"/>
                        <a:t>)</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r h="370840">
                <a:tc>
                  <a:txBody>
                    <a:bodyPr/>
                    <a:lstStyle/>
                    <a:p>
                      <a:r>
                        <a:rPr lang="en-US" dirty="0"/>
                        <a:t>UCS</a:t>
                      </a:r>
                    </a:p>
                  </a:txBody>
                  <a:tcPr/>
                </a:tc>
                <a:tc>
                  <a:txBody>
                    <a:bodyPr/>
                    <a:lstStyle/>
                    <a:p>
                      <a:r>
                        <a:rPr lang="en-US" dirty="0"/>
                        <a:t>Theta(b^ (ceil(C*/e))</a:t>
                      </a:r>
                    </a:p>
                  </a:txBody>
                  <a:tcPr/>
                </a:tc>
                <a:tc>
                  <a:txBody>
                    <a:bodyPr/>
                    <a:lstStyle/>
                    <a:p>
                      <a:r>
                        <a:rPr lang="en-US" dirty="0"/>
                        <a:t>Theta(</a:t>
                      </a:r>
                      <a:r>
                        <a:rPr lang="en-US" dirty="0" err="1"/>
                        <a:t>b^d</a:t>
                      </a:r>
                      <a:r>
                        <a:rPr lang="en-US" dirty="0"/>
                        <a:t>)</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0003"/>
                  </a:ext>
                </a:extLst>
              </a:tr>
              <a:tr h="370840">
                <a:tc>
                  <a:txBody>
                    <a:bodyPr/>
                    <a:lstStyle/>
                    <a:p>
                      <a:r>
                        <a:rPr lang="en-US" dirty="0"/>
                        <a:t>DLS</a:t>
                      </a:r>
                    </a:p>
                  </a:txBody>
                  <a:tcPr/>
                </a:tc>
                <a:tc>
                  <a:txBody>
                    <a:bodyPr/>
                    <a:lstStyle/>
                    <a:p>
                      <a:r>
                        <a:rPr lang="en-US" dirty="0"/>
                        <a:t>Theta(l)</a:t>
                      </a:r>
                    </a:p>
                  </a:txBody>
                  <a:tcPr/>
                </a:tc>
                <a:tc>
                  <a:txBody>
                    <a:bodyPr/>
                    <a:lstStyle/>
                    <a:p>
                      <a:r>
                        <a:rPr lang="en-US" dirty="0"/>
                        <a:t>Theta(</a:t>
                      </a:r>
                      <a:r>
                        <a:rPr lang="en-US" dirty="0" err="1"/>
                        <a:t>b^l</a:t>
                      </a:r>
                      <a:r>
                        <a:rPr lang="en-US" dirty="0"/>
                        <a:t>)</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4"/>
                  </a:ext>
                </a:extLst>
              </a:tr>
              <a:tr h="370840">
                <a:tc>
                  <a:txBody>
                    <a:bodyPr/>
                    <a:lstStyle/>
                    <a:p>
                      <a:r>
                        <a:rPr lang="en-US" dirty="0"/>
                        <a:t>IDS</a:t>
                      </a:r>
                    </a:p>
                  </a:txBody>
                  <a:tcPr/>
                </a:tc>
                <a:tc>
                  <a:txBody>
                    <a:bodyPr/>
                    <a:lstStyle/>
                    <a:p>
                      <a:r>
                        <a:rPr lang="en-US" dirty="0"/>
                        <a:t>Theta(d)</a:t>
                      </a:r>
                    </a:p>
                  </a:txBody>
                  <a:tcPr/>
                </a:tc>
                <a:tc>
                  <a:txBody>
                    <a:bodyPr/>
                    <a:lstStyle/>
                    <a:p>
                      <a:r>
                        <a:rPr lang="en-US" dirty="0"/>
                        <a:t>Theta(</a:t>
                      </a:r>
                      <a:r>
                        <a:rPr lang="en-US" dirty="0" err="1"/>
                        <a:t>b^d</a:t>
                      </a:r>
                      <a:r>
                        <a:rPr lang="en-US" dirty="0"/>
                        <a:t>)</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 of Search Algorithms</a:t>
            </a:r>
          </a:p>
        </p:txBody>
      </p:sp>
      <p:sp>
        <p:nvSpPr>
          <p:cNvPr id="4" name="Slide Number Placeholder 5"/>
          <p:cNvSpPr>
            <a:spLocks noGrp="1"/>
          </p:cNvSpPr>
          <p:nvPr>
            <p:ph type="sldNum" sz="quarter" idx="12"/>
          </p:nvPr>
        </p:nvSpPr>
        <p:spPr/>
        <p:txBody>
          <a:bodyPr/>
          <a:lstStyle/>
          <a:p>
            <a:fld id="{6DE65C7A-3EA6-4BA1-B89E-C8F09978169F}" type="slidenum">
              <a:rPr lang="en-US"/>
              <a:pPr/>
              <a:t>35</a:t>
            </a:fld>
            <a:endParaRPr lang="en-US"/>
          </a:p>
        </p:txBody>
      </p:sp>
      <p:pic>
        <p:nvPicPr>
          <p:cNvPr id="5122" name="Picture 2" descr="Search Algorithms in Artificial Intelligence">
            <a:extLst>
              <a:ext uri="{FF2B5EF4-FFF2-40B4-BE49-F238E27FC236}">
                <a16:creationId xmlns:a16="http://schemas.microsoft.com/office/drawing/2014/main" id="{F024E810-9176-4AB5-851F-D1951635E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484170"/>
            <a:ext cx="571500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768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solidFill>
                  <a:srgbClr val="FF0000"/>
                </a:solidFill>
              </a:rPr>
              <a:t>Informed search- Generate and test, Best </a:t>
            </a:r>
            <a:r>
              <a:rPr lang="en-IN" sz="1400" b="0" i="1" u="none" strike="noStrike" baseline="0" dirty="0">
                <a:solidFill>
                  <a:srgbClr val="FF0000"/>
                </a:solidFill>
              </a:rPr>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search</a:t>
            </a:r>
          </a:p>
          <a:p>
            <a:r>
              <a:rPr lang="en-IN" sz="1400" i="1" dirty="0"/>
              <a:t>Local search Algorithms-Hill Climbing, 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43825" y="52741"/>
            <a:ext cx="1276350" cy="1247775"/>
          </a:xfrm>
          <a:prstGeom prst="rect">
            <a:avLst/>
          </a:prstGeom>
        </p:spPr>
      </p:pic>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Informed Search Algorithms</a:t>
            </a:r>
          </a:p>
        </p:txBody>
      </p:sp>
      <p:sp>
        <p:nvSpPr>
          <p:cNvPr id="16387" name="Rectangle 3"/>
          <p:cNvSpPr>
            <a:spLocks noGrp="1" noChangeArrowheads="1"/>
          </p:cNvSpPr>
          <p:nvPr>
            <p:ph type="body" idx="1"/>
          </p:nvPr>
        </p:nvSpPr>
        <p:spPr/>
        <p:style>
          <a:lnRef idx="2">
            <a:schemeClr val="accent1"/>
          </a:lnRef>
          <a:fillRef idx="1">
            <a:schemeClr val="lt1"/>
          </a:fillRef>
          <a:effectRef idx="0">
            <a:schemeClr val="accent1"/>
          </a:effectRef>
          <a:fontRef idx="minor">
            <a:schemeClr val="dk1"/>
          </a:fontRef>
        </p:style>
        <p:txBody>
          <a:bodyPr>
            <a:normAutofit lnSpcReduction="10000"/>
          </a:bodyPr>
          <a:lstStyle/>
          <a:p>
            <a:pPr eaLnBrk="1" hangingPunct="1">
              <a:lnSpc>
                <a:spcPct val="150000"/>
              </a:lnSpc>
            </a:pPr>
            <a:r>
              <a:rPr lang="en-US" sz="3600" dirty="0">
                <a:ea typeface="ＭＳ Ｐゴシック" pitchFamily="34" charset="-128"/>
              </a:rPr>
              <a:t>Generate and Test</a:t>
            </a:r>
          </a:p>
          <a:p>
            <a:pPr eaLnBrk="1" hangingPunct="1">
              <a:lnSpc>
                <a:spcPct val="150000"/>
              </a:lnSpc>
            </a:pPr>
            <a:r>
              <a:rPr lang="en-US" sz="3600" dirty="0">
                <a:ea typeface="ＭＳ Ｐゴシック" pitchFamily="34" charset="-128"/>
              </a:rPr>
              <a:t>Best-first search</a:t>
            </a:r>
          </a:p>
          <a:p>
            <a:pPr eaLnBrk="1" hangingPunct="1">
              <a:lnSpc>
                <a:spcPct val="150000"/>
              </a:lnSpc>
            </a:pPr>
            <a:r>
              <a:rPr lang="en-US" sz="3600" dirty="0">
                <a:ea typeface="ＭＳ Ｐゴシック" pitchFamily="34" charset="-128"/>
              </a:rPr>
              <a:t>Greedy best-first search</a:t>
            </a:r>
          </a:p>
          <a:p>
            <a:pPr eaLnBrk="1" hangingPunct="1">
              <a:lnSpc>
                <a:spcPct val="150000"/>
              </a:lnSpc>
            </a:pPr>
            <a:r>
              <a:rPr lang="en-US" sz="3600" dirty="0">
                <a:ea typeface="ＭＳ Ｐゴシック" pitchFamily="34" charset="-128"/>
              </a:rPr>
              <a:t>A</a:t>
            </a:r>
            <a:r>
              <a:rPr lang="en-US" sz="3600" baseline="30000" dirty="0">
                <a:ea typeface="ＭＳ Ｐゴシック" pitchFamily="34" charset="-128"/>
              </a:rPr>
              <a:t>*</a:t>
            </a:r>
            <a:r>
              <a:rPr lang="en-US" sz="3600" dirty="0">
                <a:ea typeface="ＭＳ Ｐゴシック" pitchFamily="34" charset="-128"/>
              </a:rPr>
              <a:t> search</a:t>
            </a:r>
          </a:p>
          <a:p>
            <a:pPr eaLnBrk="1" hangingPunct="1">
              <a:lnSpc>
                <a:spcPct val="150000"/>
              </a:lnSpc>
            </a:pPr>
            <a:r>
              <a:rPr lang="en-US" sz="3600" dirty="0">
                <a:ea typeface="ＭＳ Ｐゴシック" pitchFamily="34" charset="-128"/>
              </a:rPr>
              <a:t>Heuristics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4" name="Slide Number Placeholder 5"/>
          <p:cNvSpPr>
            <a:spLocks noGrp="1"/>
          </p:cNvSpPr>
          <p:nvPr>
            <p:ph type="sldNum" sz="quarter" idx="12"/>
          </p:nvPr>
        </p:nvSpPr>
        <p:spPr/>
        <p:txBody>
          <a:bodyPr/>
          <a:lstStyle/>
          <a:p>
            <a:fld id="{1ABEDB44-6CC2-4943-A016-BE2AD298CCC0}" type="slidenum">
              <a:rPr lang="en-US"/>
              <a:pPr/>
              <a:t>38</a:t>
            </a:fld>
            <a:endParaRPr lang="en-US"/>
          </a:p>
        </p:txBody>
      </p:sp>
      <p:sp>
        <p:nvSpPr>
          <p:cNvPr id="4098" name="Rectangle 2"/>
          <p:cNvSpPr>
            <a:spLocks noGrp="1" noChangeArrowheads="1"/>
          </p:cNvSpPr>
          <p:nvPr>
            <p:ph type="title"/>
          </p:nvPr>
        </p:nvSpPr>
        <p:spPr>
          <a:xfrm>
            <a:off x="457200" y="274638"/>
            <a:ext cx="7010400" cy="715962"/>
          </a:xfrm>
        </p:spPr>
        <p:txBody>
          <a:bodyPr>
            <a:normAutofit fontScale="90000"/>
          </a:bodyPr>
          <a:lstStyle/>
          <a:p>
            <a:r>
              <a:rPr lang="en-US" b="1" dirty="0">
                <a:solidFill>
                  <a:schemeClr val="bg1"/>
                </a:solidFill>
              </a:rPr>
              <a:t>Generate-and-test</a:t>
            </a:r>
          </a:p>
        </p:txBody>
      </p:sp>
      <p:sp>
        <p:nvSpPr>
          <p:cNvPr id="4099" name="Rectangle 3"/>
          <p:cNvSpPr>
            <a:spLocks noGrp="1" noChangeArrowheads="1"/>
          </p:cNvSpPr>
          <p:nvPr>
            <p:ph type="body" idx="1"/>
          </p:nvPr>
        </p:nvSpPr>
        <p:spPr/>
        <p:txBody>
          <a:bodyPr/>
          <a:lstStyle/>
          <a:p>
            <a:r>
              <a:rPr lang="en-US" dirty="0"/>
              <a:t>Very simple strategy - just keep guessing.</a:t>
            </a:r>
          </a:p>
          <a:p>
            <a:pPr>
              <a:buFontTx/>
              <a:buNone/>
            </a:pPr>
            <a:endParaRPr lang="en-US" sz="2400" dirty="0">
              <a:latin typeface="Courier New" pitchFamily="49" charset="0"/>
            </a:endParaRPr>
          </a:p>
          <a:p>
            <a:pPr>
              <a:buFontTx/>
              <a:buNone/>
            </a:pPr>
            <a:r>
              <a:rPr lang="en-US" sz="2400" b="1" dirty="0">
                <a:latin typeface="Courier New" pitchFamily="49" charset="0"/>
              </a:rPr>
              <a:t>	</a:t>
            </a:r>
            <a:r>
              <a:rPr lang="en-US" sz="2400" b="1" i="1" dirty="0">
                <a:latin typeface="Courier New" pitchFamily="49" charset="0"/>
              </a:rPr>
              <a:t>do while goal not accomplished</a:t>
            </a:r>
          </a:p>
          <a:p>
            <a:pPr lvl="1">
              <a:buFontTx/>
              <a:buNone/>
            </a:pPr>
            <a:r>
              <a:rPr lang="en-US" sz="2400" b="1" i="1" dirty="0">
                <a:latin typeface="Courier New" pitchFamily="49" charset="0"/>
              </a:rPr>
              <a:t>	generate a possible solution</a:t>
            </a:r>
            <a:endParaRPr lang="en-US" sz="2400" b="1" dirty="0">
              <a:latin typeface="Courier New" pitchFamily="49" charset="0"/>
            </a:endParaRPr>
          </a:p>
          <a:p>
            <a:pPr lvl="1">
              <a:buFontTx/>
              <a:buNone/>
            </a:pPr>
            <a:r>
              <a:rPr lang="en-US" sz="2400" b="1" dirty="0">
                <a:latin typeface="Courier New" pitchFamily="49" charset="0"/>
              </a:rPr>
              <a:t>	</a:t>
            </a:r>
            <a:r>
              <a:rPr lang="en-US" sz="2400" b="1" i="1" dirty="0">
                <a:latin typeface="Courier New" pitchFamily="49" charset="0"/>
              </a:rPr>
              <a:t>test solution to see if it is a goal</a:t>
            </a:r>
            <a:endParaRPr lang="en-US" sz="2400" b="1" dirty="0">
              <a:latin typeface="Courier New" pitchFamily="49" charset="0"/>
            </a:endParaRPr>
          </a:p>
          <a:p>
            <a:endParaRPr lang="en-US" dirty="0"/>
          </a:p>
          <a:p>
            <a:r>
              <a:rPr lang="en-US" dirty="0"/>
              <a:t>Heuristics may be used to determine the specific rules for solution generation.</a:t>
            </a:r>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D640D354-AB52-4693-B10C-517C41C169E8}" type="slidenum">
              <a:rPr lang="en-US"/>
              <a:pPr/>
              <a:t>39</a:t>
            </a:fld>
            <a:endParaRPr lang="en-US"/>
          </a:p>
        </p:txBody>
      </p:sp>
      <p:sp>
        <p:nvSpPr>
          <p:cNvPr id="74754" name="Rectangle 2"/>
          <p:cNvSpPr>
            <a:spLocks noGrp="1" noChangeArrowheads="1"/>
          </p:cNvSpPr>
          <p:nvPr>
            <p:ph type="title"/>
          </p:nvPr>
        </p:nvSpPr>
        <p:spPr>
          <a:xfrm>
            <a:off x="457200" y="1371600"/>
            <a:ext cx="8229600" cy="1143000"/>
          </a:xfrm>
        </p:spPr>
        <p:txBody>
          <a:bodyPr>
            <a:normAutofit fontScale="90000"/>
          </a:bodyPr>
          <a:lstStyle/>
          <a:p>
            <a:r>
              <a:rPr lang="en-US" dirty="0"/>
              <a:t>Example - Traveling Salesman Problem (TSP)</a:t>
            </a:r>
          </a:p>
        </p:txBody>
      </p:sp>
      <p:sp>
        <p:nvSpPr>
          <p:cNvPr id="74755" name="Rectangle 3"/>
          <p:cNvSpPr>
            <a:spLocks noGrp="1" noChangeArrowheads="1"/>
          </p:cNvSpPr>
          <p:nvPr>
            <p:ph type="body" idx="1"/>
          </p:nvPr>
        </p:nvSpPr>
        <p:spPr>
          <a:xfrm>
            <a:off x="381000" y="2514600"/>
            <a:ext cx="8229600" cy="3581400"/>
          </a:xfrm>
        </p:spPr>
        <p:txBody>
          <a:bodyPr/>
          <a:lstStyle/>
          <a:p>
            <a:r>
              <a:rPr lang="en-US" dirty="0"/>
              <a:t>Traveler needs to visit </a:t>
            </a:r>
            <a:r>
              <a:rPr lang="en-US" i="1" dirty="0"/>
              <a:t>n</a:t>
            </a:r>
            <a:r>
              <a:rPr lang="en-US" dirty="0"/>
              <a:t> cities.</a:t>
            </a:r>
          </a:p>
          <a:p>
            <a:r>
              <a:rPr lang="en-US" dirty="0"/>
              <a:t>Know the distance between each pair of cities.</a:t>
            </a:r>
          </a:p>
          <a:p>
            <a:r>
              <a:rPr lang="en-US" dirty="0"/>
              <a:t>Want to know the shortest route that visits all the cities once.</a:t>
            </a:r>
          </a:p>
          <a:p>
            <a:r>
              <a:rPr lang="en-US" i="1" dirty="0"/>
              <a:t>n=80 </a:t>
            </a:r>
            <a:r>
              <a:rPr lang="en-US" dirty="0"/>
              <a:t>will take millions of years to solve exhaustively! </a:t>
            </a:r>
          </a:p>
        </p:txBody>
      </p:sp>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6" name="Rectangle 2"/>
          <p:cNvSpPr txBox="1">
            <a:spLocks noChangeArrowheads="1"/>
          </p:cNvSpPr>
          <p:nvPr/>
        </p:nvSpPr>
        <p:spPr>
          <a:xfrm>
            <a:off x="457200" y="274638"/>
            <a:ext cx="7010400" cy="715962"/>
          </a:xfrm>
          <a:prstGeom prst="rect">
            <a:avLst/>
          </a:prstGeom>
        </p:spPr>
        <p:txBody>
          <a:bodyPr vert="horz" lIns="91440" tIns="45720" rIns="91440" bIns="45720" rtlCol="0" anchor="ct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Generate-and-test</a:t>
            </a:r>
          </a:p>
        </p:txBody>
      </p:sp>
      <p:pic>
        <p:nvPicPr>
          <p:cNvPr id="7" name="Picture 6"/>
          <p:cNvPicPr>
            <a:picLocks noChangeAspect="1"/>
          </p:cNvPicPr>
          <p:nvPr/>
        </p:nvPicPr>
        <p:blipFill>
          <a:blip r:embed="rId2"/>
          <a:stretch>
            <a:fillRect/>
          </a:stretch>
        </p:blipFill>
        <p:spPr>
          <a:xfrm>
            <a:off x="7743825" y="52741"/>
            <a:ext cx="1276350" cy="12477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Important Terms</a:t>
            </a:r>
          </a:p>
        </p:txBody>
      </p:sp>
      <p:sp>
        <p:nvSpPr>
          <p:cNvPr id="4" name="Rectangle 3"/>
          <p:cNvSpPr txBox="1">
            <a:spLocks noChangeArrowheads="1"/>
          </p:cNvSpPr>
          <p:nvPr/>
        </p:nvSpPr>
        <p:spPr>
          <a:xfrm>
            <a:off x="457200" y="1600200"/>
            <a:ext cx="8229600" cy="4114800"/>
          </a:xfrm>
          <a:prstGeom prst="rect">
            <a:avLst/>
          </a:prstGeom>
        </p:spPr>
        <p:style>
          <a:lnRef idx="2">
            <a:schemeClr val="accent2"/>
          </a:lnRef>
          <a:fillRef idx="1">
            <a:schemeClr val="lt1"/>
          </a:fillRef>
          <a:effectRef idx="0">
            <a:schemeClr val="accent2"/>
          </a:effectRef>
          <a:fontRef idx="minor">
            <a:schemeClr val="dk1"/>
          </a:fontRef>
        </p:style>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srgbClr val="0000FF"/>
                </a:solidFill>
                <a:effectLst/>
                <a:uLnTx/>
                <a:uFillTx/>
                <a:latin typeface="+mn-lt"/>
                <a:ea typeface="+mn-ea"/>
                <a:cs typeface="+mn-cs"/>
              </a:rPr>
              <a:t>Search space</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a:ln>
                  <a:noFill/>
                </a:ln>
                <a:solidFill>
                  <a:schemeClr val="tx1"/>
                </a:solidFill>
                <a:effectLst/>
                <a:uLnTx/>
                <a:uFillTx/>
                <a:latin typeface="+mn-lt"/>
                <a:ea typeface="+mn-ea"/>
                <a:cs typeface="+mn-cs"/>
                <a:sym typeface="Wingdings" pitchFamily="2" charset="2"/>
              </a:rPr>
              <a:t> possible conditions and solutions.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srgbClr val="0000FF"/>
                </a:solidFill>
                <a:effectLst/>
                <a:uLnTx/>
                <a:uFillTx/>
                <a:latin typeface="+mn-lt"/>
                <a:ea typeface="+mn-ea"/>
                <a:cs typeface="+mn-cs"/>
                <a:sym typeface="Wingdings" pitchFamily="2" charset="2"/>
              </a:rPr>
              <a:t>Initial state</a:t>
            </a:r>
            <a:r>
              <a:rPr kumimoji="0" lang="en-US" sz="2400" b="0" i="0" u="none" strike="noStrike" kern="1200" cap="none" spc="0" normalizeH="0" baseline="0" noProof="0" dirty="0">
                <a:ln>
                  <a:noFill/>
                </a:ln>
                <a:solidFill>
                  <a:schemeClr val="tx1"/>
                </a:solidFill>
                <a:effectLst/>
                <a:uLnTx/>
                <a:uFillTx/>
                <a:latin typeface="+mn-lt"/>
                <a:ea typeface="+mn-ea"/>
                <a:cs typeface="+mn-cs"/>
                <a:sym typeface="Wingdings" pitchFamily="2" charset="2"/>
              </a:rPr>
              <a:t>  state where the searching process started.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srgbClr val="0000FF"/>
                </a:solidFill>
                <a:effectLst/>
                <a:uLnTx/>
                <a:uFillTx/>
                <a:latin typeface="+mn-lt"/>
                <a:ea typeface="+mn-ea"/>
                <a:cs typeface="+mn-cs"/>
                <a:sym typeface="Wingdings" pitchFamily="2" charset="2"/>
              </a:rPr>
              <a:t>Goal state</a:t>
            </a:r>
            <a:r>
              <a:rPr kumimoji="0" lang="en-US" sz="2400" b="0" i="0" u="none" strike="noStrike" kern="1200" cap="none" spc="0" normalizeH="0" baseline="0" noProof="0" dirty="0">
                <a:ln>
                  <a:noFill/>
                </a:ln>
                <a:solidFill>
                  <a:schemeClr val="tx1"/>
                </a:solidFill>
                <a:effectLst/>
                <a:uLnTx/>
                <a:uFillTx/>
                <a:latin typeface="+mn-lt"/>
                <a:ea typeface="+mn-ea"/>
                <a:cs typeface="+mn-cs"/>
                <a:sym typeface="Wingdings" pitchFamily="2" charset="2"/>
              </a:rPr>
              <a:t>  the ultimate aim of searching process.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srgbClr val="0000FF"/>
                </a:solidFill>
                <a:effectLst/>
                <a:uLnTx/>
                <a:uFillTx/>
                <a:latin typeface="+mn-lt"/>
                <a:ea typeface="+mn-ea"/>
                <a:cs typeface="+mn-cs"/>
                <a:sym typeface="Wingdings" pitchFamily="2" charset="2"/>
              </a:rPr>
              <a:t>Problem space</a:t>
            </a:r>
            <a:r>
              <a:rPr kumimoji="0" lang="en-US" sz="2400" b="0" i="0" u="none" strike="noStrike" kern="1200" cap="none" spc="0" normalizeH="0" baseline="0" noProof="0" dirty="0">
                <a:ln>
                  <a:noFill/>
                </a:ln>
                <a:solidFill>
                  <a:schemeClr val="tx1"/>
                </a:solidFill>
                <a:effectLst/>
                <a:uLnTx/>
                <a:uFillTx/>
                <a:latin typeface="+mn-lt"/>
                <a:ea typeface="+mn-ea"/>
                <a:cs typeface="+mn-cs"/>
                <a:sym typeface="Wingdings" pitchFamily="2" charset="2"/>
              </a:rPr>
              <a:t>  “what to solve”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srgbClr val="0000FF"/>
                </a:solidFill>
                <a:effectLst/>
                <a:uLnTx/>
                <a:uFillTx/>
                <a:latin typeface="+mn-lt"/>
                <a:ea typeface="+mn-ea"/>
                <a:cs typeface="+mn-cs"/>
                <a:sym typeface="Wingdings" pitchFamily="2" charset="2"/>
              </a:rPr>
              <a:t>Searching strategy</a:t>
            </a:r>
            <a:r>
              <a:rPr kumimoji="0" lang="en-US" sz="2400" b="0" i="0" u="none" strike="noStrike" kern="1200" cap="none" spc="0" normalizeH="0" baseline="0" noProof="0" dirty="0">
                <a:ln>
                  <a:noFill/>
                </a:ln>
                <a:solidFill>
                  <a:schemeClr val="tx1"/>
                </a:solidFill>
                <a:effectLst/>
                <a:uLnTx/>
                <a:uFillTx/>
                <a:latin typeface="+mn-lt"/>
                <a:ea typeface="+mn-ea"/>
                <a:cs typeface="+mn-cs"/>
                <a:sym typeface="Wingdings" pitchFamily="2" charset="2"/>
              </a:rPr>
              <a:t> strategy for controlling the search.</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srgbClr val="0000FF"/>
                </a:solidFill>
                <a:effectLst/>
                <a:uLnTx/>
                <a:uFillTx/>
                <a:latin typeface="+mn-lt"/>
                <a:ea typeface="+mn-ea"/>
                <a:cs typeface="+mn-cs"/>
                <a:sym typeface="Wingdings" pitchFamily="2" charset="2"/>
              </a:rPr>
              <a:t>Search tree</a:t>
            </a:r>
            <a:r>
              <a:rPr kumimoji="0" lang="en-US" sz="2400" b="0" i="0" u="none" strike="noStrike" kern="1200" cap="none" spc="0" normalizeH="0" baseline="0" noProof="0" dirty="0">
                <a:ln>
                  <a:noFill/>
                </a:ln>
                <a:solidFill>
                  <a:schemeClr val="tx1"/>
                </a:solidFill>
                <a:effectLst/>
                <a:uLnTx/>
                <a:uFillTx/>
                <a:latin typeface="+mn-lt"/>
                <a:ea typeface="+mn-ea"/>
                <a:cs typeface="+mn-cs"/>
                <a:sym typeface="Wingdings" pitchFamily="2" charset="2"/>
              </a:rPr>
              <a:t>  tree representation of search space, showing possible solutions from initial state.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9311A64C-E8A9-4731-B6FF-F91F99F178A9}" type="slidenum">
              <a:rPr lang="en-US"/>
              <a:pPr/>
              <a:t>40</a:t>
            </a:fld>
            <a:endParaRPr lang="en-US"/>
          </a:p>
        </p:txBody>
      </p:sp>
      <p:sp>
        <p:nvSpPr>
          <p:cNvPr id="17417" name="Line 9"/>
          <p:cNvSpPr>
            <a:spLocks noChangeShapeType="1"/>
          </p:cNvSpPr>
          <p:nvPr/>
        </p:nvSpPr>
        <p:spPr bwMode="auto">
          <a:xfrm>
            <a:off x="2133600" y="2819400"/>
            <a:ext cx="4038600" cy="2514600"/>
          </a:xfrm>
          <a:prstGeom prst="line">
            <a:avLst/>
          </a:prstGeom>
          <a:noFill/>
          <a:ln w="38100">
            <a:solidFill>
              <a:schemeClr val="tx1"/>
            </a:solidFill>
            <a:round/>
            <a:headEnd/>
            <a:tailEnd/>
          </a:ln>
          <a:effectLst/>
        </p:spPr>
        <p:txBody>
          <a:bodyPr wrap="none" anchor="ctr"/>
          <a:lstStyle/>
          <a:p>
            <a:endParaRPr lang="en-US"/>
          </a:p>
        </p:txBody>
      </p:sp>
      <p:sp>
        <p:nvSpPr>
          <p:cNvPr id="17418" name="Line 10"/>
          <p:cNvSpPr>
            <a:spLocks noChangeShapeType="1"/>
          </p:cNvSpPr>
          <p:nvPr/>
        </p:nvSpPr>
        <p:spPr bwMode="auto">
          <a:xfrm flipH="1">
            <a:off x="2133600" y="2819400"/>
            <a:ext cx="4038600" cy="2514600"/>
          </a:xfrm>
          <a:prstGeom prst="line">
            <a:avLst/>
          </a:prstGeom>
          <a:noFill/>
          <a:ln w="38100">
            <a:solidFill>
              <a:schemeClr val="tx1"/>
            </a:solidFill>
            <a:round/>
            <a:headEnd/>
            <a:tailEnd/>
          </a:ln>
          <a:effectLst/>
        </p:spPr>
        <p:txBody>
          <a:bodyPr wrap="none" anchor="ctr"/>
          <a:lstStyle/>
          <a:p>
            <a:endParaRPr lang="en-US"/>
          </a:p>
        </p:txBody>
      </p:sp>
      <p:sp>
        <p:nvSpPr>
          <p:cNvPr id="17416" name="Rectangle 8"/>
          <p:cNvSpPr>
            <a:spLocks noChangeArrowheads="1"/>
          </p:cNvSpPr>
          <p:nvPr/>
        </p:nvSpPr>
        <p:spPr bwMode="auto">
          <a:xfrm>
            <a:off x="2133600" y="2819400"/>
            <a:ext cx="4038600" cy="2514600"/>
          </a:xfrm>
          <a:prstGeom prst="rect">
            <a:avLst/>
          </a:prstGeom>
          <a:noFill/>
          <a:ln w="57150">
            <a:solidFill>
              <a:schemeClr val="tx1"/>
            </a:solidFill>
            <a:miter lim="800000"/>
            <a:headEnd/>
            <a:tailEnd/>
          </a:ln>
          <a:effectLst/>
        </p:spPr>
        <p:txBody>
          <a:bodyPr wrap="none" anchor="ctr"/>
          <a:lstStyle/>
          <a:p>
            <a:endParaRPr lang="en-US"/>
          </a:p>
        </p:txBody>
      </p:sp>
      <p:sp>
        <p:nvSpPr>
          <p:cNvPr id="17410" name="Rectangle 2"/>
          <p:cNvSpPr>
            <a:spLocks noGrp="1" noChangeArrowheads="1"/>
          </p:cNvSpPr>
          <p:nvPr>
            <p:ph type="title"/>
          </p:nvPr>
        </p:nvSpPr>
        <p:spPr>
          <a:xfrm>
            <a:off x="457200" y="1524000"/>
            <a:ext cx="8229600" cy="685800"/>
          </a:xfrm>
        </p:spPr>
        <p:txBody>
          <a:bodyPr>
            <a:normAutofit fontScale="90000"/>
          </a:bodyPr>
          <a:lstStyle/>
          <a:p>
            <a:r>
              <a:rPr lang="en-US" dirty="0"/>
              <a:t>TSP Example</a:t>
            </a:r>
          </a:p>
        </p:txBody>
      </p:sp>
      <p:sp>
        <p:nvSpPr>
          <p:cNvPr id="17412" name="Oval 4"/>
          <p:cNvSpPr>
            <a:spLocks noChangeArrowheads="1"/>
          </p:cNvSpPr>
          <p:nvPr/>
        </p:nvSpPr>
        <p:spPr bwMode="auto">
          <a:xfrm>
            <a:off x="1676400" y="2362200"/>
            <a:ext cx="914400" cy="914400"/>
          </a:xfrm>
          <a:prstGeom prst="ellipse">
            <a:avLst/>
          </a:prstGeom>
          <a:solidFill>
            <a:schemeClr val="bg1"/>
          </a:solidFill>
          <a:ln w="38100">
            <a:solidFill>
              <a:schemeClr val="tx1"/>
            </a:solidFill>
            <a:round/>
            <a:headEnd/>
            <a:tailEnd/>
          </a:ln>
          <a:effectLst/>
        </p:spPr>
        <p:txBody>
          <a:bodyPr wrap="none" anchor="ctr"/>
          <a:lstStyle/>
          <a:p>
            <a:pPr algn="ctr"/>
            <a:r>
              <a:rPr lang="en-US" sz="3600" b="1" dirty="0">
                <a:latin typeface="News Gothic" pitchFamily="34" charset="0"/>
              </a:rPr>
              <a:t>A</a:t>
            </a:r>
            <a:endParaRPr lang="en-US" dirty="0"/>
          </a:p>
        </p:txBody>
      </p:sp>
      <p:sp>
        <p:nvSpPr>
          <p:cNvPr id="17413" name="Oval 5"/>
          <p:cNvSpPr>
            <a:spLocks noChangeArrowheads="1"/>
          </p:cNvSpPr>
          <p:nvPr/>
        </p:nvSpPr>
        <p:spPr bwMode="auto">
          <a:xfrm>
            <a:off x="5715000" y="2362200"/>
            <a:ext cx="914400" cy="914400"/>
          </a:xfrm>
          <a:prstGeom prst="ellipse">
            <a:avLst/>
          </a:prstGeom>
          <a:solidFill>
            <a:schemeClr val="bg1"/>
          </a:solidFill>
          <a:ln w="38100">
            <a:solidFill>
              <a:schemeClr val="tx1"/>
            </a:solidFill>
            <a:round/>
            <a:headEnd/>
            <a:tailEnd/>
          </a:ln>
          <a:effectLst/>
        </p:spPr>
        <p:txBody>
          <a:bodyPr wrap="none" anchor="ctr"/>
          <a:lstStyle/>
          <a:p>
            <a:pPr algn="ctr"/>
            <a:r>
              <a:rPr lang="en-US" sz="3600" b="1">
                <a:latin typeface="News Gothic" pitchFamily="34" charset="0"/>
              </a:rPr>
              <a:t>B</a:t>
            </a:r>
            <a:endParaRPr lang="en-US"/>
          </a:p>
        </p:txBody>
      </p:sp>
      <p:sp>
        <p:nvSpPr>
          <p:cNvPr id="17414" name="Oval 6"/>
          <p:cNvSpPr>
            <a:spLocks noChangeArrowheads="1"/>
          </p:cNvSpPr>
          <p:nvPr/>
        </p:nvSpPr>
        <p:spPr bwMode="auto">
          <a:xfrm>
            <a:off x="5715000" y="4876800"/>
            <a:ext cx="914400" cy="914400"/>
          </a:xfrm>
          <a:prstGeom prst="ellipse">
            <a:avLst/>
          </a:prstGeom>
          <a:solidFill>
            <a:schemeClr val="bg1"/>
          </a:solidFill>
          <a:ln w="38100">
            <a:solidFill>
              <a:schemeClr val="tx1"/>
            </a:solidFill>
            <a:round/>
            <a:headEnd/>
            <a:tailEnd/>
          </a:ln>
          <a:effectLst/>
        </p:spPr>
        <p:txBody>
          <a:bodyPr wrap="none" anchor="ctr"/>
          <a:lstStyle/>
          <a:p>
            <a:pPr algn="ctr"/>
            <a:r>
              <a:rPr lang="en-US" sz="3600" b="1">
                <a:latin typeface="News Gothic" pitchFamily="34" charset="0"/>
              </a:rPr>
              <a:t>C</a:t>
            </a:r>
            <a:endParaRPr lang="en-US"/>
          </a:p>
        </p:txBody>
      </p:sp>
      <p:sp>
        <p:nvSpPr>
          <p:cNvPr id="17415" name="Oval 7"/>
          <p:cNvSpPr>
            <a:spLocks noChangeArrowheads="1"/>
          </p:cNvSpPr>
          <p:nvPr/>
        </p:nvSpPr>
        <p:spPr bwMode="auto">
          <a:xfrm>
            <a:off x="1676400" y="4876800"/>
            <a:ext cx="914400" cy="914400"/>
          </a:xfrm>
          <a:prstGeom prst="ellipse">
            <a:avLst/>
          </a:prstGeom>
          <a:solidFill>
            <a:schemeClr val="bg1"/>
          </a:solidFill>
          <a:ln w="38100">
            <a:solidFill>
              <a:schemeClr val="tx1"/>
            </a:solidFill>
            <a:round/>
            <a:headEnd/>
            <a:tailEnd/>
          </a:ln>
          <a:effectLst/>
        </p:spPr>
        <p:txBody>
          <a:bodyPr wrap="none" anchor="ctr"/>
          <a:lstStyle/>
          <a:p>
            <a:pPr algn="ctr"/>
            <a:r>
              <a:rPr lang="en-US" sz="3600" b="1">
                <a:latin typeface="News Gothic" pitchFamily="34" charset="0"/>
              </a:rPr>
              <a:t>D</a:t>
            </a:r>
            <a:endParaRPr lang="en-US"/>
          </a:p>
        </p:txBody>
      </p:sp>
      <p:sp>
        <p:nvSpPr>
          <p:cNvPr id="17421" name="Text Box 13"/>
          <p:cNvSpPr txBox="1">
            <a:spLocks noChangeArrowheads="1"/>
          </p:cNvSpPr>
          <p:nvPr/>
        </p:nvSpPr>
        <p:spPr bwMode="auto">
          <a:xfrm>
            <a:off x="3886200" y="5105400"/>
            <a:ext cx="396875" cy="519113"/>
          </a:xfrm>
          <a:prstGeom prst="rect">
            <a:avLst/>
          </a:prstGeom>
          <a:solidFill>
            <a:schemeClr val="bg1"/>
          </a:solidFill>
          <a:ln w="9525">
            <a:noFill/>
            <a:miter lim="800000"/>
            <a:headEnd/>
            <a:tailEnd/>
          </a:ln>
          <a:effectLst/>
        </p:spPr>
        <p:txBody>
          <a:bodyPr wrap="none">
            <a:spAutoFit/>
          </a:bodyPr>
          <a:lstStyle/>
          <a:p>
            <a:r>
              <a:rPr lang="en-US" sz="2800" b="1">
                <a:latin typeface="Courier New" pitchFamily="49" charset="0"/>
              </a:rPr>
              <a:t>4</a:t>
            </a:r>
          </a:p>
        </p:txBody>
      </p:sp>
      <p:sp>
        <p:nvSpPr>
          <p:cNvPr id="17422" name="Text Box 14"/>
          <p:cNvSpPr txBox="1">
            <a:spLocks noChangeArrowheads="1"/>
          </p:cNvSpPr>
          <p:nvPr/>
        </p:nvSpPr>
        <p:spPr bwMode="auto">
          <a:xfrm>
            <a:off x="3962400" y="2590800"/>
            <a:ext cx="396875" cy="519113"/>
          </a:xfrm>
          <a:prstGeom prst="rect">
            <a:avLst/>
          </a:prstGeom>
          <a:solidFill>
            <a:schemeClr val="bg1"/>
          </a:solidFill>
          <a:ln w="9525">
            <a:noFill/>
            <a:miter lim="800000"/>
            <a:headEnd/>
            <a:tailEnd/>
          </a:ln>
          <a:effectLst/>
        </p:spPr>
        <p:txBody>
          <a:bodyPr wrap="none">
            <a:spAutoFit/>
          </a:bodyPr>
          <a:lstStyle/>
          <a:p>
            <a:r>
              <a:rPr lang="en-US" sz="2800" b="1">
                <a:latin typeface="Courier New" pitchFamily="49" charset="0"/>
              </a:rPr>
              <a:t>6</a:t>
            </a:r>
          </a:p>
        </p:txBody>
      </p:sp>
      <p:sp>
        <p:nvSpPr>
          <p:cNvPr id="17423" name="Text Box 15"/>
          <p:cNvSpPr txBox="1">
            <a:spLocks noChangeArrowheads="1"/>
          </p:cNvSpPr>
          <p:nvPr/>
        </p:nvSpPr>
        <p:spPr bwMode="auto">
          <a:xfrm>
            <a:off x="5943600" y="3810000"/>
            <a:ext cx="396875" cy="519113"/>
          </a:xfrm>
          <a:prstGeom prst="rect">
            <a:avLst/>
          </a:prstGeom>
          <a:solidFill>
            <a:schemeClr val="bg1"/>
          </a:solidFill>
          <a:ln w="9525">
            <a:noFill/>
            <a:miter lim="800000"/>
            <a:headEnd/>
            <a:tailEnd/>
          </a:ln>
          <a:effectLst/>
        </p:spPr>
        <p:txBody>
          <a:bodyPr wrap="none">
            <a:spAutoFit/>
          </a:bodyPr>
          <a:lstStyle/>
          <a:p>
            <a:r>
              <a:rPr lang="en-US" sz="2800" b="1">
                <a:latin typeface="Courier New" pitchFamily="49" charset="0"/>
              </a:rPr>
              <a:t>3</a:t>
            </a:r>
          </a:p>
        </p:txBody>
      </p:sp>
      <p:sp>
        <p:nvSpPr>
          <p:cNvPr id="17424" name="Text Box 16"/>
          <p:cNvSpPr txBox="1">
            <a:spLocks noChangeArrowheads="1"/>
          </p:cNvSpPr>
          <p:nvPr/>
        </p:nvSpPr>
        <p:spPr bwMode="auto">
          <a:xfrm>
            <a:off x="1828800" y="3886200"/>
            <a:ext cx="396875" cy="519113"/>
          </a:xfrm>
          <a:prstGeom prst="rect">
            <a:avLst/>
          </a:prstGeom>
          <a:solidFill>
            <a:schemeClr val="bg1"/>
          </a:solidFill>
          <a:ln w="9525">
            <a:noFill/>
            <a:miter lim="800000"/>
            <a:headEnd/>
            <a:tailEnd/>
          </a:ln>
          <a:effectLst/>
        </p:spPr>
        <p:txBody>
          <a:bodyPr wrap="none">
            <a:spAutoFit/>
          </a:bodyPr>
          <a:lstStyle/>
          <a:p>
            <a:r>
              <a:rPr lang="en-US" sz="2800" b="1">
                <a:latin typeface="Courier New" pitchFamily="49" charset="0"/>
              </a:rPr>
              <a:t>5</a:t>
            </a:r>
          </a:p>
        </p:txBody>
      </p:sp>
      <p:sp>
        <p:nvSpPr>
          <p:cNvPr id="17425" name="Text Box 17"/>
          <p:cNvSpPr txBox="1">
            <a:spLocks noChangeArrowheads="1"/>
          </p:cNvSpPr>
          <p:nvPr/>
        </p:nvSpPr>
        <p:spPr bwMode="auto">
          <a:xfrm>
            <a:off x="3124200" y="3276600"/>
            <a:ext cx="396875" cy="519113"/>
          </a:xfrm>
          <a:prstGeom prst="rect">
            <a:avLst/>
          </a:prstGeom>
          <a:solidFill>
            <a:schemeClr val="bg1"/>
          </a:solidFill>
          <a:ln w="9525">
            <a:noFill/>
            <a:miter lim="800000"/>
            <a:headEnd/>
            <a:tailEnd/>
          </a:ln>
          <a:effectLst/>
        </p:spPr>
        <p:txBody>
          <a:bodyPr wrap="none">
            <a:spAutoFit/>
          </a:bodyPr>
          <a:lstStyle/>
          <a:p>
            <a:r>
              <a:rPr lang="en-US" sz="2800" b="1">
                <a:latin typeface="Courier New" pitchFamily="49" charset="0"/>
              </a:rPr>
              <a:t>1</a:t>
            </a:r>
          </a:p>
        </p:txBody>
      </p:sp>
      <p:sp>
        <p:nvSpPr>
          <p:cNvPr id="17426" name="Text Box 18"/>
          <p:cNvSpPr txBox="1">
            <a:spLocks noChangeArrowheads="1"/>
          </p:cNvSpPr>
          <p:nvPr/>
        </p:nvSpPr>
        <p:spPr bwMode="auto">
          <a:xfrm>
            <a:off x="4876800" y="3276600"/>
            <a:ext cx="396875" cy="519113"/>
          </a:xfrm>
          <a:prstGeom prst="rect">
            <a:avLst/>
          </a:prstGeom>
          <a:solidFill>
            <a:schemeClr val="bg1"/>
          </a:solidFill>
          <a:ln w="9525">
            <a:noFill/>
            <a:miter lim="800000"/>
            <a:headEnd/>
            <a:tailEnd/>
          </a:ln>
          <a:effectLst/>
        </p:spPr>
        <p:txBody>
          <a:bodyPr wrap="none">
            <a:spAutoFit/>
          </a:bodyPr>
          <a:lstStyle/>
          <a:p>
            <a:r>
              <a:rPr lang="en-US" sz="2800" b="1">
                <a:latin typeface="Courier New" pitchFamily="49" charset="0"/>
              </a:rPr>
              <a:t>2</a:t>
            </a:r>
          </a:p>
        </p:txBody>
      </p:sp>
      <p:sp>
        <p:nvSpPr>
          <p:cNvPr id="17" name="Rounded Rectangle 16"/>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8" name="Rectangle 2"/>
          <p:cNvSpPr txBox="1">
            <a:spLocks noChangeArrowheads="1"/>
          </p:cNvSpPr>
          <p:nvPr/>
        </p:nvSpPr>
        <p:spPr>
          <a:xfrm>
            <a:off x="457200" y="274638"/>
            <a:ext cx="7010400" cy="715962"/>
          </a:xfrm>
          <a:prstGeom prst="rect">
            <a:avLst/>
          </a:prstGeom>
        </p:spPr>
        <p:txBody>
          <a:bodyPr vert="horz" lIns="91440" tIns="45720" rIns="91440" bIns="45720" rtlCol="0" anchor="ct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a:ln>
                  <a:noFill/>
                </a:ln>
                <a:solidFill>
                  <a:schemeClr val="bg1"/>
                </a:solidFill>
                <a:effectLst/>
                <a:uLnTx/>
                <a:uFillTx/>
                <a:latin typeface="+mj-lt"/>
                <a:ea typeface="+mj-ea"/>
                <a:cs typeface="+mj-cs"/>
              </a:rPr>
              <a:t>Generate-and-test</a:t>
            </a:r>
            <a:endParaRPr kumimoji="0" lang="en-US" sz="4400" b="1" i="0" u="none" strike="noStrike" kern="1200" cap="none" spc="0" normalizeH="0" baseline="0" noProof="0" dirty="0">
              <a:ln>
                <a:noFill/>
              </a:ln>
              <a:solidFill>
                <a:schemeClr val="bg1"/>
              </a:solidFill>
              <a:effectLst/>
              <a:uLnTx/>
              <a:uFillTx/>
              <a:latin typeface="+mj-lt"/>
              <a:ea typeface="+mj-ea"/>
              <a:cs typeface="+mj-cs"/>
            </a:endParaRPr>
          </a:p>
        </p:txBody>
      </p:sp>
      <p:pic>
        <p:nvPicPr>
          <p:cNvPr id="19" name="Picture 18"/>
          <p:cNvPicPr>
            <a:picLocks noChangeAspect="1"/>
          </p:cNvPicPr>
          <p:nvPr/>
        </p:nvPicPr>
        <p:blipFill>
          <a:blip r:embed="rId3"/>
          <a:stretch>
            <a:fillRect/>
          </a:stretch>
        </p:blipFill>
        <p:spPr>
          <a:xfrm>
            <a:off x="7743825" y="52741"/>
            <a:ext cx="1276350" cy="12477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5"/>
          <p:cNvSpPr>
            <a:spLocks noGrp="1"/>
          </p:cNvSpPr>
          <p:nvPr>
            <p:ph type="sldNum" sz="quarter" idx="12"/>
          </p:nvPr>
        </p:nvSpPr>
        <p:spPr/>
        <p:txBody>
          <a:bodyPr/>
          <a:lstStyle/>
          <a:p>
            <a:fld id="{1FF47D4D-9EBF-4E8A-BC93-97ABC0E1D326}" type="slidenum">
              <a:rPr lang="en-US"/>
              <a:pPr/>
              <a:t>41</a:t>
            </a:fld>
            <a:endParaRPr lang="en-US"/>
          </a:p>
        </p:txBody>
      </p:sp>
      <p:sp>
        <p:nvSpPr>
          <p:cNvPr id="7171" name="Rectangle 3"/>
          <p:cNvSpPr>
            <a:spLocks noGrp="1" noChangeArrowheads="1"/>
          </p:cNvSpPr>
          <p:nvPr>
            <p:ph type="body" idx="1"/>
          </p:nvPr>
        </p:nvSpPr>
        <p:spPr>
          <a:xfrm>
            <a:off x="228600" y="1828800"/>
            <a:ext cx="4800600" cy="4114800"/>
          </a:xfrm>
        </p:spPr>
        <p:txBody>
          <a:bodyPr>
            <a:normAutofit fontScale="92500" lnSpcReduction="10000"/>
          </a:bodyPr>
          <a:lstStyle/>
          <a:p>
            <a:r>
              <a:rPr lang="en-US" dirty="0"/>
              <a:t>TSP - generation of possible solutions is done in </a:t>
            </a:r>
            <a:r>
              <a:rPr lang="en-US" dirty="0">
                <a:highlight>
                  <a:srgbClr val="FFFF00"/>
                </a:highlight>
              </a:rPr>
              <a:t>lexicographical</a:t>
            </a:r>
            <a:r>
              <a:rPr lang="en-US" dirty="0"/>
              <a:t> order of cities:</a:t>
            </a:r>
          </a:p>
          <a:p>
            <a:pPr lvl="1">
              <a:buFontTx/>
              <a:buNone/>
            </a:pPr>
            <a:r>
              <a:rPr lang="en-US" dirty="0">
                <a:latin typeface="News Gothic" pitchFamily="34" charset="0"/>
              </a:rPr>
              <a:t>1. A - B - C - D</a:t>
            </a:r>
          </a:p>
          <a:p>
            <a:pPr lvl="1">
              <a:buFontTx/>
              <a:buNone/>
            </a:pPr>
            <a:r>
              <a:rPr lang="en-US" dirty="0">
                <a:latin typeface="News Gothic" pitchFamily="34" charset="0"/>
              </a:rPr>
              <a:t>2. A - B - D - C</a:t>
            </a:r>
          </a:p>
          <a:p>
            <a:pPr lvl="1">
              <a:buFontTx/>
              <a:buNone/>
            </a:pPr>
            <a:r>
              <a:rPr lang="en-US" dirty="0">
                <a:latin typeface="News Gothic" pitchFamily="34" charset="0"/>
              </a:rPr>
              <a:t>3. A - C - B - D</a:t>
            </a:r>
          </a:p>
          <a:p>
            <a:pPr lvl="1">
              <a:buFontTx/>
              <a:buNone/>
            </a:pPr>
            <a:r>
              <a:rPr lang="en-US" dirty="0">
                <a:latin typeface="News Gothic" pitchFamily="34" charset="0"/>
              </a:rPr>
              <a:t>4. A - C - D - B</a:t>
            </a:r>
          </a:p>
          <a:p>
            <a:pPr lvl="1">
              <a:buFontTx/>
              <a:buNone/>
            </a:pPr>
            <a:r>
              <a:rPr lang="en-US" dirty="0">
                <a:latin typeface="News Gothic" pitchFamily="34" charset="0"/>
              </a:rPr>
              <a:t>...</a:t>
            </a:r>
          </a:p>
        </p:txBody>
      </p:sp>
      <p:grpSp>
        <p:nvGrpSpPr>
          <p:cNvPr id="2" name="Group 60"/>
          <p:cNvGrpSpPr>
            <a:grpSpLocks/>
          </p:cNvGrpSpPr>
          <p:nvPr/>
        </p:nvGrpSpPr>
        <p:grpSpPr bwMode="auto">
          <a:xfrm>
            <a:off x="4114800" y="1981200"/>
            <a:ext cx="4629150" cy="4343400"/>
            <a:chOff x="2544" y="1104"/>
            <a:chExt cx="2916" cy="2736"/>
          </a:xfrm>
        </p:grpSpPr>
        <p:grpSp>
          <p:nvGrpSpPr>
            <p:cNvPr id="3" name="Group 38"/>
            <p:cNvGrpSpPr>
              <a:grpSpLocks/>
            </p:cNvGrpSpPr>
            <p:nvPr/>
          </p:nvGrpSpPr>
          <p:grpSpPr bwMode="auto">
            <a:xfrm>
              <a:off x="3562" y="1536"/>
              <a:ext cx="1898" cy="288"/>
              <a:chOff x="3274" y="1536"/>
              <a:chExt cx="1898" cy="288"/>
            </a:xfrm>
          </p:grpSpPr>
          <p:sp>
            <p:nvSpPr>
              <p:cNvPr id="7176" name="Text Box 8"/>
              <p:cNvSpPr txBox="1">
                <a:spLocks noChangeArrowheads="1"/>
              </p:cNvSpPr>
              <p:nvPr/>
            </p:nvSpPr>
            <p:spPr bwMode="auto">
              <a:xfrm>
                <a:off x="3274" y="1536"/>
                <a:ext cx="238" cy="288"/>
              </a:xfrm>
              <a:prstGeom prst="rect">
                <a:avLst/>
              </a:prstGeom>
              <a:noFill/>
              <a:ln w="9525">
                <a:noFill/>
                <a:miter lim="800000"/>
                <a:headEnd/>
                <a:tailEnd/>
              </a:ln>
              <a:effectLst/>
            </p:spPr>
            <p:txBody>
              <a:bodyPr wrap="none">
                <a:spAutoFit/>
              </a:bodyPr>
              <a:lstStyle/>
              <a:p>
                <a:r>
                  <a:rPr lang="en-US">
                    <a:latin typeface="News Gothic" pitchFamily="34" charset="0"/>
                  </a:rPr>
                  <a:t>A</a:t>
                </a:r>
              </a:p>
            </p:txBody>
          </p:sp>
          <p:sp>
            <p:nvSpPr>
              <p:cNvPr id="7177" name="Text Box 9"/>
              <p:cNvSpPr txBox="1">
                <a:spLocks noChangeArrowheads="1"/>
              </p:cNvSpPr>
              <p:nvPr/>
            </p:nvSpPr>
            <p:spPr bwMode="auto">
              <a:xfrm>
                <a:off x="3814" y="1536"/>
                <a:ext cx="252" cy="288"/>
              </a:xfrm>
              <a:prstGeom prst="rect">
                <a:avLst/>
              </a:prstGeom>
              <a:noFill/>
              <a:ln w="9525">
                <a:noFill/>
                <a:miter lim="800000"/>
                <a:headEnd/>
                <a:tailEnd/>
              </a:ln>
              <a:effectLst/>
            </p:spPr>
            <p:txBody>
              <a:bodyPr wrap="none">
                <a:spAutoFit/>
              </a:bodyPr>
              <a:lstStyle/>
              <a:p>
                <a:r>
                  <a:rPr lang="en-US">
                    <a:latin typeface="News Gothic" pitchFamily="34" charset="0"/>
                  </a:rPr>
                  <a:t>B</a:t>
                </a:r>
              </a:p>
            </p:txBody>
          </p:sp>
          <p:sp>
            <p:nvSpPr>
              <p:cNvPr id="7178" name="Text Box 10"/>
              <p:cNvSpPr txBox="1">
                <a:spLocks noChangeArrowheads="1"/>
              </p:cNvSpPr>
              <p:nvPr/>
            </p:nvSpPr>
            <p:spPr bwMode="auto">
              <a:xfrm>
                <a:off x="4368" y="1536"/>
                <a:ext cx="246" cy="288"/>
              </a:xfrm>
              <a:prstGeom prst="rect">
                <a:avLst/>
              </a:prstGeom>
              <a:noFill/>
              <a:ln w="9525">
                <a:noFill/>
                <a:miter lim="800000"/>
                <a:headEnd/>
                <a:tailEnd/>
              </a:ln>
              <a:effectLst/>
            </p:spPr>
            <p:txBody>
              <a:bodyPr wrap="none">
                <a:spAutoFit/>
              </a:bodyPr>
              <a:lstStyle/>
              <a:p>
                <a:r>
                  <a:rPr lang="en-US">
                    <a:latin typeface="News Gothic" pitchFamily="34" charset="0"/>
                  </a:rPr>
                  <a:t>C</a:t>
                </a:r>
              </a:p>
            </p:txBody>
          </p:sp>
          <p:sp>
            <p:nvSpPr>
              <p:cNvPr id="7179" name="Text Box 11"/>
              <p:cNvSpPr txBox="1">
                <a:spLocks noChangeArrowheads="1"/>
              </p:cNvSpPr>
              <p:nvPr/>
            </p:nvSpPr>
            <p:spPr bwMode="auto">
              <a:xfrm>
                <a:off x="4916" y="1536"/>
                <a:ext cx="256" cy="288"/>
              </a:xfrm>
              <a:prstGeom prst="rect">
                <a:avLst/>
              </a:prstGeom>
              <a:noFill/>
              <a:ln w="9525">
                <a:noFill/>
                <a:miter lim="800000"/>
                <a:headEnd/>
                <a:tailEnd/>
              </a:ln>
              <a:effectLst/>
            </p:spPr>
            <p:txBody>
              <a:bodyPr wrap="none">
                <a:spAutoFit/>
              </a:bodyPr>
              <a:lstStyle/>
              <a:p>
                <a:r>
                  <a:rPr lang="en-US">
                    <a:latin typeface="News Gothic" pitchFamily="34" charset="0"/>
                  </a:rPr>
                  <a:t>D</a:t>
                </a:r>
              </a:p>
            </p:txBody>
          </p:sp>
        </p:grpSp>
        <p:grpSp>
          <p:nvGrpSpPr>
            <p:cNvPr id="4" name="Group 37"/>
            <p:cNvGrpSpPr>
              <a:grpSpLocks/>
            </p:cNvGrpSpPr>
            <p:nvPr/>
          </p:nvGrpSpPr>
          <p:grpSpPr bwMode="auto">
            <a:xfrm>
              <a:off x="2758" y="2208"/>
              <a:ext cx="1818" cy="288"/>
              <a:chOff x="2710" y="2400"/>
              <a:chExt cx="1818" cy="288"/>
            </a:xfrm>
          </p:grpSpPr>
          <p:sp>
            <p:nvSpPr>
              <p:cNvPr id="7181" name="Text Box 13"/>
              <p:cNvSpPr txBox="1">
                <a:spLocks noChangeArrowheads="1"/>
              </p:cNvSpPr>
              <p:nvPr/>
            </p:nvSpPr>
            <p:spPr bwMode="auto">
              <a:xfrm>
                <a:off x="2710" y="2400"/>
                <a:ext cx="252" cy="288"/>
              </a:xfrm>
              <a:prstGeom prst="rect">
                <a:avLst/>
              </a:prstGeom>
              <a:noFill/>
              <a:ln w="9525">
                <a:noFill/>
                <a:miter lim="800000"/>
                <a:headEnd/>
                <a:tailEnd/>
              </a:ln>
              <a:effectLst/>
            </p:spPr>
            <p:txBody>
              <a:bodyPr wrap="none">
                <a:spAutoFit/>
              </a:bodyPr>
              <a:lstStyle/>
              <a:p>
                <a:r>
                  <a:rPr lang="en-US">
                    <a:latin typeface="News Gothic" pitchFamily="34" charset="0"/>
                  </a:rPr>
                  <a:t>B</a:t>
                </a:r>
              </a:p>
            </p:txBody>
          </p:sp>
          <p:sp>
            <p:nvSpPr>
              <p:cNvPr id="7182" name="Text Box 14"/>
              <p:cNvSpPr txBox="1">
                <a:spLocks noChangeArrowheads="1"/>
              </p:cNvSpPr>
              <p:nvPr/>
            </p:nvSpPr>
            <p:spPr bwMode="auto">
              <a:xfrm>
                <a:off x="3494" y="2400"/>
                <a:ext cx="246" cy="288"/>
              </a:xfrm>
              <a:prstGeom prst="rect">
                <a:avLst/>
              </a:prstGeom>
              <a:noFill/>
              <a:ln w="9525">
                <a:noFill/>
                <a:miter lim="800000"/>
                <a:headEnd/>
                <a:tailEnd/>
              </a:ln>
              <a:effectLst/>
            </p:spPr>
            <p:txBody>
              <a:bodyPr wrap="none">
                <a:spAutoFit/>
              </a:bodyPr>
              <a:lstStyle/>
              <a:p>
                <a:r>
                  <a:rPr lang="en-US">
                    <a:latin typeface="News Gothic" pitchFamily="34" charset="0"/>
                  </a:rPr>
                  <a:t>C</a:t>
                </a:r>
              </a:p>
            </p:txBody>
          </p:sp>
          <p:sp>
            <p:nvSpPr>
              <p:cNvPr id="7183" name="Text Box 15"/>
              <p:cNvSpPr txBox="1">
                <a:spLocks noChangeArrowheads="1"/>
              </p:cNvSpPr>
              <p:nvPr/>
            </p:nvSpPr>
            <p:spPr bwMode="auto">
              <a:xfrm>
                <a:off x="4272" y="2400"/>
                <a:ext cx="256" cy="288"/>
              </a:xfrm>
              <a:prstGeom prst="rect">
                <a:avLst/>
              </a:prstGeom>
              <a:noFill/>
              <a:ln w="9525">
                <a:noFill/>
                <a:miter lim="800000"/>
                <a:headEnd/>
                <a:tailEnd/>
              </a:ln>
              <a:effectLst/>
            </p:spPr>
            <p:txBody>
              <a:bodyPr wrap="none">
                <a:spAutoFit/>
              </a:bodyPr>
              <a:lstStyle/>
              <a:p>
                <a:r>
                  <a:rPr lang="en-US">
                    <a:latin typeface="News Gothic" pitchFamily="34" charset="0"/>
                  </a:rPr>
                  <a:t>D</a:t>
                </a:r>
              </a:p>
            </p:txBody>
          </p:sp>
        </p:grpSp>
        <p:grpSp>
          <p:nvGrpSpPr>
            <p:cNvPr id="5" name="Group 36"/>
            <p:cNvGrpSpPr>
              <a:grpSpLocks/>
            </p:cNvGrpSpPr>
            <p:nvPr/>
          </p:nvGrpSpPr>
          <p:grpSpPr bwMode="auto">
            <a:xfrm>
              <a:off x="2544" y="2880"/>
              <a:ext cx="2220" cy="288"/>
              <a:chOff x="2496" y="3072"/>
              <a:chExt cx="2220" cy="288"/>
            </a:xfrm>
          </p:grpSpPr>
          <p:grpSp>
            <p:nvGrpSpPr>
              <p:cNvPr id="6" name="Group 19"/>
              <p:cNvGrpSpPr>
                <a:grpSpLocks/>
              </p:cNvGrpSpPr>
              <p:nvPr/>
            </p:nvGrpSpPr>
            <p:grpSpPr bwMode="auto">
              <a:xfrm>
                <a:off x="2496" y="3072"/>
                <a:ext cx="688" cy="288"/>
                <a:chOff x="2400" y="3072"/>
                <a:chExt cx="688" cy="288"/>
              </a:xfrm>
            </p:grpSpPr>
            <p:sp>
              <p:nvSpPr>
                <p:cNvPr id="7185" name="Text Box 17"/>
                <p:cNvSpPr txBox="1">
                  <a:spLocks noChangeArrowheads="1"/>
                </p:cNvSpPr>
                <p:nvPr/>
              </p:nvSpPr>
              <p:spPr bwMode="auto">
                <a:xfrm>
                  <a:off x="2400" y="3072"/>
                  <a:ext cx="246" cy="288"/>
                </a:xfrm>
                <a:prstGeom prst="rect">
                  <a:avLst/>
                </a:prstGeom>
                <a:noFill/>
                <a:ln w="9525">
                  <a:noFill/>
                  <a:miter lim="800000"/>
                  <a:headEnd/>
                  <a:tailEnd/>
                </a:ln>
                <a:effectLst/>
              </p:spPr>
              <p:txBody>
                <a:bodyPr wrap="none">
                  <a:spAutoFit/>
                </a:bodyPr>
                <a:lstStyle/>
                <a:p>
                  <a:r>
                    <a:rPr lang="en-US">
                      <a:latin typeface="News Gothic" pitchFamily="34" charset="0"/>
                    </a:rPr>
                    <a:t>C</a:t>
                  </a:r>
                </a:p>
              </p:txBody>
            </p:sp>
            <p:sp>
              <p:nvSpPr>
                <p:cNvPr id="7186" name="Text Box 18"/>
                <p:cNvSpPr txBox="1">
                  <a:spLocks noChangeArrowheads="1"/>
                </p:cNvSpPr>
                <p:nvPr/>
              </p:nvSpPr>
              <p:spPr bwMode="auto">
                <a:xfrm>
                  <a:off x="2832" y="3072"/>
                  <a:ext cx="256" cy="288"/>
                </a:xfrm>
                <a:prstGeom prst="rect">
                  <a:avLst/>
                </a:prstGeom>
                <a:noFill/>
                <a:ln w="9525">
                  <a:noFill/>
                  <a:miter lim="800000"/>
                  <a:headEnd/>
                  <a:tailEnd/>
                </a:ln>
                <a:effectLst/>
              </p:spPr>
              <p:txBody>
                <a:bodyPr wrap="none">
                  <a:spAutoFit/>
                </a:bodyPr>
                <a:lstStyle/>
                <a:p>
                  <a:r>
                    <a:rPr lang="en-US">
                      <a:latin typeface="News Gothic" pitchFamily="34" charset="0"/>
                    </a:rPr>
                    <a:t>D</a:t>
                  </a:r>
                </a:p>
              </p:txBody>
            </p:sp>
          </p:grpSp>
          <p:grpSp>
            <p:nvGrpSpPr>
              <p:cNvPr id="7" name="Group 20"/>
              <p:cNvGrpSpPr>
                <a:grpSpLocks/>
              </p:cNvGrpSpPr>
              <p:nvPr/>
            </p:nvGrpSpPr>
            <p:grpSpPr bwMode="auto">
              <a:xfrm>
                <a:off x="4032" y="3072"/>
                <a:ext cx="684" cy="288"/>
                <a:chOff x="2400" y="3072"/>
                <a:chExt cx="684" cy="288"/>
              </a:xfrm>
            </p:grpSpPr>
            <p:sp>
              <p:nvSpPr>
                <p:cNvPr id="7189" name="Text Box 21"/>
                <p:cNvSpPr txBox="1">
                  <a:spLocks noChangeArrowheads="1"/>
                </p:cNvSpPr>
                <p:nvPr/>
              </p:nvSpPr>
              <p:spPr bwMode="auto">
                <a:xfrm>
                  <a:off x="2400" y="3072"/>
                  <a:ext cx="246" cy="288"/>
                </a:xfrm>
                <a:prstGeom prst="rect">
                  <a:avLst/>
                </a:prstGeom>
                <a:noFill/>
                <a:ln w="9525">
                  <a:noFill/>
                  <a:miter lim="800000"/>
                  <a:headEnd/>
                  <a:tailEnd/>
                </a:ln>
                <a:effectLst/>
              </p:spPr>
              <p:txBody>
                <a:bodyPr wrap="none">
                  <a:spAutoFit/>
                </a:bodyPr>
                <a:lstStyle/>
                <a:p>
                  <a:r>
                    <a:rPr lang="en-US">
                      <a:latin typeface="News Gothic" pitchFamily="34" charset="0"/>
                    </a:rPr>
                    <a:t>C</a:t>
                  </a:r>
                </a:p>
              </p:txBody>
            </p:sp>
            <p:sp>
              <p:nvSpPr>
                <p:cNvPr id="7190" name="Text Box 22"/>
                <p:cNvSpPr txBox="1">
                  <a:spLocks noChangeArrowheads="1"/>
                </p:cNvSpPr>
                <p:nvPr/>
              </p:nvSpPr>
              <p:spPr bwMode="auto">
                <a:xfrm>
                  <a:off x="2832" y="3072"/>
                  <a:ext cx="252" cy="288"/>
                </a:xfrm>
                <a:prstGeom prst="rect">
                  <a:avLst/>
                </a:prstGeom>
                <a:noFill/>
                <a:ln w="9525">
                  <a:noFill/>
                  <a:miter lim="800000"/>
                  <a:headEnd/>
                  <a:tailEnd/>
                </a:ln>
                <a:effectLst/>
              </p:spPr>
              <p:txBody>
                <a:bodyPr wrap="none">
                  <a:spAutoFit/>
                </a:bodyPr>
                <a:lstStyle/>
                <a:p>
                  <a:r>
                    <a:rPr lang="en-US">
                      <a:latin typeface="News Gothic" pitchFamily="34" charset="0"/>
                    </a:rPr>
                    <a:t>B</a:t>
                  </a:r>
                </a:p>
              </p:txBody>
            </p:sp>
          </p:grpSp>
          <p:grpSp>
            <p:nvGrpSpPr>
              <p:cNvPr id="8" name="Group 23"/>
              <p:cNvGrpSpPr>
                <a:grpSpLocks/>
              </p:cNvGrpSpPr>
              <p:nvPr/>
            </p:nvGrpSpPr>
            <p:grpSpPr bwMode="auto">
              <a:xfrm>
                <a:off x="3264" y="3072"/>
                <a:ext cx="688" cy="288"/>
                <a:chOff x="2400" y="3072"/>
                <a:chExt cx="688" cy="288"/>
              </a:xfrm>
            </p:grpSpPr>
            <p:sp>
              <p:nvSpPr>
                <p:cNvPr id="7192" name="Text Box 24"/>
                <p:cNvSpPr txBox="1">
                  <a:spLocks noChangeArrowheads="1"/>
                </p:cNvSpPr>
                <p:nvPr/>
              </p:nvSpPr>
              <p:spPr bwMode="auto">
                <a:xfrm>
                  <a:off x="2400" y="3072"/>
                  <a:ext cx="252" cy="288"/>
                </a:xfrm>
                <a:prstGeom prst="rect">
                  <a:avLst/>
                </a:prstGeom>
                <a:noFill/>
                <a:ln w="9525">
                  <a:noFill/>
                  <a:miter lim="800000"/>
                  <a:headEnd/>
                  <a:tailEnd/>
                </a:ln>
                <a:effectLst/>
              </p:spPr>
              <p:txBody>
                <a:bodyPr wrap="none">
                  <a:spAutoFit/>
                </a:bodyPr>
                <a:lstStyle/>
                <a:p>
                  <a:r>
                    <a:rPr lang="en-US">
                      <a:latin typeface="News Gothic" pitchFamily="34" charset="0"/>
                    </a:rPr>
                    <a:t>B</a:t>
                  </a:r>
                </a:p>
              </p:txBody>
            </p:sp>
            <p:sp>
              <p:nvSpPr>
                <p:cNvPr id="7193" name="Text Box 25"/>
                <p:cNvSpPr txBox="1">
                  <a:spLocks noChangeArrowheads="1"/>
                </p:cNvSpPr>
                <p:nvPr/>
              </p:nvSpPr>
              <p:spPr bwMode="auto">
                <a:xfrm>
                  <a:off x="2832" y="3072"/>
                  <a:ext cx="256" cy="288"/>
                </a:xfrm>
                <a:prstGeom prst="rect">
                  <a:avLst/>
                </a:prstGeom>
                <a:noFill/>
                <a:ln w="9525">
                  <a:noFill/>
                  <a:miter lim="800000"/>
                  <a:headEnd/>
                  <a:tailEnd/>
                </a:ln>
                <a:effectLst/>
              </p:spPr>
              <p:txBody>
                <a:bodyPr wrap="none">
                  <a:spAutoFit/>
                </a:bodyPr>
                <a:lstStyle/>
                <a:p>
                  <a:r>
                    <a:rPr lang="en-US">
                      <a:latin typeface="News Gothic" pitchFamily="34" charset="0"/>
                    </a:rPr>
                    <a:t>D</a:t>
                  </a:r>
                </a:p>
              </p:txBody>
            </p:sp>
          </p:grpSp>
        </p:grpSp>
        <p:grpSp>
          <p:nvGrpSpPr>
            <p:cNvPr id="9" name="Group 35"/>
            <p:cNvGrpSpPr>
              <a:grpSpLocks/>
            </p:cNvGrpSpPr>
            <p:nvPr/>
          </p:nvGrpSpPr>
          <p:grpSpPr bwMode="auto">
            <a:xfrm>
              <a:off x="2544" y="3552"/>
              <a:ext cx="2214" cy="288"/>
              <a:chOff x="2496" y="3552"/>
              <a:chExt cx="2214" cy="288"/>
            </a:xfrm>
          </p:grpSpPr>
          <p:grpSp>
            <p:nvGrpSpPr>
              <p:cNvPr id="10" name="Group 26"/>
              <p:cNvGrpSpPr>
                <a:grpSpLocks/>
              </p:cNvGrpSpPr>
              <p:nvPr/>
            </p:nvGrpSpPr>
            <p:grpSpPr bwMode="auto">
              <a:xfrm>
                <a:off x="2496" y="3552"/>
                <a:ext cx="678" cy="288"/>
                <a:chOff x="2400" y="3072"/>
                <a:chExt cx="678" cy="288"/>
              </a:xfrm>
            </p:grpSpPr>
            <p:sp>
              <p:nvSpPr>
                <p:cNvPr id="7195" name="Text Box 27"/>
                <p:cNvSpPr txBox="1">
                  <a:spLocks noChangeArrowheads="1"/>
                </p:cNvSpPr>
                <p:nvPr/>
              </p:nvSpPr>
              <p:spPr bwMode="auto">
                <a:xfrm>
                  <a:off x="2400" y="3072"/>
                  <a:ext cx="256" cy="288"/>
                </a:xfrm>
                <a:prstGeom prst="rect">
                  <a:avLst/>
                </a:prstGeom>
                <a:noFill/>
                <a:ln w="9525">
                  <a:noFill/>
                  <a:miter lim="800000"/>
                  <a:headEnd/>
                  <a:tailEnd/>
                </a:ln>
                <a:effectLst/>
              </p:spPr>
              <p:txBody>
                <a:bodyPr wrap="none">
                  <a:spAutoFit/>
                </a:bodyPr>
                <a:lstStyle/>
                <a:p>
                  <a:r>
                    <a:rPr lang="en-US">
                      <a:latin typeface="News Gothic" pitchFamily="34" charset="0"/>
                    </a:rPr>
                    <a:t>D</a:t>
                  </a:r>
                </a:p>
              </p:txBody>
            </p:sp>
            <p:sp>
              <p:nvSpPr>
                <p:cNvPr id="7196" name="Text Box 28"/>
                <p:cNvSpPr txBox="1">
                  <a:spLocks noChangeArrowheads="1"/>
                </p:cNvSpPr>
                <p:nvPr/>
              </p:nvSpPr>
              <p:spPr bwMode="auto">
                <a:xfrm>
                  <a:off x="2832" y="3072"/>
                  <a:ext cx="246" cy="288"/>
                </a:xfrm>
                <a:prstGeom prst="rect">
                  <a:avLst/>
                </a:prstGeom>
                <a:noFill/>
                <a:ln w="9525">
                  <a:noFill/>
                  <a:miter lim="800000"/>
                  <a:headEnd/>
                  <a:tailEnd/>
                </a:ln>
                <a:effectLst/>
              </p:spPr>
              <p:txBody>
                <a:bodyPr wrap="none">
                  <a:spAutoFit/>
                </a:bodyPr>
                <a:lstStyle/>
                <a:p>
                  <a:r>
                    <a:rPr lang="en-US">
                      <a:latin typeface="News Gothic" pitchFamily="34" charset="0"/>
                    </a:rPr>
                    <a:t>C</a:t>
                  </a:r>
                </a:p>
              </p:txBody>
            </p:sp>
          </p:grpSp>
          <p:grpSp>
            <p:nvGrpSpPr>
              <p:cNvPr id="11" name="Group 29"/>
              <p:cNvGrpSpPr>
                <a:grpSpLocks/>
              </p:cNvGrpSpPr>
              <p:nvPr/>
            </p:nvGrpSpPr>
            <p:grpSpPr bwMode="auto">
              <a:xfrm>
                <a:off x="4032" y="3552"/>
                <a:ext cx="678" cy="288"/>
                <a:chOff x="2400" y="3072"/>
                <a:chExt cx="678" cy="288"/>
              </a:xfrm>
            </p:grpSpPr>
            <p:sp>
              <p:nvSpPr>
                <p:cNvPr id="7198" name="Text Box 30"/>
                <p:cNvSpPr txBox="1">
                  <a:spLocks noChangeArrowheads="1"/>
                </p:cNvSpPr>
                <p:nvPr/>
              </p:nvSpPr>
              <p:spPr bwMode="auto">
                <a:xfrm>
                  <a:off x="2400" y="3072"/>
                  <a:ext cx="252" cy="288"/>
                </a:xfrm>
                <a:prstGeom prst="rect">
                  <a:avLst/>
                </a:prstGeom>
                <a:noFill/>
                <a:ln w="9525">
                  <a:noFill/>
                  <a:miter lim="800000"/>
                  <a:headEnd/>
                  <a:tailEnd/>
                </a:ln>
                <a:effectLst/>
              </p:spPr>
              <p:txBody>
                <a:bodyPr wrap="none">
                  <a:spAutoFit/>
                </a:bodyPr>
                <a:lstStyle/>
                <a:p>
                  <a:r>
                    <a:rPr lang="en-US">
                      <a:latin typeface="News Gothic" pitchFamily="34" charset="0"/>
                    </a:rPr>
                    <a:t>B</a:t>
                  </a:r>
                </a:p>
              </p:txBody>
            </p:sp>
            <p:sp>
              <p:nvSpPr>
                <p:cNvPr id="7199" name="Text Box 31"/>
                <p:cNvSpPr txBox="1">
                  <a:spLocks noChangeArrowheads="1"/>
                </p:cNvSpPr>
                <p:nvPr/>
              </p:nvSpPr>
              <p:spPr bwMode="auto">
                <a:xfrm>
                  <a:off x="2832" y="3072"/>
                  <a:ext cx="246" cy="288"/>
                </a:xfrm>
                <a:prstGeom prst="rect">
                  <a:avLst/>
                </a:prstGeom>
                <a:noFill/>
                <a:ln w="9525">
                  <a:noFill/>
                  <a:miter lim="800000"/>
                  <a:headEnd/>
                  <a:tailEnd/>
                </a:ln>
                <a:effectLst/>
              </p:spPr>
              <p:txBody>
                <a:bodyPr wrap="none">
                  <a:spAutoFit/>
                </a:bodyPr>
                <a:lstStyle/>
                <a:p>
                  <a:r>
                    <a:rPr lang="en-US">
                      <a:latin typeface="News Gothic" pitchFamily="34" charset="0"/>
                    </a:rPr>
                    <a:t>C</a:t>
                  </a:r>
                </a:p>
              </p:txBody>
            </p:sp>
          </p:grpSp>
          <p:grpSp>
            <p:nvGrpSpPr>
              <p:cNvPr id="12" name="Group 32"/>
              <p:cNvGrpSpPr>
                <a:grpSpLocks/>
              </p:cNvGrpSpPr>
              <p:nvPr/>
            </p:nvGrpSpPr>
            <p:grpSpPr bwMode="auto">
              <a:xfrm>
                <a:off x="3264" y="3552"/>
                <a:ext cx="684" cy="288"/>
                <a:chOff x="2400" y="3072"/>
                <a:chExt cx="684" cy="288"/>
              </a:xfrm>
            </p:grpSpPr>
            <p:sp>
              <p:nvSpPr>
                <p:cNvPr id="7201" name="Text Box 33"/>
                <p:cNvSpPr txBox="1">
                  <a:spLocks noChangeArrowheads="1"/>
                </p:cNvSpPr>
                <p:nvPr/>
              </p:nvSpPr>
              <p:spPr bwMode="auto">
                <a:xfrm>
                  <a:off x="2400" y="3072"/>
                  <a:ext cx="256" cy="288"/>
                </a:xfrm>
                <a:prstGeom prst="rect">
                  <a:avLst/>
                </a:prstGeom>
                <a:noFill/>
                <a:ln w="9525">
                  <a:noFill/>
                  <a:miter lim="800000"/>
                  <a:headEnd/>
                  <a:tailEnd/>
                </a:ln>
                <a:effectLst/>
              </p:spPr>
              <p:txBody>
                <a:bodyPr wrap="none">
                  <a:spAutoFit/>
                </a:bodyPr>
                <a:lstStyle/>
                <a:p>
                  <a:r>
                    <a:rPr lang="en-US">
                      <a:latin typeface="News Gothic" pitchFamily="34" charset="0"/>
                    </a:rPr>
                    <a:t>D</a:t>
                  </a:r>
                </a:p>
              </p:txBody>
            </p:sp>
            <p:sp>
              <p:nvSpPr>
                <p:cNvPr id="7202" name="Text Box 34"/>
                <p:cNvSpPr txBox="1">
                  <a:spLocks noChangeArrowheads="1"/>
                </p:cNvSpPr>
                <p:nvPr/>
              </p:nvSpPr>
              <p:spPr bwMode="auto">
                <a:xfrm>
                  <a:off x="2832" y="3072"/>
                  <a:ext cx="252" cy="288"/>
                </a:xfrm>
                <a:prstGeom prst="rect">
                  <a:avLst/>
                </a:prstGeom>
                <a:noFill/>
                <a:ln w="9525">
                  <a:noFill/>
                  <a:miter lim="800000"/>
                  <a:headEnd/>
                  <a:tailEnd/>
                </a:ln>
                <a:effectLst/>
              </p:spPr>
              <p:txBody>
                <a:bodyPr wrap="none">
                  <a:spAutoFit/>
                </a:bodyPr>
                <a:lstStyle/>
                <a:p>
                  <a:r>
                    <a:rPr lang="en-US">
                      <a:latin typeface="News Gothic" pitchFamily="34" charset="0"/>
                    </a:rPr>
                    <a:t>B</a:t>
                  </a:r>
                </a:p>
              </p:txBody>
            </p:sp>
          </p:grpSp>
        </p:grpSp>
        <p:sp>
          <p:nvSpPr>
            <p:cNvPr id="7207" name="Line 39"/>
            <p:cNvSpPr>
              <a:spLocks noChangeShapeType="1"/>
            </p:cNvSpPr>
            <p:nvPr/>
          </p:nvSpPr>
          <p:spPr bwMode="auto">
            <a:xfrm flipH="1">
              <a:off x="3744" y="1104"/>
              <a:ext cx="768" cy="480"/>
            </a:xfrm>
            <a:prstGeom prst="line">
              <a:avLst/>
            </a:prstGeom>
            <a:noFill/>
            <a:ln w="28575">
              <a:solidFill>
                <a:schemeClr val="tx1"/>
              </a:solidFill>
              <a:round/>
              <a:headEnd/>
              <a:tailEnd/>
            </a:ln>
            <a:effectLst/>
          </p:spPr>
          <p:txBody>
            <a:bodyPr wrap="none" anchor="ctr"/>
            <a:lstStyle/>
            <a:p>
              <a:endParaRPr lang="en-US"/>
            </a:p>
          </p:txBody>
        </p:sp>
        <p:sp>
          <p:nvSpPr>
            <p:cNvPr id="7208" name="Line 40"/>
            <p:cNvSpPr>
              <a:spLocks noChangeShapeType="1"/>
            </p:cNvSpPr>
            <p:nvPr/>
          </p:nvSpPr>
          <p:spPr bwMode="auto">
            <a:xfrm flipH="1">
              <a:off x="4224" y="1104"/>
              <a:ext cx="288" cy="480"/>
            </a:xfrm>
            <a:prstGeom prst="line">
              <a:avLst/>
            </a:prstGeom>
            <a:noFill/>
            <a:ln w="28575">
              <a:solidFill>
                <a:schemeClr val="tx1"/>
              </a:solidFill>
              <a:round/>
              <a:headEnd/>
              <a:tailEnd/>
            </a:ln>
            <a:effectLst/>
          </p:spPr>
          <p:txBody>
            <a:bodyPr wrap="none" anchor="ctr"/>
            <a:lstStyle/>
            <a:p>
              <a:endParaRPr lang="en-US"/>
            </a:p>
          </p:txBody>
        </p:sp>
        <p:grpSp>
          <p:nvGrpSpPr>
            <p:cNvPr id="13" name="Group 44"/>
            <p:cNvGrpSpPr>
              <a:grpSpLocks/>
            </p:cNvGrpSpPr>
            <p:nvPr/>
          </p:nvGrpSpPr>
          <p:grpSpPr bwMode="auto">
            <a:xfrm flipH="1">
              <a:off x="4512" y="1104"/>
              <a:ext cx="768" cy="480"/>
              <a:chOff x="3552" y="1200"/>
              <a:chExt cx="768" cy="480"/>
            </a:xfrm>
          </p:grpSpPr>
          <p:sp>
            <p:nvSpPr>
              <p:cNvPr id="7210" name="Line 42"/>
              <p:cNvSpPr>
                <a:spLocks noChangeShapeType="1"/>
              </p:cNvSpPr>
              <p:nvPr/>
            </p:nvSpPr>
            <p:spPr bwMode="auto">
              <a:xfrm flipH="1">
                <a:off x="3552" y="1200"/>
                <a:ext cx="768" cy="480"/>
              </a:xfrm>
              <a:prstGeom prst="line">
                <a:avLst/>
              </a:prstGeom>
              <a:noFill/>
              <a:ln w="28575">
                <a:solidFill>
                  <a:schemeClr val="tx1"/>
                </a:solidFill>
                <a:round/>
                <a:headEnd/>
                <a:tailEnd/>
              </a:ln>
              <a:effectLst/>
            </p:spPr>
            <p:txBody>
              <a:bodyPr wrap="none" anchor="ctr"/>
              <a:lstStyle/>
              <a:p>
                <a:endParaRPr lang="en-US"/>
              </a:p>
            </p:txBody>
          </p:sp>
          <p:sp>
            <p:nvSpPr>
              <p:cNvPr id="7211" name="Line 43"/>
              <p:cNvSpPr>
                <a:spLocks noChangeShapeType="1"/>
              </p:cNvSpPr>
              <p:nvPr/>
            </p:nvSpPr>
            <p:spPr bwMode="auto">
              <a:xfrm flipH="1">
                <a:off x="4032" y="1200"/>
                <a:ext cx="288" cy="480"/>
              </a:xfrm>
              <a:prstGeom prst="line">
                <a:avLst/>
              </a:prstGeom>
              <a:noFill/>
              <a:ln w="28575">
                <a:solidFill>
                  <a:schemeClr val="tx1"/>
                </a:solidFill>
                <a:round/>
                <a:headEnd/>
                <a:tailEnd/>
              </a:ln>
              <a:effectLst/>
            </p:spPr>
            <p:txBody>
              <a:bodyPr wrap="none" anchor="ctr"/>
              <a:lstStyle/>
              <a:p>
                <a:endParaRPr lang="en-US"/>
              </a:p>
            </p:txBody>
          </p:sp>
        </p:grpSp>
        <p:sp>
          <p:nvSpPr>
            <p:cNvPr id="7213" name="Line 45"/>
            <p:cNvSpPr>
              <a:spLocks noChangeShapeType="1"/>
            </p:cNvSpPr>
            <p:nvPr/>
          </p:nvSpPr>
          <p:spPr bwMode="auto">
            <a:xfrm flipH="1">
              <a:off x="2928" y="1728"/>
              <a:ext cx="624" cy="480"/>
            </a:xfrm>
            <a:prstGeom prst="line">
              <a:avLst/>
            </a:prstGeom>
            <a:noFill/>
            <a:ln w="28575">
              <a:solidFill>
                <a:schemeClr val="tx1"/>
              </a:solidFill>
              <a:round/>
              <a:headEnd/>
              <a:tailEnd/>
            </a:ln>
            <a:effectLst/>
          </p:spPr>
          <p:txBody>
            <a:bodyPr wrap="none" anchor="ctr"/>
            <a:lstStyle/>
            <a:p>
              <a:endParaRPr lang="en-US"/>
            </a:p>
          </p:txBody>
        </p:sp>
        <p:sp>
          <p:nvSpPr>
            <p:cNvPr id="7214" name="Line 46"/>
            <p:cNvSpPr>
              <a:spLocks noChangeShapeType="1"/>
            </p:cNvSpPr>
            <p:nvPr/>
          </p:nvSpPr>
          <p:spPr bwMode="auto">
            <a:xfrm>
              <a:off x="3792" y="1728"/>
              <a:ext cx="624" cy="480"/>
            </a:xfrm>
            <a:prstGeom prst="line">
              <a:avLst/>
            </a:prstGeom>
            <a:noFill/>
            <a:ln w="28575">
              <a:solidFill>
                <a:schemeClr val="tx1"/>
              </a:solidFill>
              <a:round/>
              <a:headEnd/>
              <a:tailEnd/>
            </a:ln>
            <a:effectLst/>
          </p:spPr>
          <p:txBody>
            <a:bodyPr wrap="none" anchor="ctr"/>
            <a:lstStyle/>
            <a:p>
              <a:endParaRPr lang="en-US"/>
            </a:p>
          </p:txBody>
        </p:sp>
        <p:sp>
          <p:nvSpPr>
            <p:cNvPr id="7215" name="Line 47"/>
            <p:cNvSpPr>
              <a:spLocks noChangeShapeType="1"/>
            </p:cNvSpPr>
            <p:nvPr/>
          </p:nvSpPr>
          <p:spPr bwMode="auto">
            <a:xfrm>
              <a:off x="3648" y="1776"/>
              <a:ext cx="0" cy="432"/>
            </a:xfrm>
            <a:prstGeom prst="line">
              <a:avLst/>
            </a:prstGeom>
            <a:noFill/>
            <a:ln w="28575">
              <a:solidFill>
                <a:schemeClr val="tx1"/>
              </a:solidFill>
              <a:round/>
              <a:headEnd/>
              <a:tailEnd/>
            </a:ln>
            <a:effectLst/>
          </p:spPr>
          <p:txBody>
            <a:bodyPr wrap="none" anchor="ctr"/>
            <a:lstStyle/>
            <a:p>
              <a:endParaRPr lang="en-US"/>
            </a:p>
          </p:txBody>
        </p:sp>
        <p:sp>
          <p:nvSpPr>
            <p:cNvPr id="7216" name="Line 48"/>
            <p:cNvSpPr>
              <a:spLocks noChangeShapeType="1"/>
            </p:cNvSpPr>
            <p:nvPr/>
          </p:nvSpPr>
          <p:spPr bwMode="auto">
            <a:xfrm flipH="1">
              <a:off x="2688" y="2448"/>
              <a:ext cx="144" cy="432"/>
            </a:xfrm>
            <a:prstGeom prst="line">
              <a:avLst/>
            </a:prstGeom>
            <a:noFill/>
            <a:ln w="28575">
              <a:solidFill>
                <a:schemeClr val="tx1"/>
              </a:solidFill>
              <a:round/>
              <a:headEnd/>
              <a:tailEnd/>
            </a:ln>
            <a:effectLst/>
          </p:spPr>
          <p:txBody>
            <a:bodyPr wrap="none" anchor="ctr"/>
            <a:lstStyle/>
            <a:p>
              <a:endParaRPr lang="en-US"/>
            </a:p>
          </p:txBody>
        </p:sp>
        <p:sp>
          <p:nvSpPr>
            <p:cNvPr id="7217" name="Line 49"/>
            <p:cNvSpPr>
              <a:spLocks noChangeShapeType="1"/>
            </p:cNvSpPr>
            <p:nvPr/>
          </p:nvSpPr>
          <p:spPr bwMode="auto">
            <a:xfrm>
              <a:off x="2928" y="2448"/>
              <a:ext cx="144" cy="432"/>
            </a:xfrm>
            <a:prstGeom prst="line">
              <a:avLst/>
            </a:prstGeom>
            <a:noFill/>
            <a:ln w="28575">
              <a:solidFill>
                <a:schemeClr val="tx1"/>
              </a:solidFill>
              <a:round/>
              <a:headEnd/>
              <a:tailEnd/>
            </a:ln>
            <a:effectLst/>
          </p:spPr>
          <p:txBody>
            <a:bodyPr wrap="none" anchor="ctr"/>
            <a:lstStyle/>
            <a:p>
              <a:endParaRPr lang="en-US"/>
            </a:p>
          </p:txBody>
        </p:sp>
        <p:sp>
          <p:nvSpPr>
            <p:cNvPr id="7218" name="Line 50"/>
            <p:cNvSpPr>
              <a:spLocks noChangeShapeType="1"/>
            </p:cNvSpPr>
            <p:nvPr/>
          </p:nvSpPr>
          <p:spPr bwMode="auto">
            <a:xfrm flipH="1">
              <a:off x="3456" y="2448"/>
              <a:ext cx="144" cy="432"/>
            </a:xfrm>
            <a:prstGeom prst="line">
              <a:avLst/>
            </a:prstGeom>
            <a:noFill/>
            <a:ln w="28575">
              <a:solidFill>
                <a:schemeClr val="tx1"/>
              </a:solidFill>
              <a:round/>
              <a:headEnd/>
              <a:tailEnd/>
            </a:ln>
            <a:effectLst/>
          </p:spPr>
          <p:txBody>
            <a:bodyPr wrap="none" anchor="ctr"/>
            <a:lstStyle/>
            <a:p>
              <a:endParaRPr lang="en-US"/>
            </a:p>
          </p:txBody>
        </p:sp>
        <p:sp>
          <p:nvSpPr>
            <p:cNvPr id="7219" name="Line 51"/>
            <p:cNvSpPr>
              <a:spLocks noChangeShapeType="1"/>
            </p:cNvSpPr>
            <p:nvPr/>
          </p:nvSpPr>
          <p:spPr bwMode="auto">
            <a:xfrm>
              <a:off x="3696" y="2448"/>
              <a:ext cx="144" cy="432"/>
            </a:xfrm>
            <a:prstGeom prst="line">
              <a:avLst/>
            </a:prstGeom>
            <a:noFill/>
            <a:ln w="28575">
              <a:solidFill>
                <a:schemeClr val="tx1"/>
              </a:solidFill>
              <a:round/>
              <a:headEnd/>
              <a:tailEnd/>
            </a:ln>
            <a:effectLst/>
          </p:spPr>
          <p:txBody>
            <a:bodyPr wrap="none" anchor="ctr"/>
            <a:lstStyle/>
            <a:p>
              <a:endParaRPr lang="en-US"/>
            </a:p>
          </p:txBody>
        </p:sp>
        <p:sp>
          <p:nvSpPr>
            <p:cNvPr id="7220" name="Line 52"/>
            <p:cNvSpPr>
              <a:spLocks noChangeShapeType="1"/>
            </p:cNvSpPr>
            <p:nvPr/>
          </p:nvSpPr>
          <p:spPr bwMode="auto">
            <a:xfrm flipH="1">
              <a:off x="4224" y="2448"/>
              <a:ext cx="144" cy="432"/>
            </a:xfrm>
            <a:prstGeom prst="line">
              <a:avLst/>
            </a:prstGeom>
            <a:noFill/>
            <a:ln w="28575">
              <a:solidFill>
                <a:schemeClr val="tx1"/>
              </a:solidFill>
              <a:round/>
              <a:headEnd/>
              <a:tailEnd/>
            </a:ln>
            <a:effectLst/>
          </p:spPr>
          <p:txBody>
            <a:bodyPr wrap="none" anchor="ctr"/>
            <a:lstStyle/>
            <a:p>
              <a:endParaRPr lang="en-US"/>
            </a:p>
          </p:txBody>
        </p:sp>
        <p:sp>
          <p:nvSpPr>
            <p:cNvPr id="7221" name="Line 53"/>
            <p:cNvSpPr>
              <a:spLocks noChangeShapeType="1"/>
            </p:cNvSpPr>
            <p:nvPr/>
          </p:nvSpPr>
          <p:spPr bwMode="auto">
            <a:xfrm>
              <a:off x="4464" y="2448"/>
              <a:ext cx="144" cy="432"/>
            </a:xfrm>
            <a:prstGeom prst="line">
              <a:avLst/>
            </a:prstGeom>
            <a:noFill/>
            <a:ln w="28575">
              <a:solidFill>
                <a:schemeClr val="tx1"/>
              </a:solidFill>
              <a:round/>
              <a:headEnd/>
              <a:tailEnd/>
            </a:ln>
            <a:effectLst/>
          </p:spPr>
          <p:txBody>
            <a:bodyPr wrap="none" anchor="ctr"/>
            <a:lstStyle/>
            <a:p>
              <a:endParaRPr lang="en-US"/>
            </a:p>
          </p:txBody>
        </p:sp>
        <p:sp>
          <p:nvSpPr>
            <p:cNvPr id="7222" name="Line 54"/>
            <p:cNvSpPr>
              <a:spLocks noChangeShapeType="1"/>
            </p:cNvSpPr>
            <p:nvPr/>
          </p:nvSpPr>
          <p:spPr bwMode="auto">
            <a:xfrm>
              <a:off x="2688" y="3120"/>
              <a:ext cx="0" cy="432"/>
            </a:xfrm>
            <a:prstGeom prst="line">
              <a:avLst/>
            </a:prstGeom>
            <a:noFill/>
            <a:ln w="28575">
              <a:solidFill>
                <a:schemeClr val="tx1"/>
              </a:solidFill>
              <a:round/>
              <a:headEnd/>
              <a:tailEnd/>
            </a:ln>
            <a:effectLst/>
          </p:spPr>
          <p:txBody>
            <a:bodyPr wrap="none" anchor="ctr"/>
            <a:lstStyle/>
            <a:p>
              <a:endParaRPr lang="en-US"/>
            </a:p>
          </p:txBody>
        </p:sp>
        <p:sp>
          <p:nvSpPr>
            <p:cNvPr id="7223" name="Line 55"/>
            <p:cNvSpPr>
              <a:spLocks noChangeShapeType="1"/>
            </p:cNvSpPr>
            <p:nvPr/>
          </p:nvSpPr>
          <p:spPr bwMode="auto">
            <a:xfrm>
              <a:off x="3072" y="3120"/>
              <a:ext cx="0" cy="432"/>
            </a:xfrm>
            <a:prstGeom prst="line">
              <a:avLst/>
            </a:prstGeom>
            <a:noFill/>
            <a:ln w="28575">
              <a:solidFill>
                <a:schemeClr val="tx1"/>
              </a:solidFill>
              <a:round/>
              <a:headEnd/>
              <a:tailEnd/>
            </a:ln>
            <a:effectLst/>
          </p:spPr>
          <p:txBody>
            <a:bodyPr wrap="none" anchor="ctr"/>
            <a:lstStyle/>
            <a:p>
              <a:endParaRPr lang="en-US"/>
            </a:p>
          </p:txBody>
        </p:sp>
        <p:sp>
          <p:nvSpPr>
            <p:cNvPr id="7224" name="Line 56"/>
            <p:cNvSpPr>
              <a:spLocks noChangeShapeType="1"/>
            </p:cNvSpPr>
            <p:nvPr/>
          </p:nvSpPr>
          <p:spPr bwMode="auto">
            <a:xfrm>
              <a:off x="3408" y="3120"/>
              <a:ext cx="0" cy="432"/>
            </a:xfrm>
            <a:prstGeom prst="line">
              <a:avLst/>
            </a:prstGeom>
            <a:noFill/>
            <a:ln w="28575">
              <a:solidFill>
                <a:schemeClr val="tx1"/>
              </a:solidFill>
              <a:round/>
              <a:headEnd/>
              <a:tailEnd/>
            </a:ln>
            <a:effectLst/>
          </p:spPr>
          <p:txBody>
            <a:bodyPr wrap="none" anchor="ctr"/>
            <a:lstStyle/>
            <a:p>
              <a:endParaRPr lang="en-US"/>
            </a:p>
          </p:txBody>
        </p:sp>
        <p:sp>
          <p:nvSpPr>
            <p:cNvPr id="7225" name="Line 57"/>
            <p:cNvSpPr>
              <a:spLocks noChangeShapeType="1"/>
            </p:cNvSpPr>
            <p:nvPr/>
          </p:nvSpPr>
          <p:spPr bwMode="auto">
            <a:xfrm>
              <a:off x="3840" y="3120"/>
              <a:ext cx="0" cy="432"/>
            </a:xfrm>
            <a:prstGeom prst="line">
              <a:avLst/>
            </a:prstGeom>
            <a:noFill/>
            <a:ln w="28575">
              <a:solidFill>
                <a:schemeClr val="tx1"/>
              </a:solidFill>
              <a:round/>
              <a:headEnd/>
              <a:tailEnd/>
            </a:ln>
            <a:effectLst/>
          </p:spPr>
          <p:txBody>
            <a:bodyPr wrap="none" anchor="ctr"/>
            <a:lstStyle/>
            <a:p>
              <a:endParaRPr lang="en-US"/>
            </a:p>
          </p:txBody>
        </p:sp>
        <p:sp>
          <p:nvSpPr>
            <p:cNvPr id="7226" name="Line 58"/>
            <p:cNvSpPr>
              <a:spLocks noChangeShapeType="1"/>
            </p:cNvSpPr>
            <p:nvPr/>
          </p:nvSpPr>
          <p:spPr bwMode="auto">
            <a:xfrm>
              <a:off x="4176" y="3120"/>
              <a:ext cx="0" cy="432"/>
            </a:xfrm>
            <a:prstGeom prst="line">
              <a:avLst/>
            </a:prstGeom>
            <a:noFill/>
            <a:ln w="28575">
              <a:solidFill>
                <a:schemeClr val="tx1"/>
              </a:solidFill>
              <a:round/>
              <a:headEnd/>
              <a:tailEnd/>
            </a:ln>
            <a:effectLst/>
          </p:spPr>
          <p:txBody>
            <a:bodyPr wrap="none" anchor="ctr"/>
            <a:lstStyle/>
            <a:p>
              <a:endParaRPr lang="en-US"/>
            </a:p>
          </p:txBody>
        </p:sp>
        <p:sp>
          <p:nvSpPr>
            <p:cNvPr id="7227" name="Line 59"/>
            <p:cNvSpPr>
              <a:spLocks noChangeShapeType="1"/>
            </p:cNvSpPr>
            <p:nvPr/>
          </p:nvSpPr>
          <p:spPr bwMode="auto">
            <a:xfrm>
              <a:off x="4656" y="3120"/>
              <a:ext cx="0" cy="432"/>
            </a:xfrm>
            <a:prstGeom prst="line">
              <a:avLst/>
            </a:prstGeom>
            <a:noFill/>
            <a:ln w="28575">
              <a:solidFill>
                <a:schemeClr val="tx1"/>
              </a:solidFill>
              <a:round/>
              <a:headEnd/>
              <a:tailEnd/>
            </a:ln>
            <a:effectLst/>
          </p:spPr>
          <p:txBody>
            <a:bodyPr wrap="none" anchor="ctr"/>
            <a:lstStyle/>
            <a:p>
              <a:endParaRPr lang="en-US"/>
            </a:p>
          </p:txBody>
        </p:sp>
      </p:grpSp>
      <p:sp>
        <p:nvSpPr>
          <p:cNvPr id="55" name="Rounded Rectangle 5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56" name="Rectangle 2"/>
          <p:cNvSpPr txBox="1">
            <a:spLocks noChangeArrowheads="1"/>
          </p:cNvSpPr>
          <p:nvPr/>
        </p:nvSpPr>
        <p:spPr>
          <a:xfrm>
            <a:off x="457200" y="274638"/>
            <a:ext cx="7010400" cy="715962"/>
          </a:xfrm>
          <a:prstGeom prst="rect">
            <a:avLst/>
          </a:prstGeom>
        </p:spPr>
        <p:txBody>
          <a:bodyPr vert="horz" lIns="91440" tIns="45720" rIns="91440" bIns="45720" rtlCol="0" anchor="ct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Generate-and-test Example</a:t>
            </a:r>
          </a:p>
        </p:txBody>
      </p:sp>
      <p:pic>
        <p:nvPicPr>
          <p:cNvPr id="57" name="Picture 56"/>
          <p:cNvPicPr>
            <a:picLocks noChangeAspect="1"/>
          </p:cNvPicPr>
          <p:nvPr/>
        </p:nvPicPr>
        <p:blipFill>
          <a:blip r:embed="rId3"/>
          <a:stretch>
            <a:fillRect/>
          </a:stretch>
        </p:blipFill>
        <p:spPr>
          <a:xfrm>
            <a:off x="7743825" y="52741"/>
            <a:ext cx="1276350" cy="12477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Best First Search Algorithms</a:t>
            </a:r>
          </a:p>
        </p:txBody>
      </p:sp>
      <p:sp>
        <p:nvSpPr>
          <p:cNvPr id="18435" name="Rectangle 3"/>
          <p:cNvSpPr>
            <a:spLocks noGrp="1" noChangeArrowheads="1"/>
          </p:cNvSpPr>
          <p:nvPr>
            <p:ph type="body" idx="1"/>
          </p:nvPr>
        </p:nvSpPr>
        <p:spPr/>
        <p:style>
          <a:lnRef idx="2">
            <a:schemeClr val="accent1"/>
          </a:lnRef>
          <a:fillRef idx="1">
            <a:schemeClr val="lt1"/>
          </a:fillRef>
          <a:effectRef idx="0">
            <a:schemeClr val="accent1"/>
          </a:effectRef>
          <a:fontRef idx="minor">
            <a:schemeClr val="dk1"/>
          </a:fontRef>
        </p:style>
        <p:txBody>
          <a:bodyPr/>
          <a:lstStyle/>
          <a:p>
            <a:pPr eaLnBrk="1" hangingPunct="1">
              <a:lnSpc>
                <a:spcPct val="90000"/>
              </a:lnSpc>
            </a:pPr>
            <a:r>
              <a:rPr lang="en-US" sz="2400" dirty="0">
                <a:ea typeface="ＭＳ Ｐゴシック" pitchFamily="34" charset="-128"/>
              </a:rPr>
              <a:t>Idea: use an </a:t>
            </a:r>
            <a:r>
              <a:rPr lang="en-US" sz="2400" dirty="0">
                <a:solidFill>
                  <a:srgbClr val="FF0000"/>
                </a:solidFill>
                <a:ea typeface="ＭＳ Ｐゴシック" pitchFamily="34" charset="-128"/>
              </a:rPr>
              <a:t>evaluation function</a:t>
            </a:r>
            <a:r>
              <a:rPr lang="en-US" sz="2400" dirty="0">
                <a:ea typeface="ＭＳ Ｐゴシック" pitchFamily="34" charset="-128"/>
              </a:rPr>
              <a:t> </a:t>
            </a:r>
            <a:r>
              <a:rPr lang="en-US" sz="2400" i="1" dirty="0">
                <a:ea typeface="ＭＳ Ｐゴシック" pitchFamily="34" charset="-128"/>
              </a:rPr>
              <a:t>f(n) </a:t>
            </a:r>
            <a:r>
              <a:rPr lang="en-US" sz="2400" dirty="0">
                <a:ea typeface="ＭＳ Ｐゴシック" pitchFamily="34" charset="-128"/>
              </a:rPr>
              <a:t>for each node</a:t>
            </a:r>
          </a:p>
          <a:p>
            <a:pPr lvl="1" eaLnBrk="1" hangingPunct="1">
              <a:lnSpc>
                <a:spcPct val="90000"/>
              </a:lnSpc>
            </a:pPr>
            <a:r>
              <a:rPr lang="en-US" sz="2000" dirty="0">
                <a:ea typeface="ＭＳ Ｐゴシック" pitchFamily="34" charset="-128"/>
              </a:rPr>
              <a:t>f(n) provides an estimate for the total cost.</a:t>
            </a:r>
          </a:p>
          <a:p>
            <a:pPr lvl="1" eaLnBrk="1" hangingPunct="1">
              <a:lnSpc>
                <a:spcPct val="90000"/>
              </a:lnSpc>
              <a:buFont typeface="Wingdings" pitchFamily="2" charset="2"/>
              <a:buChar char="à"/>
            </a:pPr>
            <a:r>
              <a:rPr lang="en-US" sz="2000" dirty="0">
                <a:ea typeface="ＭＳ Ｐゴシック" pitchFamily="34" charset="-128"/>
              </a:rPr>
              <a:t>Expand the node n with smallest f(n).</a:t>
            </a:r>
          </a:p>
          <a:p>
            <a:pPr lvl="1" eaLnBrk="1" hangingPunct="1">
              <a:lnSpc>
                <a:spcPct val="90000"/>
              </a:lnSpc>
              <a:buFont typeface="Wingdings" pitchFamily="2" charset="2"/>
              <a:buChar char="à"/>
            </a:pPr>
            <a:endParaRPr lang="en-US" sz="2000" dirty="0">
              <a:ea typeface="ＭＳ Ｐゴシック" pitchFamily="34" charset="-128"/>
            </a:endParaRPr>
          </a:p>
          <a:p>
            <a:pPr eaLnBrk="1" hangingPunct="1">
              <a:lnSpc>
                <a:spcPct val="90000"/>
              </a:lnSpc>
            </a:pPr>
            <a:r>
              <a:rPr lang="en-US" sz="2400" u="sng" dirty="0">
                <a:ea typeface="ＭＳ Ｐゴシック" pitchFamily="34" charset="-128"/>
              </a:rPr>
              <a:t>Implementation</a:t>
            </a:r>
            <a:r>
              <a:rPr lang="en-US" sz="2400" dirty="0">
                <a:ea typeface="ＭＳ Ｐゴシック" pitchFamily="34" charset="-128"/>
              </a:rPr>
              <a:t>:</a:t>
            </a:r>
          </a:p>
          <a:p>
            <a:pPr eaLnBrk="1" hangingPunct="1">
              <a:lnSpc>
                <a:spcPct val="90000"/>
              </a:lnSpc>
              <a:buFont typeface="Wingdings" pitchFamily="2" charset="2"/>
              <a:buNone/>
            </a:pPr>
            <a:r>
              <a:rPr lang="en-US" sz="2400" dirty="0">
                <a:ea typeface="ＭＳ Ｐゴシック" pitchFamily="34" charset="-128"/>
              </a:rPr>
              <a:t>	Order the nodes in fringe increasing order of cost.</a:t>
            </a:r>
          </a:p>
          <a:p>
            <a:pPr eaLnBrk="1" hangingPunct="1">
              <a:lnSpc>
                <a:spcPct val="90000"/>
              </a:lnSpc>
              <a:buFont typeface="Wingdings" pitchFamily="2" charset="2"/>
              <a:buNone/>
            </a:pPr>
            <a:endParaRPr lang="en-US" sz="2400" dirty="0">
              <a:ea typeface="ＭＳ Ｐゴシック" pitchFamily="34" charset="-128"/>
            </a:endParaRPr>
          </a:p>
          <a:p>
            <a:pPr eaLnBrk="1" hangingPunct="1">
              <a:lnSpc>
                <a:spcPct val="90000"/>
              </a:lnSpc>
            </a:pPr>
            <a:r>
              <a:rPr lang="en-US" sz="2400" dirty="0">
                <a:ea typeface="ＭＳ Ｐゴシック" pitchFamily="34" charset="-128"/>
              </a:rPr>
              <a:t>Special cases:</a:t>
            </a:r>
          </a:p>
          <a:p>
            <a:pPr lvl="1" eaLnBrk="1" hangingPunct="1">
              <a:lnSpc>
                <a:spcPct val="90000"/>
              </a:lnSpc>
            </a:pPr>
            <a:r>
              <a:rPr lang="en-US" sz="2000" dirty="0">
                <a:ea typeface="ＭＳ Ｐゴシック" pitchFamily="34" charset="-128"/>
              </a:rPr>
              <a:t>greedy best-first search</a:t>
            </a:r>
          </a:p>
          <a:p>
            <a:pPr lvl="1" eaLnBrk="1" hangingPunct="1">
              <a:lnSpc>
                <a:spcPct val="90000"/>
              </a:lnSpc>
            </a:pPr>
            <a:r>
              <a:rPr lang="en-US" sz="2000" dirty="0">
                <a:ea typeface="ＭＳ Ｐゴシック" pitchFamily="34" charset="-128"/>
              </a:rPr>
              <a:t>A</a:t>
            </a:r>
            <a:r>
              <a:rPr lang="en-US" sz="2000" baseline="30000" dirty="0">
                <a:ea typeface="ＭＳ Ｐゴシック" pitchFamily="34" charset="-128"/>
              </a:rPr>
              <a:t>*</a:t>
            </a:r>
            <a:r>
              <a:rPr lang="en-US" sz="2000" dirty="0">
                <a:ea typeface="ＭＳ Ｐゴシック" pitchFamily="34" charset="-128"/>
              </a:rPr>
              <a:t> search</a:t>
            </a:r>
          </a:p>
        </p:txBody>
      </p:sp>
      <p:pic>
        <p:nvPicPr>
          <p:cNvPr id="4" name="Picture 3"/>
          <p:cNvPicPr>
            <a:picLocks noChangeAspect="1"/>
          </p:cNvPicPr>
          <p:nvPr/>
        </p:nvPicPr>
        <p:blipFill>
          <a:blip r:embed="rId3"/>
          <a:stretch>
            <a:fillRect/>
          </a:stretch>
        </p:blipFill>
        <p:spPr>
          <a:xfrm>
            <a:off x="7743825" y="52741"/>
            <a:ext cx="1276350" cy="12477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4" descr="romania2"/>
          <p:cNvPicPr>
            <a:picLocks noChangeAspect="1" noChangeArrowheads="1"/>
          </p:cNvPicPr>
          <p:nvPr/>
        </p:nvPicPr>
        <p:blipFill>
          <a:blip r:embed="rId3"/>
          <a:srcRect/>
          <a:stretch>
            <a:fillRect/>
          </a:stretch>
        </p:blipFill>
        <p:spPr bwMode="auto">
          <a:xfrm>
            <a:off x="381000" y="1828800"/>
            <a:ext cx="8229600" cy="4033838"/>
          </a:xfrm>
          <a:prstGeom prst="rect">
            <a:avLst/>
          </a:prstGeom>
          <a:noFill/>
          <a:ln w="9525">
            <a:solidFill>
              <a:schemeClr val="accent1"/>
            </a:solidFill>
            <a:miter lim="800000"/>
            <a:headEnd/>
            <a:tailEnd/>
          </a:ln>
        </p:spPr>
      </p:pic>
      <p:sp>
        <p:nvSpPr>
          <p:cNvPr id="4" name="Rounded Rectangle 3"/>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5" name="Picture 4"/>
          <p:cNvPicPr>
            <a:picLocks noChangeAspect="1"/>
          </p:cNvPicPr>
          <p:nvPr/>
        </p:nvPicPr>
        <p:blipFill>
          <a:blip r:embed="rId4"/>
          <a:stretch>
            <a:fillRect/>
          </a:stretch>
        </p:blipFill>
        <p:spPr>
          <a:xfrm>
            <a:off x="7743825" y="52741"/>
            <a:ext cx="1276350" cy="1247775"/>
          </a:xfrm>
          <a:prstGeom prst="rect">
            <a:avLst/>
          </a:prstGeom>
        </p:spPr>
      </p:pic>
      <p:sp>
        <p:nvSpPr>
          <p:cNvPr id="7" name="Rectangle 2"/>
          <p:cNvSpPr>
            <a:spLocks noGrp="1" noChangeArrowheads="1"/>
          </p:cNvSpPr>
          <p:nvPr>
            <p:ph type="title"/>
          </p:nvPr>
        </p:nvSpPr>
        <p:spPr>
          <a:xfrm>
            <a:off x="533400" y="228600"/>
            <a:ext cx="6781800" cy="852488"/>
          </a:xfrm>
        </p:spPr>
        <p:txBody>
          <a:bodyPr>
            <a:normAutofit/>
          </a:bodyPr>
          <a:lstStyle/>
          <a:p>
            <a:pPr eaLnBrk="1" hangingPunct="1"/>
            <a:r>
              <a:rPr lang="en-US" sz="3600" b="1" dirty="0">
                <a:solidFill>
                  <a:schemeClr val="bg1"/>
                </a:solidFill>
                <a:ea typeface="ＭＳ Ｐゴシック" pitchFamily="34" charset="-128"/>
              </a:rPr>
              <a:t>Romania with straight-line dist.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6" name="Picture 5"/>
          <p:cNvPicPr>
            <a:picLocks noChangeAspect="1"/>
          </p:cNvPicPr>
          <p:nvPr/>
        </p:nvPicPr>
        <p:blipFill>
          <a:blip r:embed="rId3"/>
          <a:stretch>
            <a:fillRect/>
          </a:stretch>
        </p:blipFill>
        <p:spPr>
          <a:xfrm>
            <a:off x="7743825" y="52741"/>
            <a:ext cx="1276350" cy="1247775"/>
          </a:xfrm>
          <a:prstGeom prst="rect">
            <a:avLst/>
          </a:prstGeom>
        </p:spPr>
      </p:pic>
      <p:sp>
        <p:nvSpPr>
          <p:cNvPr id="22530" name="Rectangle 2"/>
          <p:cNvSpPr>
            <a:spLocks noGrp="1" noChangeArrowheads="1"/>
          </p:cNvSpPr>
          <p:nvPr>
            <p:ph type="title"/>
          </p:nvPr>
        </p:nvSpPr>
        <p:spPr>
          <a:xfrm>
            <a:off x="457200" y="274638"/>
            <a:ext cx="7010400" cy="715962"/>
          </a:xfrm>
        </p:spPr>
        <p:txBody>
          <a:bodyPr>
            <a:normAutofit fontScale="90000"/>
          </a:bodyPr>
          <a:lstStyle/>
          <a:p>
            <a:pPr eaLnBrk="1" hangingPunct="1"/>
            <a:r>
              <a:rPr lang="en-US" b="1" dirty="0">
                <a:solidFill>
                  <a:schemeClr val="bg1"/>
                </a:solidFill>
                <a:ea typeface="ＭＳ Ｐゴシック" pitchFamily="34" charset="-128"/>
              </a:rPr>
              <a:t>Greedy best-first search</a:t>
            </a:r>
          </a:p>
        </p:txBody>
      </p:sp>
      <p:sp>
        <p:nvSpPr>
          <p:cNvPr id="22531" name="Rectangle 3"/>
          <p:cNvSpPr>
            <a:spLocks noGrp="1" noChangeArrowheads="1"/>
          </p:cNvSpPr>
          <p:nvPr>
            <p:ph type="body" idx="1"/>
          </p:nvPr>
        </p:nvSpPr>
        <p:spPr>
          <a:xfrm>
            <a:off x="609600" y="1447800"/>
            <a:ext cx="7772400" cy="4876800"/>
          </a:xfrm>
        </p:spPr>
        <p:style>
          <a:lnRef idx="2">
            <a:schemeClr val="accent2"/>
          </a:lnRef>
          <a:fillRef idx="1">
            <a:schemeClr val="lt1"/>
          </a:fillRef>
          <a:effectRef idx="0">
            <a:schemeClr val="accent2"/>
          </a:effectRef>
          <a:fontRef idx="minor">
            <a:schemeClr val="dk1"/>
          </a:fontRef>
        </p:style>
        <p:txBody>
          <a:bodyPr/>
          <a:lstStyle/>
          <a:p>
            <a:pPr eaLnBrk="1" hangingPunct="1"/>
            <a:r>
              <a:rPr lang="en-US" dirty="0">
                <a:ea typeface="ＭＳ Ｐゴシック" pitchFamily="34" charset="-128"/>
              </a:rPr>
              <a:t>f(n) = estimate of cost from </a:t>
            </a:r>
            <a:r>
              <a:rPr lang="en-US" i="1" dirty="0">
                <a:ea typeface="ＭＳ Ｐゴシック" pitchFamily="34" charset="-128"/>
              </a:rPr>
              <a:t>n</a:t>
            </a:r>
            <a:r>
              <a:rPr lang="en-US" dirty="0">
                <a:ea typeface="ＭＳ Ｐゴシック" pitchFamily="34" charset="-128"/>
              </a:rPr>
              <a:t> to </a:t>
            </a:r>
            <a:r>
              <a:rPr lang="en-US" i="1" dirty="0">
                <a:ea typeface="ＭＳ Ｐゴシック" pitchFamily="34" charset="-128"/>
              </a:rPr>
              <a:t>goal</a:t>
            </a:r>
            <a:endParaRPr lang="en-US" dirty="0">
              <a:ea typeface="ＭＳ Ｐゴシック" pitchFamily="34" charset="-128"/>
            </a:endParaRPr>
          </a:p>
          <a:p>
            <a:pPr eaLnBrk="1" hangingPunct="1"/>
            <a:r>
              <a:rPr lang="en-US" dirty="0">
                <a:ea typeface="ＭＳ Ｐゴシック" pitchFamily="34" charset="-128"/>
              </a:rPr>
              <a:t>e.g., </a:t>
            </a:r>
            <a:r>
              <a:rPr lang="en-US" i="1" dirty="0">
                <a:ea typeface="ＭＳ Ｐゴシック" pitchFamily="34" charset="-128"/>
              </a:rPr>
              <a:t>f(n)</a:t>
            </a:r>
            <a:r>
              <a:rPr lang="en-US" dirty="0">
                <a:ea typeface="ＭＳ Ｐゴシック" pitchFamily="34" charset="-128"/>
              </a:rPr>
              <a:t> = straight-line distance from </a:t>
            </a:r>
            <a:r>
              <a:rPr lang="en-US" i="1" dirty="0">
                <a:ea typeface="ＭＳ Ｐゴシック" pitchFamily="34" charset="-128"/>
              </a:rPr>
              <a:t>n</a:t>
            </a:r>
            <a:r>
              <a:rPr lang="en-US" dirty="0">
                <a:ea typeface="ＭＳ Ｐゴシック" pitchFamily="34" charset="-128"/>
              </a:rPr>
              <a:t> to Bucharest</a:t>
            </a:r>
          </a:p>
          <a:p>
            <a:pPr eaLnBrk="1" hangingPunct="1"/>
            <a:r>
              <a:rPr lang="en-US" dirty="0">
                <a:ea typeface="ＭＳ Ｐゴシック" pitchFamily="34" charset="-128"/>
              </a:rPr>
              <a:t>Greedy best-first search expands the node that </a:t>
            </a:r>
            <a:r>
              <a:rPr lang="en-US" dirty="0">
                <a:solidFill>
                  <a:srgbClr val="FF0000"/>
                </a:solidFill>
                <a:ea typeface="ＭＳ Ｐゴシック" pitchFamily="34" charset="-128"/>
              </a:rPr>
              <a:t>appears</a:t>
            </a:r>
            <a:r>
              <a:rPr lang="en-US" dirty="0">
                <a:ea typeface="ＭＳ Ｐゴシック" pitchFamily="34" charset="-128"/>
              </a:rPr>
              <a:t> to be closest to goal.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6" name="Picture 5"/>
          <p:cNvPicPr>
            <a:picLocks noChangeAspect="1"/>
          </p:cNvPicPr>
          <p:nvPr/>
        </p:nvPicPr>
        <p:blipFill>
          <a:blip r:embed="rId3"/>
          <a:stretch>
            <a:fillRect/>
          </a:stretch>
        </p:blipFill>
        <p:spPr>
          <a:xfrm>
            <a:off x="7743825" y="52741"/>
            <a:ext cx="1276350" cy="1247775"/>
          </a:xfrm>
          <a:prstGeom prst="rect">
            <a:avLst/>
          </a:prstGeom>
        </p:spPr>
      </p:pic>
      <p:sp>
        <p:nvSpPr>
          <p:cNvPr id="24578" name="Rectangle 2"/>
          <p:cNvSpPr>
            <a:spLocks noGrp="1" noChangeArrowheads="1"/>
          </p:cNvSpPr>
          <p:nvPr>
            <p:ph type="title"/>
          </p:nvPr>
        </p:nvSpPr>
        <p:spPr>
          <a:xfrm>
            <a:off x="457200" y="274638"/>
            <a:ext cx="7010400" cy="792162"/>
          </a:xfrm>
        </p:spPr>
        <p:txBody>
          <a:bodyPr>
            <a:normAutofit/>
          </a:bodyPr>
          <a:lstStyle/>
          <a:p>
            <a:pPr eaLnBrk="1" hangingPunct="1"/>
            <a:r>
              <a:rPr lang="en-US" sz="3600" b="1" dirty="0">
                <a:solidFill>
                  <a:schemeClr val="bg1"/>
                </a:solidFill>
                <a:ea typeface="ＭＳ Ｐゴシック" pitchFamily="34" charset="-128"/>
              </a:rPr>
              <a:t>Greedy best-first search example</a:t>
            </a:r>
          </a:p>
        </p:txBody>
      </p:sp>
      <p:pic>
        <p:nvPicPr>
          <p:cNvPr id="24579" name="Picture 4" descr="greedy-progress01c"/>
          <p:cNvPicPr>
            <a:picLocks noChangeAspect="1" noChangeArrowheads="1"/>
          </p:cNvPicPr>
          <p:nvPr/>
        </p:nvPicPr>
        <p:blipFill>
          <a:blip r:embed="rId4"/>
          <a:srcRect/>
          <a:stretch>
            <a:fillRect/>
          </a:stretch>
        </p:blipFill>
        <p:spPr bwMode="auto">
          <a:xfrm>
            <a:off x="1752600" y="1828800"/>
            <a:ext cx="5467350" cy="1990725"/>
          </a:xfrm>
          <a:prstGeom prst="rect">
            <a:avLst/>
          </a:prstGeom>
          <a:noFill/>
          <a:ln w="9525">
            <a:noFill/>
            <a:miter lim="800000"/>
            <a:headEnd/>
            <a:tailEnd/>
          </a:ln>
        </p:spPr>
      </p:pic>
      <p:pic>
        <p:nvPicPr>
          <p:cNvPr id="24580" name="Picture 7" descr="romania2"/>
          <p:cNvPicPr>
            <a:picLocks noChangeAspect="1" noChangeArrowheads="1"/>
          </p:cNvPicPr>
          <p:nvPr/>
        </p:nvPicPr>
        <p:blipFill>
          <a:blip r:embed="rId5"/>
          <a:srcRect/>
          <a:stretch>
            <a:fillRect/>
          </a:stretch>
        </p:blipFill>
        <p:spPr bwMode="auto">
          <a:xfrm>
            <a:off x="1447800" y="3733800"/>
            <a:ext cx="6096000" cy="2989262"/>
          </a:xfrm>
          <a:prstGeom prst="rect">
            <a:avLst/>
          </a:prstGeom>
          <a:noFill/>
          <a:ln w="9525">
            <a:solidFill>
              <a:schemeClr val="accent6">
                <a:lumMod val="75000"/>
              </a:schemeClr>
            </a:solid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6" name="Picture 5"/>
          <p:cNvPicPr>
            <a:picLocks noChangeAspect="1"/>
          </p:cNvPicPr>
          <p:nvPr/>
        </p:nvPicPr>
        <p:blipFill>
          <a:blip r:embed="rId3"/>
          <a:stretch>
            <a:fillRect/>
          </a:stretch>
        </p:blipFill>
        <p:spPr>
          <a:xfrm>
            <a:off x="7743825" y="52741"/>
            <a:ext cx="1276350" cy="1247775"/>
          </a:xfrm>
          <a:prstGeom prst="rect">
            <a:avLst/>
          </a:prstGeom>
        </p:spPr>
      </p:pic>
      <p:pic>
        <p:nvPicPr>
          <p:cNvPr id="26626" name="Picture 4" descr="greedy-progress02c"/>
          <p:cNvPicPr>
            <a:picLocks noChangeAspect="1" noChangeArrowheads="1"/>
          </p:cNvPicPr>
          <p:nvPr/>
        </p:nvPicPr>
        <p:blipFill>
          <a:blip r:embed="rId4"/>
          <a:srcRect/>
          <a:stretch>
            <a:fillRect/>
          </a:stretch>
        </p:blipFill>
        <p:spPr bwMode="auto">
          <a:xfrm>
            <a:off x="1752600" y="1828800"/>
            <a:ext cx="5467350" cy="1990725"/>
          </a:xfrm>
          <a:prstGeom prst="rect">
            <a:avLst/>
          </a:prstGeom>
          <a:noFill/>
          <a:ln w="9525">
            <a:noFill/>
            <a:miter lim="800000"/>
            <a:headEnd/>
            <a:tailEnd/>
          </a:ln>
        </p:spPr>
      </p:pic>
      <p:sp>
        <p:nvSpPr>
          <p:cNvPr id="26627" name="Rectangle 2"/>
          <p:cNvSpPr>
            <a:spLocks noGrp="1" noChangeArrowheads="1"/>
          </p:cNvSpPr>
          <p:nvPr>
            <p:ph type="title"/>
          </p:nvPr>
        </p:nvSpPr>
        <p:spPr>
          <a:xfrm>
            <a:off x="457200" y="274638"/>
            <a:ext cx="7162800" cy="792162"/>
          </a:xfrm>
        </p:spPr>
        <p:txBody>
          <a:bodyPr>
            <a:normAutofit fontScale="90000"/>
          </a:bodyPr>
          <a:lstStyle/>
          <a:p>
            <a:pPr eaLnBrk="1" hangingPunct="1"/>
            <a:r>
              <a:rPr lang="en-US" b="1" dirty="0">
                <a:solidFill>
                  <a:schemeClr val="bg1"/>
                </a:solidFill>
                <a:ea typeface="ＭＳ Ｐゴシック" pitchFamily="34" charset="-128"/>
              </a:rPr>
              <a:t>Greedy best-first search example</a:t>
            </a:r>
          </a:p>
        </p:txBody>
      </p:sp>
      <p:pic>
        <p:nvPicPr>
          <p:cNvPr id="26628" name="Picture 5" descr="romania2"/>
          <p:cNvPicPr>
            <a:picLocks noChangeAspect="1" noChangeArrowheads="1"/>
          </p:cNvPicPr>
          <p:nvPr/>
        </p:nvPicPr>
        <p:blipFill>
          <a:blip r:embed="rId5"/>
          <a:srcRect/>
          <a:stretch>
            <a:fillRect/>
          </a:stretch>
        </p:blipFill>
        <p:spPr bwMode="auto">
          <a:xfrm>
            <a:off x="1447800" y="3733800"/>
            <a:ext cx="6096000" cy="2989262"/>
          </a:xfrm>
          <a:prstGeom prst="rect">
            <a:avLst/>
          </a:prstGeom>
          <a:noFill/>
          <a:ln w="9525">
            <a:solidFill>
              <a:schemeClr val="accent6">
                <a:lumMod val="75000"/>
              </a:schemeClr>
            </a:solid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6" name="Picture 5"/>
          <p:cNvPicPr>
            <a:picLocks noChangeAspect="1"/>
          </p:cNvPicPr>
          <p:nvPr/>
        </p:nvPicPr>
        <p:blipFill>
          <a:blip r:embed="rId3"/>
          <a:stretch>
            <a:fillRect/>
          </a:stretch>
        </p:blipFill>
        <p:spPr>
          <a:xfrm>
            <a:off x="7743825" y="52741"/>
            <a:ext cx="1276350" cy="1247775"/>
          </a:xfrm>
          <a:prstGeom prst="rect">
            <a:avLst/>
          </a:prstGeom>
        </p:spPr>
      </p:pic>
      <p:pic>
        <p:nvPicPr>
          <p:cNvPr id="28674" name="Picture 4" descr="greedy-progress03c"/>
          <p:cNvPicPr>
            <a:picLocks noChangeAspect="1" noChangeArrowheads="1"/>
          </p:cNvPicPr>
          <p:nvPr/>
        </p:nvPicPr>
        <p:blipFill>
          <a:blip r:embed="rId4"/>
          <a:srcRect/>
          <a:stretch>
            <a:fillRect/>
          </a:stretch>
        </p:blipFill>
        <p:spPr bwMode="auto">
          <a:xfrm>
            <a:off x="1752600" y="1828800"/>
            <a:ext cx="5467350" cy="1990725"/>
          </a:xfrm>
          <a:prstGeom prst="rect">
            <a:avLst/>
          </a:prstGeom>
          <a:noFill/>
          <a:ln w="9525">
            <a:noFill/>
            <a:miter lim="800000"/>
            <a:headEnd/>
            <a:tailEnd/>
          </a:ln>
        </p:spPr>
      </p:pic>
      <p:sp>
        <p:nvSpPr>
          <p:cNvPr id="28675" name="Rectangle 2"/>
          <p:cNvSpPr>
            <a:spLocks noGrp="1" noChangeArrowheads="1"/>
          </p:cNvSpPr>
          <p:nvPr>
            <p:ph type="title"/>
          </p:nvPr>
        </p:nvSpPr>
        <p:spPr>
          <a:xfrm>
            <a:off x="457200" y="274638"/>
            <a:ext cx="7086600" cy="792162"/>
          </a:xfrm>
        </p:spPr>
        <p:txBody>
          <a:bodyPr>
            <a:normAutofit/>
          </a:bodyPr>
          <a:lstStyle/>
          <a:p>
            <a:pPr eaLnBrk="1" hangingPunct="1"/>
            <a:r>
              <a:rPr lang="en-US" sz="3600" b="1" dirty="0">
                <a:solidFill>
                  <a:schemeClr val="bg1"/>
                </a:solidFill>
                <a:ea typeface="ＭＳ Ｐゴシック" pitchFamily="34" charset="-128"/>
              </a:rPr>
              <a:t>Greedy best-first search example</a:t>
            </a:r>
          </a:p>
        </p:txBody>
      </p:sp>
      <p:pic>
        <p:nvPicPr>
          <p:cNvPr id="28676" name="Picture 5" descr="romania2"/>
          <p:cNvPicPr>
            <a:picLocks noChangeAspect="1" noChangeArrowheads="1"/>
          </p:cNvPicPr>
          <p:nvPr/>
        </p:nvPicPr>
        <p:blipFill>
          <a:blip r:embed="rId5"/>
          <a:srcRect/>
          <a:stretch>
            <a:fillRect/>
          </a:stretch>
        </p:blipFill>
        <p:spPr bwMode="auto">
          <a:xfrm>
            <a:off x="1447800" y="3810000"/>
            <a:ext cx="6096000" cy="2989262"/>
          </a:xfrm>
          <a:prstGeom prst="rect">
            <a:avLst/>
          </a:prstGeom>
          <a:noFill/>
          <a:ln w="9525">
            <a:solidFill>
              <a:schemeClr val="accent2">
                <a:lumMod val="60000"/>
                <a:lumOff val="40000"/>
              </a:schemeClr>
            </a:solid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6" name="Picture 5"/>
          <p:cNvPicPr>
            <a:picLocks noChangeAspect="1"/>
          </p:cNvPicPr>
          <p:nvPr/>
        </p:nvPicPr>
        <p:blipFill>
          <a:blip r:embed="rId3"/>
          <a:stretch>
            <a:fillRect/>
          </a:stretch>
        </p:blipFill>
        <p:spPr>
          <a:xfrm>
            <a:off x="7743825" y="52741"/>
            <a:ext cx="1276350" cy="1247775"/>
          </a:xfrm>
          <a:prstGeom prst="rect">
            <a:avLst/>
          </a:prstGeom>
        </p:spPr>
      </p:pic>
      <p:pic>
        <p:nvPicPr>
          <p:cNvPr id="30722" name="Picture 4" descr="greedy-progress04c"/>
          <p:cNvPicPr>
            <a:picLocks noChangeAspect="1" noChangeArrowheads="1"/>
          </p:cNvPicPr>
          <p:nvPr/>
        </p:nvPicPr>
        <p:blipFill>
          <a:blip r:embed="rId4"/>
          <a:srcRect/>
          <a:stretch>
            <a:fillRect/>
          </a:stretch>
        </p:blipFill>
        <p:spPr bwMode="auto">
          <a:xfrm>
            <a:off x="1752600" y="1828800"/>
            <a:ext cx="5467350" cy="1990725"/>
          </a:xfrm>
          <a:prstGeom prst="rect">
            <a:avLst/>
          </a:prstGeom>
          <a:noFill/>
          <a:ln w="9525">
            <a:noFill/>
            <a:miter lim="800000"/>
            <a:headEnd/>
            <a:tailEnd/>
          </a:ln>
        </p:spPr>
      </p:pic>
      <p:sp>
        <p:nvSpPr>
          <p:cNvPr id="30723" name="Rectangle 2"/>
          <p:cNvSpPr>
            <a:spLocks noGrp="1" noChangeArrowheads="1"/>
          </p:cNvSpPr>
          <p:nvPr>
            <p:ph type="title"/>
          </p:nvPr>
        </p:nvSpPr>
        <p:spPr>
          <a:xfrm>
            <a:off x="457200" y="274638"/>
            <a:ext cx="7086600" cy="792162"/>
          </a:xfrm>
        </p:spPr>
        <p:txBody>
          <a:bodyPr>
            <a:normAutofit/>
          </a:bodyPr>
          <a:lstStyle/>
          <a:p>
            <a:pPr eaLnBrk="1" hangingPunct="1"/>
            <a:r>
              <a:rPr lang="en-US" sz="3600" b="1" dirty="0">
                <a:solidFill>
                  <a:schemeClr val="bg1"/>
                </a:solidFill>
                <a:ea typeface="ＭＳ Ｐゴシック" pitchFamily="34" charset="-128"/>
              </a:rPr>
              <a:t>Greedy best-first search example</a:t>
            </a:r>
          </a:p>
        </p:txBody>
      </p:sp>
      <p:pic>
        <p:nvPicPr>
          <p:cNvPr id="30724" name="Picture 5" descr="romania2"/>
          <p:cNvPicPr>
            <a:picLocks noChangeAspect="1" noChangeArrowheads="1"/>
          </p:cNvPicPr>
          <p:nvPr/>
        </p:nvPicPr>
        <p:blipFill>
          <a:blip r:embed="rId5"/>
          <a:srcRect/>
          <a:stretch>
            <a:fillRect/>
          </a:stretch>
        </p:blipFill>
        <p:spPr bwMode="auto">
          <a:xfrm>
            <a:off x="1447800" y="3810000"/>
            <a:ext cx="6096000" cy="2989262"/>
          </a:xfrm>
          <a:prstGeom prst="rect">
            <a:avLst/>
          </a:prstGeom>
          <a:noFill/>
          <a:ln w="9525">
            <a:solidFill>
              <a:schemeClr val="accent2">
                <a:lumMod val="60000"/>
                <a:lumOff val="40000"/>
              </a:schemeClr>
            </a:solid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7" name="Picture 16"/>
          <p:cNvPicPr>
            <a:picLocks noChangeAspect="1"/>
          </p:cNvPicPr>
          <p:nvPr/>
        </p:nvPicPr>
        <p:blipFill>
          <a:blip r:embed="rId3"/>
          <a:stretch>
            <a:fillRect/>
          </a:stretch>
        </p:blipFill>
        <p:spPr>
          <a:xfrm>
            <a:off x="7743825" y="52741"/>
            <a:ext cx="1276350" cy="1247775"/>
          </a:xfrm>
          <a:prstGeom prst="rect">
            <a:avLst/>
          </a:prstGeom>
        </p:spPr>
      </p:pic>
      <p:sp>
        <p:nvSpPr>
          <p:cNvPr id="32770" name="Rectangle 2"/>
          <p:cNvSpPr>
            <a:spLocks noGrp="1" noChangeArrowheads="1"/>
          </p:cNvSpPr>
          <p:nvPr>
            <p:ph type="title"/>
          </p:nvPr>
        </p:nvSpPr>
        <p:spPr>
          <a:xfrm>
            <a:off x="457200" y="274638"/>
            <a:ext cx="6629400" cy="639762"/>
          </a:xfrm>
        </p:spPr>
        <p:txBody>
          <a:bodyPr>
            <a:normAutofit fontScale="90000"/>
          </a:bodyPr>
          <a:lstStyle/>
          <a:p>
            <a:pPr eaLnBrk="1" hangingPunct="1"/>
            <a:r>
              <a:rPr lang="en-US" b="1" dirty="0">
                <a:solidFill>
                  <a:schemeClr val="bg1"/>
                </a:solidFill>
                <a:ea typeface="ＭＳ Ｐゴシック" pitchFamily="34" charset="-128"/>
              </a:rPr>
              <a:t>GBFS is not complete</a:t>
            </a:r>
          </a:p>
        </p:txBody>
      </p:sp>
      <p:sp>
        <p:nvSpPr>
          <p:cNvPr id="32771" name="Oval 4"/>
          <p:cNvSpPr>
            <a:spLocks noChangeArrowheads="1"/>
          </p:cNvSpPr>
          <p:nvPr/>
        </p:nvSpPr>
        <p:spPr bwMode="auto">
          <a:xfrm>
            <a:off x="3352800" y="3429000"/>
            <a:ext cx="381000" cy="381000"/>
          </a:xfrm>
          <a:prstGeom prst="ellipse">
            <a:avLst/>
          </a:prstGeom>
          <a:solidFill>
            <a:schemeClr val="tx2"/>
          </a:solidFill>
          <a:ln w="9525">
            <a:solidFill>
              <a:schemeClr val="tx2"/>
            </a:solidFill>
            <a:round/>
            <a:headEnd/>
            <a:tailEnd/>
          </a:ln>
        </p:spPr>
        <p:txBody>
          <a:bodyPr/>
          <a:lstStyle/>
          <a:p>
            <a:r>
              <a:rPr lang="en-US"/>
              <a:t>g</a:t>
            </a:r>
          </a:p>
        </p:txBody>
      </p:sp>
      <p:sp>
        <p:nvSpPr>
          <p:cNvPr id="32772" name="Oval 5"/>
          <p:cNvSpPr>
            <a:spLocks noChangeArrowheads="1"/>
          </p:cNvSpPr>
          <p:nvPr/>
        </p:nvSpPr>
        <p:spPr bwMode="auto">
          <a:xfrm>
            <a:off x="1752600" y="3200400"/>
            <a:ext cx="381000" cy="381000"/>
          </a:xfrm>
          <a:prstGeom prst="ellipse">
            <a:avLst/>
          </a:prstGeom>
          <a:solidFill>
            <a:srgbClr val="C00000"/>
          </a:solidFill>
          <a:ln w="9525">
            <a:solidFill>
              <a:schemeClr val="tx1"/>
            </a:solidFill>
            <a:round/>
            <a:headEnd/>
            <a:tailEnd/>
          </a:ln>
        </p:spPr>
        <p:txBody>
          <a:bodyPr/>
          <a:lstStyle/>
          <a:p>
            <a:r>
              <a:rPr lang="en-US"/>
              <a:t>c</a:t>
            </a:r>
          </a:p>
        </p:txBody>
      </p:sp>
      <p:sp>
        <p:nvSpPr>
          <p:cNvPr id="32773" name="Oval 6"/>
          <p:cNvSpPr>
            <a:spLocks noChangeArrowheads="1"/>
          </p:cNvSpPr>
          <p:nvPr/>
        </p:nvSpPr>
        <p:spPr bwMode="auto">
          <a:xfrm>
            <a:off x="2362200" y="3505200"/>
            <a:ext cx="381000" cy="381000"/>
          </a:xfrm>
          <a:prstGeom prst="ellipse">
            <a:avLst/>
          </a:prstGeom>
          <a:solidFill>
            <a:srgbClr val="C00000"/>
          </a:solidFill>
          <a:ln w="9525">
            <a:solidFill>
              <a:schemeClr val="tx1"/>
            </a:solidFill>
            <a:round/>
            <a:headEnd/>
            <a:tailEnd/>
          </a:ln>
        </p:spPr>
        <p:txBody>
          <a:bodyPr/>
          <a:lstStyle/>
          <a:p>
            <a:r>
              <a:rPr lang="en-US"/>
              <a:t>b</a:t>
            </a:r>
          </a:p>
        </p:txBody>
      </p:sp>
      <p:sp>
        <p:nvSpPr>
          <p:cNvPr id="32774" name="Oval 7"/>
          <p:cNvSpPr>
            <a:spLocks noChangeArrowheads="1"/>
          </p:cNvSpPr>
          <p:nvPr/>
        </p:nvSpPr>
        <p:spPr bwMode="auto">
          <a:xfrm>
            <a:off x="1676400" y="3886200"/>
            <a:ext cx="381000" cy="381000"/>
          </a:xfrm>
          <a:prstGeom prst="ellipse">
            <a:avLst/>
          </a:prstGeom>
          <a:solidFill>
            <a:schemeClr val="accent2"/>
          </a:solidFill>
          <a:ln w="9525">
            <a:solidFill>
              <a:schemeClr val="tx1"/>
            </a:solidFill>
            <a:round/>
            <a:headEnd/>
            <a:tailEnd/>
          </a:ln>
        </p:spPr>
        <p:txBody>
          <a:bodyPr/>
          <a:lstStyle/>
          <a:p>
            <a:r>
              <a:rPr lang="en-US"/>
              <a:t>a</a:t>
            </a:r>
          </a:p>
        </p:txBody>
      </p:sp>
      <p:sp>
        <p:nvSpPr>
          <p:cNvPr id="32775" name="Oval 8"/>
          <p:cNvSpPr>
            <a:spLocks noChangeArrowheads="1"/>
          </p:cNvSpPr>
          <p:nvPr/>
        </p:nvSpPr>
        <p:spPr bwMode="auto">
          <a:xfrm>
            <a:off x="6096000" y="2209800"/>
            <a:ext cx="381000" cy="381000"/>
          </a:xfrm>
          <a:prstGeom prst="ellipse">
            <a:avLst/>
          </a:prstGeom>
          <a:solidFill>
            <a:srgbClr val="C00000"/>
          </a:solidFill>
          <a:ln w="9525">
            <a:solidFill>
              <a:schemeClr val="tx1"/>
            </a:solidFill>
            <a:round/>
            <a:headEnd/>
            <a:tailEnd/>
          </a:ln>
        </p:spPr>
        <p:txBody>
          <a:bodyPr/>
          <a:lstStyle/>
          <a:p>
            <a:r>
              <a:rPr lang="en-US"/>
              <a:t>d</a:t>
            </a:r>
          </a:p>
        </p:txBody>
      </p:sp>
      <p:cxnSp>
        <p:nvCxnSpPr>
          <p:cNvPr id="32776" name="Straight Connector 10"/>
          <p:cNvCxnSpPr>
            <a:cxnSpLocks noChangeShapeType="1"/>
            <a:stCxn id="32772" idx="4"/>
            <a:endCxn id="32774" idx="0"/>
          </p:cNvCxnSpPr>
          <p:nvPr/>
        </p:nvCxnSpPr>
        <p:spPr bwMode="auto">
          <a:xfrm rot="5400000">
            <a:off x="1752600" y="3695700"/>
            <a:ext cx="304800" cy="76200"/>
          </a:xfrm>
          <a:prstGeom prst="line">
            <a:avLst/>
          </a:prstGeom>
          <a:noFill/>
          <a:ln w="9525">
            <a:solidFill>
              <a:schemeClr val="tx1"/>
            </a:solidFill>
            <a:round/>
            <a:headEnd/>
            <a:tailEnd/>
          </a:ln>
        </p:spPr>
      </p:cxnSp>
      <p:cxnSp>
        <p:nvCxnSpPr>
          <p:cNvPr id="32777" name="Straight Connector 12"/>
          <p:cNvCxnSpPr>
            <a:cxnSpLocks noChangeShapeType="1"/>
            <a:stCxn id="32772" idx="5"/>
            <a:endCxn id="32773" idx="2"/>
          </p:cNvCxnSpPr>
          <p:nvPr/>
        </p:nvCxnSpPr>
        <p:spPr bwMode="auto">
          <a:xfrm rot="16200000" flipH="1">
            <a:off x="2135188" y="3468688"/>
            <a:ext cx="169862" cy="284162"/>
          </a:xfrm>
          <a:prstGeom prst="line">
            <a:avLst/>
          </a:prstGeom>
          <a:noFill/>
          <a:ln w="9525">
            <a:solidFill>
              <a:schemeClr val="tx1"/>
            </a:solidFill>
            <a:round/>
            <a:headEnd/>
            <a:tailEnd/>
          </a:ln>
        </p:spPr>
      </p:cxnSp>
      <p:cxnSp>
        <p:nvCxnSpPr>
          <p:cNvPr id="32778" name="Straight Connector 14"/>
          <p:cNvCxnSpPr>
            <a:cxnSpLocks noChangeShapeType="1"/>
            <a:stCxn id="32774" idx="6"/>
            <a:endCxn id="32773" idx="3"/>
          </p:cNvCxnSpPr>
          <p:nvPr/>
        </p:nvCxnSpPr>
        <p:spPr bwMode="auto">
          <a:xfrm flipV="1">
            <a:off x="2057400" y="3830638"/>
            <a:ext cx="360363" cy="246062"/>
          </a:xfrm>
          <a:prstGeom prst="line">
            <a:avLst/>
          </a:prstGeom>
          <a:noFill/>
          <a:ln w="9525">
            <a:solidFill>
              <a:schemeClr val="tx1"/>
            </a:solidFill>
            <a:round/>
            <a:headEnd/>
            <a:tailEnd/>
          </a:ln>
        </p:spPr>
      </p:cxnSp>
      <p:cxnSp>
        <p:nvCxnSpPr>
          <p:cNvPr id="32779" name="Straight Connector 16"/>
          <p:cNvCxnSpPr>
            <a:cxnSpLocks noChangeShapeType="1"/>
            <a:stCxn id="32772" idx="7"/>
            <a:endCxn id="32775" idx="2"/>
          </p:cNvCxnSpPr>
          <p:nvPr/>
        </p:nvCxnSpPr>
        <p:spPr bwMode="auto">
          <a:xfrm rot="5400000" flipH="1" flipV="1">
            <a:off x="3659187" y="819151"/>
            <a:ext cx="855663" cy="4017962"/>
          </a:xfrm>
          <a:prstGeom prst="line">
            <a:avLst/>
          </a:prstGeom>
          <a:noFill/>
          <a:ln w="9525">
            <a:solidFill>
              <a:schemeClr val="tx1"/>
            </a:solidFill>
            <a:round/>
            <a:headEnd/>
            <a:tailEnd/>
          </a:ln>
        </p:spPr>
      </p:cxnSp>
      <p:cxnSp>
        <p:nvCxnSpPr>
          <p:cNvPr id="32780" name="Straight Connector 18"/>
          <p:cNvCxnSpPr>
            <a:cxnSpLocks noChangeShapeType="1"/>
            <a:stCxn id="32775" idx="3"/>
            <a:endCxn id="32771" idx="7"/>
          </p:cNvCxnSpPr>
          <p:nvPr/>
        </p:nvCxnSpPr>
        <p:spPr bwMode="auto">
          <a:xfrm rot="5400000">
            <a:off x="4440238" y="1773238"/>
            <a:ext cx="949325" cy="2473325"/>
          </a:xfrm>
          <a:prstGeom prst="line">
            <a:avLst/>
          </a:prstGeom>
          <a:noFill/>
          <a:ln w="9525">
            <a:solidFill>
              <a:schemeClr val="tx1"/>
            </a:solidFill>
            <a:round/>
            <a:headEnd/>
            <a:tailEnd/>
          </a:ln>
        </p:spPr>
      </p:cxnSp>
      <p:sp>
        <p:nvSpPr>
          <p:cNvPr id="32781" name="TextBox 19"/>
          <p:cNvSpPr txBox="1">
            <a:spLocks noChangeArrowheads="1"/>
          </p:cNvSpPr>
          <p:nvPr/>
        </p:nvSpPr>
        <p:spPr bwMode="auto">
          <a:xfrm>
            <a:off x="1143000" y="4267200"/>
            <a:ext cx="1219200" cy="369888"/>
          </a:xfrm>
          <a:prstGeom prst="rect">
            <a:avLst/>
          </a:prstGeom>
          <a:noFill/>
          <a:ln w="9525">
            <a:noFill/>
            <a:miter lim="800000"/>
            <a:headEnd/>
            <a:tailEnd/>
          </a:ln>
        </p:spPr>
        <p:txBody>
          <a:bodyPr wrap="none">
            <a:spAutoFit/>
          </a:bodyPr>
          <a:lstStyle/>
          <a:p>
            <a:r>
              <a:rPr lang="en-US"/>
              <a:t>start state</a:t>
            </a:r>
          </a:p>
        </p:txBody>
      </p:sp>
      <p:sp>
        <p:nvSpPr>
          <p:cNvPr id="32782" name="TextBox 20"/>
          <p:cNvSpPr txBox="1">
            <a:spLocks noChangeArrowheads="1"/>
          </p:cNvSpPr>
          <p:nvPr/>
        </p:nvSpPr>
        <p:spPr bwMode="auto">
          <a:xfrm>
            <a:off x="3048000" y="3886200"/>
            <a:ext cx="1184275" cy="369888"/>
          </a:xfrm>
          <a:prstGeom prst="rect">
            <a:avLst/>
          </a:prstGeom>
          <a:noFill/>
          <a:ln w="9525">
            <a:noFill/>
            <a:miter lim="800000"/>
            <a:headEnd/>
            <a:tailEnd/>
          </a:ln>
        </p:spPr>
        <p:txBody>
          <a:bodyPr wrap="none">
            <a:spAutoFit/>
          </a:bodyPr>
          <a:lstStyle/>
          <a:p>
            <a:r>
              <a:rPr lang="en-US"/>
              <a:t>goal state</a:t>
            </a:r>
          </a:p>
        </p:txBody>
      </p:sp>
      <p:sp>
        <p:nvSpPr>
          <p:cNvPr id="32783" name="TextBox 21"/>
          <p:cNvSpPr txBox="1">
            <a:spLocks noChangeArrowheads="1"/>
          </p:cNvSpPr>
          <p:nvPr/>
        </p:nvSpPr>
        <p:spPr bwMode="auto">
          <a:xfrm>
            <a:off x="838200" y="5257800"/>
            <a:ext cx="2909888" cy="369888"/>
          </a:xfrm>
          <a:prstGeom prst="rect">
            <a:avLst/>
          </a:prstGeom>
          <a:noFill/>
          <a:ln w="9525">
            <a:noFill/>
            <a:miter lim="800000"/>
            <a:headEnd/>
            <a:tailEnd/>
          </a:ln>
        </p:spPr>
        <p:txBody>
          <a:bodyPr wrap="none">
            <a:spAutoFit/>
          </a:bodyPr>
          <a:lstStyle/>
          <a:p>
            <a:r>
              <a:rPr lang="en-US"/>
              <a:t>f(n) = straightline distance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a:grpSpLocks/>
          </p:cNvGrpSpPr>
          <p:nvPr/>
        </p:nvGrpSpPr>
        <p:grpSpPr bwMode="auto">
          <a:xfrm>
            <a:off x="647700" y="1816100"/>
            <a:ext cx="3124200" cy="2063750"/>
            <a:chOff x="408" y="1144"/>
            <a:chExt cx="1968" cy="1300"/>
          </a:xfrm>
        </p:grpSpPr>
        <p:pic>
          <p:nvPicPr>
            <p:cNvPr id="20494" name="Picture 25" descr="bfs-progress1c"/>
            <p:cNvPicPr>
              <a:picLocks noChangeAspect="1" noChangeArrowheads="1"/>
            </p:cNvPicPr>
            <p:nvPr/>
          </p:nvPicPr>
          <p:blipFill>
            <a:blip r:embed="rId2"/>
            <a:srcRect/>
            <a:stretch>
              <a:fillRect/>
            </a:stretch>
          </p:blipFill>
          <p:spPr bwMode="auto">
            <a:xfrm>
              <a:off x="408" y="1144"/>
              <a:ext cx="1968" cy="13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0495" name="Text Box 29"/>
            <p:cNvSpPr txBox="1">
              <a:spLocks noChangeArrowheads="1"/>
            </p:cNvSpPr>
            <p:nvPr/>
          </p:nvSpPr>
          <p:spPr bwMode="auto">
            <a:xfrm>
              <a:off x="1872" y="1200"/>
              <a:ext cx="384" cy="28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pPr>
              <a:r>
                <a:rPr lang="en-US" sz="2400" b="1">
                  <a:solidFill>
                    <a:schemeClr val="tx2"/>
                  </a:solidFill>
                </a:rPr>
                <a:t>1</a:t>
              </a:r>
            </a:p>
          </p:txBody>
        </p:sp>
      </p:grpSp>
      <p:grpSp>
        <p:nvGrpSpPr>
          <p:cNvPr id="3" name="Group 34"/>
          <p:cNvGrpSpPr>
            <a:grpSpLocks/>
          </p:cNvGrpSpPr>
          <p:nvPr/>
        </p:nvGrpSpPr>
        <p:grpSpPr bwMode="auto">
          <a:xfrm>
            <a:off x="4953000" y="1752600"/>
            <a:ext cx="3352800" cy="2160588"/>
            <a:chOff x="3120" y="1104"/>
            <a:chExt cx="2112" cy="1361"/>
          </a:xfrm>
        </p:grpSpPr>
        <p:pic>
          <p:nvPicPr>
            <p:cNvPr id="20492" name="Picture 26" descr="bfs-progress2c"/>
            <p:cNvPicPr>
              <a:picLocks noChangeAspect="1" noChangeArrowheads="1"/>
            </p:cNvPicPr>
            <p:nvPr/>
          </p:nvPicPr>
          <p:blipFill>
            <a:blip r:embed="rId3"/>
            <a:srcRect/>
            <a:stretch>
              <a:fillRect/>
            </a:stretch>
          </p:blipFill>
          <p:spPr bwMode="auto">
            <a:xfrm>
              <a:off x="3120" y="1104"/>
              <a:ext cx="2112" cy="1361"/>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0493" name="Text Box 30"/>
            <p:cNvSpPr txBox="1">
              <a:spLocks noChangeArrowheads="1"/>
            </p:cNvSpPr>
            <p:nvPr/>
          </p:nvSpPr>
          <p:spPr bwMode="auto">
            <a:xfrm>
              <a:off x="4848" y="1200"/>
              <a:ext cx="384" cy="28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pPr>
              <a:r>
                <a:rPr lang="en-US" sz="2400" b="1">
                  <a:solidFill>
                    <a:schemeClr val="tx2"/>
                  </a:solidFill>
                </a:rPr>
                <a:t>2</a:t>
              </a:r>
            </a:p>
          </p:txBody>
        </p:sp>
      </p:grpSp>
      <p:grpSp>
        <p:nvGrpSpPr>
          <p:cNvPr id="4" name="Group 36"/>
          <p:cNvGrpSpPr>
            <a:grpSpLocks/>
          </p:cNvGrpSpPr>
          <p:nvPr/>
        </p:nvGrpSpPr>
        <p:grpSpPr bwMode="auto">
          <a:xfrm>
            <a:off x="4876800" y="4191000"/>
            <a:ext cx="3505200" cy="2103438"/>
            <a:chOff x="3072" y="2640"/>
            <a:chExt cx="2208" cy="1325"/>
          </a:xfrm>
        </p:grpSpPr>
        <p:pic>
          <p:nvPicPr>
            <p:cNvPr id="20490" name="Picture 28" descr="bfs-progress4c"/>
            <p:cNvPicPr>
              <a:picLocks noChangeAspect="1" noChangeArrowheads="1"/>
            </p:cNvPicPr>
            <p:nvPr/>
          </p:nvPicPr>
          <p:blipFill>
            <a:blip r:embed="rId4"/>
            <a:srcRect/>
            <a:stretch>
              <a:fillRect/>
            </a:stretch>
          </p:blipFill>
          <p:spPr bwMode="auto">
            <a:xfrm>
              <a:off x="3072" y="2640"/>
              <a:ext cx="2208" cy="1325"/>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0491" name="Text Box 31"/>
            <p:cNvSpPr txBox="1">
              <a:spLocks noChangeArrowheads="1"/>
            </p:cNvSpPr>
            <p:nvPr/>
          </p:nvSpPr>
          <p:spPr bwMode="auto">
            <a:xfrm>
              <a:off x="4800" y="2640"/>
              <a:ext cx="384" cy="28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pPr>
              <a:r>
                <a:rPr lang="en-US" sz="2400" b="1">
                  <a:solidFill>
                    <a:schemeClr val="tx2"/>
                  </a:solidFill>
                </a:rPr>
                <a:t>4</a:t>
              </a:r>
            </a:p>
          </p:txBody>
        </p:sp>
      </p:grpSp>
      <p:grpSp>
        <p:nvGrpSpPr>
          <p:cNvPr id="5" name="Group 35"/>
          <p:cNvGrpSpPr>
            <a:grpSpLocks/>
          </p:cNvGrpSpPr>
          <p:nvPr/>
        </p:nvGrpSpPr>
        <p:grpSpPr bwMode="auto">
          <a:xfrm>
            <a:off x="533400" y="4267200"/>
            <a:ext cx="3352800" cy="2228850"/>
            <a:chOff x="336" y="2688"/>
            <a:chExt cx="2112" cy="1404"/>
          </a:xfrm>
        </p:grpSpPr>
        <p:pic>
          <p:nvPicPr>
            <p:cNvPr id="20488" name="Picture 27" descr="bfs-progress3c"/>
            <p:cNvPicPr>
              <a:picLocks noChangeAspect="1" noChangeArrowheads="1"/>
            </p:cNvPicPr>
            <p:nvPr/>
          </p:nvPicPr>
          <p:blipFill>
            <a:blip r:embed="rId5"/>
            <a:srcRect/>
            <a:stretch>
              <a:fillRect/>
            </a:stretch>
          </p:blipFill>
          <p:spPr bwMode="auto">
            <a:xfrm>
              <a:off x="336" y="2703"/>
              <a:ext cx="2112" cy="1389"/>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0489" name="Text Box 32"/>
            <p:cNvSpPr txBox="1">
              <a:spLocks noChangeArrowheads="1"/>
            </p:cNvSpPr>
            <p:nvPr/>
          </p:nvSpPr>
          <p:spPr bwMode="auto">
            <a:xfrm>
              <a:off x="2064" y="2688"/>
              <a:ext cx="384" cy="28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pPr>
              <a:r>
                <a:rPr lang="en-US" sz="2400" b="1">
                  <a:solidFill>
                    <a:schemeClr val="tx2"/>
                  </a:solidFill>
                </a:rPr>
                <a:t>3</a:t>
              </a:r>
            </a:p>
          </p:txBody>
        </p:sp>
      </p:grpSp>
      <p:pic>
        <p:nvPicPr>
          <p:cNvPr id="16" name="Picture 15"/>
          <p:cNvPicPr>
            <a:picLocks noChangeAspect="1"/>
          </p:cNvPicPr>
          <p:nvPr/>
        </p:nvPicPr>
        <p:blipFill>
          <a:blip r:embed="rId6"/>
          <a:stretch>
            <a:fillRect/>
          </a:stretch>
        </p:blipFill>
        <p:spPr>
          <a:xfrm>
            <a:off x="7743825" y="52741"/>
            <a:ext cx="1276350" cy="1247775"/>
          </a:xfrm>
          <a:prstGeom prst="rect">
            <a:avLst/>
          </a:prstGeom>
        </p:spPr>
      </p:pic>
      <p:sp>
        <p:nvSpPr>
          <p:cNvPr id="17" name="Rounded Rectangle 16"/>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Blind Search : Breadth First Search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34818" name="Rectangle 2"/>
          <p:cNvSpPr>
            <a:spLocks noGrp="1" noChangeArrowheads="1"/>
          </p:cNvSpPr>
          <p:nvPr>
            <p:ph type="title"/>
          </p:nvPr>
        </p:nvSpPr>
        <p:spPr>
          <a:xfrm>
            <a:off x="457200" y="274638"/>
            <a:ext cx="7162800" cy="715962"/>
          </a:xfrm>
        </p:spPr>
        <p:txBody>
          <a:bodyPr>
            <a:normAutofit fontScale="90000"/>
          </a:bodyPr>
          <a:lstStyle/>
          <a:p>
            <a:pPr eaLnBrk="1" hangingPunct="1"/>
            <a:r>
              <a:rPr lang="en-US" sz="3600" b="1" dirty="0">
                <a:solidFill>
                  <a:schemeClr val="bg1"/>
                </a:solidFill>
                <a:ea typeface="ＭＳ Ｐゴシック" pitchFamily="34" charset="-128"/>
              </a:rPr>
              <a:t>Properties of greedy best-first search</a:t>
            </a:r>
          </a:p>
        </p:txBody>
      </p:sp>
      <p:sp>
        <p:nvSpPr>
          <p:cNvPr id="34819" name="Rectangle 3"/>
          <p:cNvSpPr>
            <a:spLocks noGrp="1" noChangeArrowheads="1"/>
          </p:cNvSpPr>
          <p:nvPr>
            <p:ph type="body" idx="1"/>
          </p:nvPr>
        </p:nvSpPr>
        <p:spPr/>
        <p:style>
          <a:lnRef idx="2">
            <a:schemeClr val="accent2"/>
          </a:lnRef>
          <a:fillRef idx="1">
            <a:schemeClr val="lt1"/>
          </a:fillRef>
          <a:effectRef idx="0">
            <a:schemeClr val="accent2"/>
          </a:effectRef>
          <a:fontRef idx="minor">
            <a:schemeClr val="dk1"/>
          </a:fontRef>
        </p:style>
        <p:txBody>
          <a:bodyPr/>
          <a:lstStyle/>
          <a:p>
            <a:pPr eaLnBrk="1" hangingPunct="1"/>
            <a:r>
              <a:rPr lang="en-US" u="sng" dirty="0">
                <a:solidFill>
                  <a:srgbClr val="CC0099"/>
                </a:solidFill>
                <a:ea typeface="ＭＳ Ｐゴシック" pitchFamily="34" charset="-128"/>
              </a:rPr>
              <a:t>Complete?</a:t>
            </a:r>
            <a:r>
              <a:rPr lang="en-US" dirty="0">
                <a:ea typeface="ＭＳ Ｐゴシック" pitchFamily="34" charset="-128"/>
              </a:rPr>
              <a:t> No – can get stuck in loops.</a:t>
            </a:r>
          </a:p>
          <a:p>
            <a:pPr eaLnBrk="1" hangingPunct="1"/>
            <a:r>
              <a:rPr lang="en-US" u="sng" dirty="0">
                <a:solidFill>
                  <a:srgbClr val="CC0099"/>
                </a:solidFill>
                <a:ea typeface="ＭＳ Ｐゴシック" pitchFamily="34" charset="-128"/>
              </a:rPr>
              <a:t>Time?</a:t>
            </a:r>
            <a:r>
              <a:rPr lang="en-US" dirty="0">
                <a:ea typeface="ＭＳ Ｐゴシック" pitchFamily="34" charset="-128"/>
              </a:rPr>
              <a:t> </a:t>
            </a:r>
            <a:r>
              <a:rPr lang="en-US" i="1" dirty="0">
                <a:ea typeface="ＭＳ Ｐゴシック" pitchFamily="34" charset="-128"/>
              </a:rPr>
              <a:t>O(</a:t>
            </a:r>
            <a:r>
              <a:rPr lang="en-US" i="1" dirty="0" err="1">
                <a:ea typeface="ＭＳ Ｐゴシック" pitchFamily="34" charset="-128"/>
              </a:rPr>
              <a:t>b</a:t>
            </a:r>
            <a:r>
              <a:rPr lang="en-US" i="1" baseline="30000" dirty="0" err="1">
                <a:ea typeface="ＭＳ Ｐゴシック" pitchFamily="34" charset="-128"/>
              </a:rPr>
              <a:t>m</a:t>
            </a:r>
            <a:r>
              <a:rPr lang="en-US" i="1" dirty="0">
                <a:ea typeface="ＭＳ Ｐゴシック" pitchFamily="34" charset="-128"/>
              </a:rPr>
              <a:t>)</a:t>
            </a:r>
            <a:r>
              <a:rPr lang="en-US" dirty="0">
                <a:ea typeface="ＭＳ Ｐゴシック" pitchFamily="34" charset="-128"/>
              </a:rPr>
              <a:t>, but a good heuristic can give dramatic improvement</a:t>
            </a:r>
          </a:p>
          <a:p>
            <a:pPr eaLnBrk="1" hangingPunct="1"/>
            <a:r>
              <a:rPr lang="en-US" u="sng" dirty="0">
                <a:solidFill>
                  <a:srgbClr val="CC0099"/>
                </a:solidFill>
                <a:ea typeface="ＭＳ Ｐゴシック" pitchFamily="34" charset="-128"/>
              </a:rPr>
              <a:t>Space?</a:t>
            </a:r>
            <a:r>
              <a:rPr lang="en-US" dirty="0">
                <a:ea typeface="ＭＳ Ｐゴシック" pitchFamily="34" charset="-128"/>
              </a:rPr>
              <a:t> </a:t>
            </a:r>
            <a:r>
              <a:rPr lang="en-US" i="1" dirty="0">
                <a:ea typeface="ＭＳ Ｐゴシック" pitchFamily="34" charset="-128"/>
              </a:rPr>
              <a:t>O(</a:t>
            </a:r>
            <a:r>
              <a:rPr lang="en-US" i="1" dirty="0" err="1">
                <a:ea typeface="ＭＳ Ｐゴシック" pitchFamily="34" charset="-128"/>
              </a:rPr>
              <a:t>b</a:t>
            </a:r>
            <a:r>
              <a:rPr lang="en-US" i="1" baseline="30000" dirty="0" err="1">
                <a:ea typeface="ＭＳ Ｐゴシック" pitchFamily="34" charset="-128"/>
              </a:rPr>
              <a:t>m</a:t>
            </a:r>
            <a:r>
              <a:rPr lang="en-US" i="1" dirty="0">
                <a:ea typeface="ＭＳ Ｐゴシック" pitchFamily="34" charset="-128"/>
              </a:rPr>
              <a:t>) </a:t>
            </a:r>
            <a:r>
              <a:rPr lang="en-US" dirty="0">
                <a:ea typeface="ＭＳ Ｐゴシック" pitchFamily="34" charset="-128"/>
              </a:rPr>
              <a:t>- keeps all nodes in memory</a:t>
            </a:r>
          </a:p>
          <a:p>
            <a:pPr eaLnBrk="1" hangingPunct="1"/>
            <a:r>
              <a:rPr lang="en-US" u="sng" dirty="0">
                <a:solidFill>
                  <a:srgbClr val="CC0099"/>
                </a:solidFill>
                <a:ea typeface="ＭＳ Ｐゴシック" pitchFamily="34" charset="-128"/>
              </a:rPr>
              <a:t>Optimal?</a:t>
            </a:r>
            <a:r>
              <a:rPr lang="en-US" dirty="0">
                <a:ea typeface="ＭＳ Ｐゴシック" pitchFamily="34" charset="-128"/>
              </a:rPr>
              <a:t> No</a:t>
            </a:r>
          </a:p>
          <a:p>
            <a:pPr eaLnBrk="1" hangingPunct="1">
              <a:buFont typeface="Wingdings" pitchFamily="2" charset="2"/>
              <a:buNone/>
            </a:pPr>
            <a:r>
              <a:rPr lang="en-US" dirty="0">
                <a:ea typeface="ＭＳ Ｐゴシック" pitchFamily="34" charset="-128"/>
              </a:rPr>
              <a:t>   e.g. </a:t>
            </a:r>
            <a:r>
              <a:rPr lang="en-US" dirty="0" err="1">
                <a:ea typeface="ＭＳ Ｐゴシック" pitchFamily="34" charset="-128"/>
              </a:rPr>
              <a:t>Arad</a:t>
            </a:r>
            <a:r>
              <a:rPr lang="en-US" dirty="0" err="1">
                <a:ea typeface="ＭＳ Ｐゴシック" pitchFamily="34" charset="-128"/>
                <a:sym typeface="Wingdings" pitchFamily="2" charset="2"/>
              </a:rPr>
              <a:t>SibiuRimnicu</a:t>
            </a:r>
            <a:r>
              <a:rPr lang="en-US" dirty="0">
                <a:ea typeface="ＭＳ Ｐゴシック" pitchFamily="34" charset="-128"/>
                <a:sym typeface="Wingdings" pitchFamily="2" charset="2"/>
              </a:rPr>
              <a:t> </a:t>
            </a:r>
            <a:r>
              <a:rPr lang="en-US" dirty="0" err="1">
                <a:ea typeface="ＭＳ Ｐゴシック" pitchFamily="34" charset="-128"/>
                <a:sym typeface="Wingdings" pitchFamily="2" charset="2"/>
              </a:rPr>
              <a:t>VireaPitestiBucharest</a:t>
            </a:r>
            <a:r>
              <a:rPr lang="en-US" dirty="0">
                <a:ea typeface="ＭＳ Ｐゴシック" pitchFamily="34" charset="-128"/>
                <a:sym typeface="Wingdings" pitchFamily="2" charset="2"/>
              </a:rPr>
              <a:t> is shorter!</a:t>
            </a:r>
            <a:endParaRPr lang="en-US" dirty="0">
              <a:ea typeface="ＭＳ Ｐゴシック" pitchFamily="34" charset="-12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solidFill>
                  <a:srgbClr val="FF0000"/>
                </a:solidFill>
              </a:rPr>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search</a:t>
            </a:r>
          </a:p>
          <a:p>
            <a:r>
              <a:rPr lang="en-IN" sz="1400" i="1" dirty="0"/>
              <a:t>Local search Algorithms-Hill Climbing, 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36866" name="Rectangle 2"/>
          <p:cNvSpPr>
            <a:spLocks noGrp="1" noChangeArrowheads="1"/>
          </p:cNvSpPr>
          <p:nvPr>
            <p:ph type="title"/>
          </p:nvPr>
        </p:nvSpPr>
        <p:spPr>
          <a:xfrm>
            <a:off x="457200" y="274638"/>
            <a:ext cx="7086600" cy="792162"/>
          </a:xfrm>
        </p:spPr>
        <p:txBody>
          <a:bodyPr/>
          <a:lstStyle/>
          <a:p>
            <a:pPr eaLnBrk="1" hangingPunct="1"/>
            <a:r>
              <a:rPr lang="en-US" b="1" dirty="0">
                <a:solidFill>
                  <a:schemeClr val="bg1"/>
                </a:solidFill>
                <a:ea typeface="ＭＳ Ｐゴシック" pitchFamily="34" charset="-128"/>
              </a:rPr>
              <a:t>A</a:t>
            </a:r>
            <a:r>
              <a:rPr lang="en-US" b="1" baseline="30000" dirty="0">
                <a:solidFill>
                  <a:schemeClr val="bg1"/>
                </a:solidFill>
                <a:ea typeface="ＭＳ Ｐゴシック" pitchFamily="34" charset="-128"/>
              </a:rPr>
              <a:t>*</a:t>
            </a:r>
            <a:r>
              <a:rPr lang="en-US" b="1" dirty="0">
                <a:solidFill>
                  <a:schemeClr val="bg1"/>
                </a:solidFill>
                <a:ea typeface="ＭＳ Ｐゴシック" pitchFamily="34" charset="-128"/>
              </a:rPr>
              <a:t> search</a:t>
            </a:r>
          </a:p>
        </p:txBody>
      </p:sp>
      <p:sp>
        <p:nvSpPr>
          <p:cNvPr id="36867" name="Rectangle 3"/>
          <p:cNvSpPr>
            <a:spLocks noGrp="1" noChangeArrowheads="1"/>
          </p:cNvSpPr>
          <p:nvPr>
            <p:ph type="body" idx="1"/>
          </p:nvPr>
        </p:nvSpPr>
        <p:spPr/>
        <p:style>
          <a:lnRef idx="2">
            <a:schemeClr val="accent1"/>
          </a:lnRef>
          <a:fillRef idx="1">
            <a:schemeClr val="lt1"/>
          </a:fillRef>
          <a:effectRef idx="0">
            <a:schemeClr val="accent1"/>
          </a:effectRef>
          <a:fontRef idx="minor">
            <a:schemeClr val="dk1"/>
          </a:fontRef>
        </p:style>
        <p:txBody>
          <a:bodyPr/>
          <a:lstStyle/>
          <a:p>
            <a:pPr eaLnBrk="1" hangingPunct="1"/>
            <a:r>
              <a:rPr lang="en-US" sz="2800" dirty="0">
                <a:solidFill>
                  <a:srgbClr val="FF0000"/>
                </a:solidFill>
                <a:ea typeface="ＭＳ Ｐゴシック" pitchFamily="34" charset="-128"/>
              </a:rPr>
              <a:t>Idea: avoid expanding paths that are already expensive</a:t>
            </a:r>
          </a:p>
          <a:p>
            <a:pPr eaLnBrk="1" hangingPunct="1"/>
            <a:r>
              <a:rPr lang="en-US" sz="2800" dirty="0">
                <a:ea typeface="ＭＳ Ｐゴシック" pitchFamily="34" charset="-128"/>
              </a:rPr>
              <a:t>Evaluation function </a:t>
            </a:r>
            <a:r>
              <a:rPr lang="en-US" sz="2800" i="1" dirty="0">
                <a:ea typeface="ＭＳ Ｐゴシック" pitchFamily="34" charset="-128"/>
              </a:rPr>
              <a:t>f(n) = g(n) + h(n)</a:t>
            </a:r>
            <a:endParaRPr lang="en-US" sz="2800" dirty="0">
              <a:ea typeface="ＭＳ Ｐゴシック" pitchFamily="34" charset="-128"/>
            </a:endParaRPr>
          </a:p>
          <a:p>
            <a:pPr eaLnBrk="1" hangingPunct="1"/>
            <a:r>
              <a:rPr lang="en-US" sz="2800" i="1" dirty="0">
                <a:ea typeface="ＭＳ Ｐゴシック" pitchFamily="34" charset="-128"/>
              </a:rPr>
              <a:t>g(n) </a:t>
            </a:r>
            <a:r>
              <a:rPr lang="en-US" sz="2800" dirty="0">
                <a:ea typeface="ＭＳ Ｐゴシック" pitchFamily="34" charset="-128"/>
              </a:rPr>
              <a:t>= cost so far to reach </a:t>
            </a:r>
            <a:r>
              <a:rPr lang="en-US" sz="2800" i="1" dirty="0">
                <a:ea typeface="ＭＳ Ｐゴシック" pitchFamily="34" charset="-128"/>
              </a:rPr>
              <a:t>n</a:t>
            </a:r>
          </a:p>
          <a:p>
            <a:pPr eaLnBrk="1" hangingPunct="1"/>
            <a:r>
              <a:rPr lang="en-US" sz="2800" i="1" dirty="0">
                <a:ea typeface="ＭＳ Ｐゴシック" pitchFamily="34" charset="-128"/>
              </a:rPr>
              <a:t>h(n)</a:t>
            </a:r>
            <a:r>
              <a:rPr lang="en-US" sz="2800" dirty="0">
                <a:ea typeface="ＭＳ Ｐゴシック" pitchFamily="34" charset="-128"/>
              </a:rPr>
              <a:t> = estimated cost from </a:t>
            </a:r>
            <a:r>
              <a:rPr lang="en-US" sz="2800" i="1" dirty="0">
                <a:ea typeface="ＭＳ Ｐゴシック" pitchFamily="34" charset="-128"/>
              </a:rPr>
              <a:t>n</a:t>
            </a:r>
            <a:r>
              <a:rPr lang="en-US" sz="2800" dirty="0">
                <a:ea typeface="ＭＳ Ｐゴシック" pitchFamily="34" charset="-128"/>
              </a:rPr>
              <a:t> to goal</a:t>
            </a:r>
          </a:p>
          <a:p>
            <a:pPr eaLnBrk="1" hangingPunct="1"/>
            <a:r>
              <a:rPr lang="en-US" sz="2800" i="1" dirty="0">
                <a:ea typeface="ＭＳ Ｐゴシック" pitchFamily="34" charset="-128"/>
              </a:rPr>
              <a:t>f(n) </a:t>
            </a:r>
            <a:r>
              <a:rPr lang="en-US" sz="2800" dirty="0">
                <a:ea typeface="ＭＳ Ｐゴシック" pitchFamily="34" charset="-128"/>
              </a:rPr>
              <a:t>= estimated total cost of path through </a:t>
            </a:r>
            <a:r>
              <a:rPr lang="en-US" sz="2800" i="1" dirty="0">
                <a:ea typeface="ＭＳ Ｐゴシック" pitchFamily="34" charset="-128"/>
              </a:rPr>
              <a:t>n</a:t>
            </a:r>
            <a:r>
              <a:rPr lang="en-US" sz="2800" dirty="0">
                <a:ea typeface="ＭＳ Ｐゴシック" pitchFamily="34" charset="-128"/>
              </a:rPr>
              <a:t> to goal</a:t>
            </a:r>
          </a:p>
          <a:p>
            <a:pPr eaLnBrk="1" hangingPunct="1"/>
            <a:r>
              <a:rPr lang="en-US" sz="2800" dirty="0">
                <a:ea typeface="ＭＳ Ｐゴシック" pitchFamily="34" charset="-128"/>
              </a:rPr>
              <a:t>Best First search has </a:t>
            </a:r>
            <a:r>
              <a:rPr lang="en-US" sz="2800" i="1" dirty="0">
                <a:ea typeface="ＭＳ Ｐゴシック" pitchFamily="34" charset="-128"/>
              </a:rPr>
              <a:t>f(n)=h(n)</a:t>
            </a:r>
          </a:p>
          <a:p>
            <a:pPr eaLnBrk="1" hangingPunct="1"/>
            <a:r>
              <a:rPr lang="en-US" sz="2800" dirty="0">
                <a:ea typeface="ＭＳ Ｐゴシック" pitchFamily="34" charset="-128"/>
              </a:rPr>
              <a:t>Uniform Cost search has </a:t>
            </a:r>
            <a:r>
              <a:rPr lang="en-US" sz="2800" i="1" dirty="0">
                <a:ea typeface="ＭＳ Ｐゴシック" pitchFamily="34" charset="-128"/>
              </a:rPr>
              <a:t>f(n)=g(n)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27650" name="Footer Placeholder 4" hidden="1"/>
          <p:cNvSpPr>
            <a:spLocks noGrp="1"/>
          </p:cNvSpPr>
          <p:nvPr>
            <p:ph type="ftr" sz="quarter" idx="11"/>
          </p:nvPr>
        </p:nvSpPr>
        <p:spPr>
          <a:noFill/>
        </p:spPr>
        <p:txBody>
          <a:bodyPr/>
          <a:lstStyle/>
          <a:p>
            <a:r>
              <a:rPr lang="en-IN"/>
              <a:t>Demystifying AI algorithms</a:t>
            </a:r>
            <a:endParaRPr lang="en-US"/>
          </a:p>
        </p:txBody>
      </p:sp>
      <p:sp>
        <p:nvSpPr>
          <p:cNvPr id="27651" name="Rectangle 2"/>
          <p:cNvSpPr>
            <a:spLocks noGrp="1" noChangeArrowheads="1"/>
          </p:cNvSpPr>
          <p:nvPr>
            <p:ph type="title"/>
          </p:nvPr>
        </p:nvSpPr>
        <p:spPr>
          <a:xfrm>
            <a:off x="381000" y="76200"/>
            <a:ext cx="7010400" cy="1114425"/>
          </a:xfrm>
        </p:spPr>
        <p:txBody>
          <a:bodyPr>
            <a:normAutofit fontScale="90000"/>
          </a:bodyPr>
          <a:lstStyle/>
          <a:p>
            <a:pPr eaLnBrk="1" hangingPunct="1"/>
            <a:r>
              <a:rPr lang="en-US" sz="3800" b="1" dirty="0">
                <a:solidFill>
                  <a:schemeClr val="bg1"/>
                </a:solidFill>
              </a:rPr>
              <a:t>Applications of </a:t>
            </a:r>
            <a:br>
              <a:rPr lang="en-US" sz="3800" b="1" dirty="0">
                <a:solidFill>
                  <a:schemeClr val="bg1"/>
                </a:solidFill>
              </a:rPr>
            </a:br>
            <a:r>
              <a:rPr lang="en-US" sz="3800" b="1" dirty="0">
                <a:solidFill>
                  <a:schemeClr val="bg1"/>
                </a:solidFill>
              </a:rPr>
              <a:t>Heuristic Search : A* Algorithm</a:t>
            </a:r>
          </a:p>
        </p:txBody>
      </p:sp>
      <p:sp>
        <p:nvSpPr>
          <p:cNvPr id="27652" name="Text Box 6"/>
          <p:cNvSpPr txBox="1">
            <a:spLocks noChangeArrowheads="1"/>
          </p:cNvSpPr>
          <p:nvPr/>
        </p:nvSpPr>
        <p:spPr bwMode="auto">
          <a:xfrm>
            <a:off x="228600" y="2085975"/>
            <a:ext cx="5181600" cy="3324225"/>
          </a:xfrm>
          <a:prstGeom prst="rect">
            <a:avLst/>
          </a:prstGeom>
          <a:ln w="38100">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buFontTx/>
              <a:buChar char="•"/>
            </a:pPr>
            <a:r>
              <a:rPr lang="en-US" sz="2000" dirty="0">
                <a:solidFill>
                  <a:schemeClr val="tx2"/>
                </a:solidFill>
              </a:rPr>
              <a:t>Widely known algorithm – (pronounced as “A star” search).</a:t>
            </a:r>
          </a:p>
          <a:p>
            <a:pPr>
              <a:spcBef>
                <a:spcPct val="50000"/>
              </a:spcBef>
              <a:buFontTx/>
              <a:buChar char="•"/>
            </a:pPr>
            <a:r>
              <a:rPr lang="en-US" sz="2000" dirty="0">
                <a:solidFill>
                  <a:schemeClr val="tx2"/>
                </a:solidFill>
              </a:rPr>
              <a:t>Evaluates nodes by combining g(n) “cost to reach the node” and h(n) “cost to get to the goal”</a:t>
            </a:r>
          </a:p>
          <a:p>
            <a:pPr>
              <a:spcBef>
                <a:spcPct val="50000"/>
              </a:spcBef>
              <a:buFontTx/>
              <a:buChar char="•"/>
            </a:pPr>
            <a:r>
              <a:rPr lang="en-US" sz="2000" i="1" dirty="0">
                <a:solidFill>
                  <a:schemeClr val="tx2"/>
                </a:solidFill>
                <a:latin typeface="Times New Roman" pitchFamily="18" charset="0"/>
              </a:rPr>
              <a:t>f(n) = g(n) + h(n),    f(n) </a:t>
            </a:r>
            <a:r>
              <a:rPr lang="en-US" sz="2000" dirty="0">
                <a:solidFill>
                  <a:schemeClr val="tx2"/>
                </a:solidFill>
                <a:sym typeface="Wingdings" pitchFamily="2" charset="2"/>
              </a:rPr>
              <a:t></a:t>
            </a:r>
            <a:r>
              <a:rPr lang="en-US" sz="2000" i="1" dirty="0">
                <a:solidFill>
                  <a:schemeClr val="tx2"/>
                </a:solidFill>
                <a:latin typeface="Times New Roman" pitchFamily="18" charset="0"/>
              </a:rPr>
              <a:t> </a:t>
            </a:r>
            <a:r>
              <a:rPr lang="en-US" sz="2000" dirty="0">
                <a:solidFill>
                  <a:schemeClr val="tx2"/>
                </a:solidFill>
              </a:rPr>
              <a:t>estimated cost of the cheapest solution.</a:t>
            </a:r>
          </a:p>
          <a:p>
            <a:pPr>
              <a:spcBef>
                <a:spcPct val="50000"/>
              </a:spcBef>
              <a:buFontTx/>
              <a:buChar char="•"/>
            </a:pPr>
            <a:r>
              <a:rPr lang="en-US" sz="2000" dirty="0">
                <a:solidFill>
                  <a:schemeClr val="tx2"/>
                </a:solidFill>
              </a:rPr>
              <a:t>Complete and optimal ~ since evaluates all paths.</a:t>
            </a:r>
          </a:p>
        </p:txBody>
      </p:sp>
      <p:pic>
        <p:nvPicPr>
          <p:cNvPr id="27653" name="Picture 7" descr="Image result for a* search in snake and ladder good habits"/>
          <p:cNvPicPr>
            <a:picLocks noChangeAspect="1" noChangeArrowheads="1"/>
          </p:cNvPicPr>
          <p:nvPr/>
        </p:nvPicPr>
        <p:blipFill>
          <a:blip r:embed="rId2"/>
          <a:srcRect/>
          <a:stretch>
            <a:fillRect/>
          </a:stretch>
        </p:blipFill>
        <p:spPr bwMode="auto">
          <a:xfrm>
            <a:off x="5486400" y="1143000"/>
            <a:ext cx="3151188" cy="2743200"/>
          </a:xfrm>
          <a:prstGeom prst="rect">
            <a:avLst/>
          </a:prstGeom>
          <a:noFill/>
          <a:ln w="9525">
            <a:noFill/>
            <a:miter lim="800000"/>
            <a:headEnd/>
            <a:tailEnd/>
          </a:ln>
        </p:spPr>
      </p:pic>
      <p:pic>
        <p:nvPicPr>
          <p:cNvPr id="27654" name="Picture 8" descr="Image result for knight move attack"/>
          <p:cNvPicPr>
            <a:picLocks noChangeAspect="1" noChangeArrowheads="1"/>
          </p:cNvPicPr>
          <p:nvPr/>
        </p:nvPicPr>
        <p:blipFill>
          <a:blip r:embed="rId3"/>
          <a:srcRect/>
          <a:stretch>
            <a:fillRect/>
          </a:stretch>
        </p:blipFill>
        <p:spPr bwMode="auto">
          <a:xfrm>
            <a:off x="5867400" y="3886200"/>
            <a:ext cx="2667000" cy="2667000"/>
          </a:xfrm>
          <a:prstGeom prst="rect">
            <a:avLst/>
          </a:prstGeom>
          <a:noFill/>
          <a:ln w="9525">
            <a:noFill/>
            <a:miter lim="800000"/>
            <a:headEnd/>
            <a:tailEnd/>
          </a:ln>
        </p:spPr>
      </p:pic>
      <p:pic>
        <p:nvPicPr>
          <p:cNvPr id="8" name="Picture 7"/>
          <p:cNvPicPr>
            <a:picLocks noChangeAspect="1"/>
          </p:cNvPicPr>
          <p:nvPr/>
        </p:nvPicPr>
        <p:blipFill>
          <a:blip r:embed="rId4"/>
          <a:stretch>
            <a:fillRect/>
          </a:stretch>
        </p:blipFill>
        <p:spPr>
          <a:xfrm>
            <a:off x="7743825" y="52741"/>
            <a:ext cx="1276350" cy="12477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28674" name="Rectangle 2"/>
          <p:cNvSpPr>
            <a:spLocks noGrp="1" noChangeArrowheads="1"/>
          </p:cNvSpPr>
          <p:nvPr>
            <p:ph type="title"/>
          </p:nvPr>
        </p:nvSpPr>
        <p:spPr>
          <a:xfrm>
            <a:off x="1143000" y="152401"/>
            <a:ext cx="6172200" cy="838200"/>
          </a:xfrm>
        </p:spPr>
        <p:txBody>
          <a:bodyPr>
            <a:normAutofit/>
          </a:bodyPr>
          <a:lstStyle/>
          <a:p>
            <a:pPr eaLnBrk="1" hangingPunct="1"/>
            <a:r>
              <a:rPr lang="en-US" sz="3600" b="1" dirty="0">
                <a:solidFill>
                  <a:schemeClr val="bg1"/>
                </a:solidFill>
              </a:rPr>
              <a:t>Heuristic Search : A* Algorithm</a:t>
            </a:r>
          </a:p>
        </p:txBody>
      </p:sp>
      <p:grpSp>
        <p:nvGrpSpPr>
          <p:cNvPr id="2" name="Group 35"/>
          <p:cNvGrpSpPr>
            <a:grpSpLocks/>
          </p:cNvGrpSpPr>
          <p:nvPr/>
        </p:nvGrpSpPr>
        <p:grpSpPr bwMode="auto">
          <a:xfrm>
            <a:off x="0" y="1676400"/>
            <a:ext cx="3962400" cy="3443288"/>
            <a:chOff x="96" y="1296"/>
            <a:chExt cx="2976" cy="2443"/>
          </a:xfrm>
        </p:grpSpPr>
        <p:sp>
          <p:nvSpPr>
            <p:cNvPr id="28683" name="Oval 4"/>
            <p:cNvSpPr>
              <a:spLocks noChangeArrowheads="1"/>
            </p:cNvSpPr>
            <p:nvPr/>
          </p:nvSpPr>
          <p:spPr bwMode="auto">
            <a:xfrm>
              <a:off x="1440" y="1296"/>
              <a:ext cx="318" cy="360"/>
            </a:xfrm>
            <a:prstGeom prst="ellipse">
              <a:avLst/>
            </a:prstGeom>
            <a:noFill/>
            <a:ln w="38100">
              <a:solidFill>
                <a:srgbClr val="0000FF"/>
              </a:solidFill>
              <a:round/>
              <a:headEnd/>
              <a:tailEnd/>
            </a:ln>
          </p:spPr>
          <p:txBody>
            <a:bodyPr wrap="none" anchor="ctr"/>
            <a:lstStyle/>
            <a:p>
              <a:pPr algn="ctr"/>
              <a:r>
                <a:rPr lang="en-US" sz="2000" b="1">
                  <a:solidFill>
                    <a:srgbClr val="FF0000"/>
                  </a:solidFill>
                </a:rPr>
                <a:t>S</a:t>
              </a:r>
            </a:p>
          </p:txBody>
        </p:sp>
        <p:sp>
          <p:nvSpPr>
            <p:cNvPr id="28684" name="Oval 5"/>
            <p:cNvSpPr>
              <a:spLocks noChangeArrowheads="1"/>
            </p:cNvSpPr>
            <p:nvPr/>
          </p:nvSpPr>
          <p:spPr bwMode="auto">
            <a:xfrm>
              <a:off x="1885" y="3024"/>
              <a:ext cx="319" cy="360"/>
            </a:xfrm>
            <a:prstGeom prst="ellipse">
              <a:avLst/>
            </a:prstGeom>
            <a:noFill/>
            <a:ln w="38100">
              <a:solidFill>
                <a:srgbClr val="0000FF"/>
              </a:solidFill>
              <a:round/>
              <a:headEnd/>
              <a:tailEnd/>
            </a:ln>
          </p:spPr>
          <p:txBody>
            <a:bodyPr wrap="none" anchor="ctr"/>
            <a:lstStyle/>
            <a:p>
              <a:pPr algn="ctr"/>
              <a:r>
                <a:rPr lang="en-US" sz="2000" b="1">
                  <a:solidFill>
                    <a:srgbClr val="FF0000"/>
                  </a:solidFill>
                </a:rPr>
                <a:t>G</a:t>
              </a:r>
            </a:p>
          </p:txBody>
        </p:sp>
        <p:sp>
          <p:nvSpPr>
            <p:cNvPr id="28685" name="Oval 6"/>
            <p:cNvSpPr>
              <a:spLocks noChangeArrowheads="1"/>
            </p:cNvSpPr>
            <p:nvPr/>
          </p:nvSpPr>
          <p:spPr bwMode="auto">
            <a:xfrm>
              <a:off x="103" y="3024"/>
              <a:ext cx="318" cy="360"/>
            </a:xfrm>
            <a:prstGeom prst="ellipse">
              <a:avLst/>
            </a:prstGeom>
            <a:noFill/>
            <a:ln w="38100">
              <a:solidFill>
                <a:srgbClr val="0000FF"/>
              </a:solidFill>
              <a:round/>
              <a:headEnd/>
              <a:tailEnd/>
            </a:ln>
          </p:spPr>
          <p:txBody>
            <a:bodyPr wrap="none" anchor="ctr"/>
            <a:lstStyle/>
            <a:p>
              <a:pPr algn="ctr"/>
              <a:r>
                <a:rPr lang="en-US" sz="2000" b="1"/>
                <a:t>E</a:t>
              </a:r>
            </a:p>
          </p:txBody>
        </p:sp>
        <p:sp>
          <p:nvSpPr>
            <p:cNvPr id="28686" name="Oval 7"/>
            <p:cNvSpPr>
              <a:spLocks noChangeArrowheads="1"/>
            </p:cNvSpPr>
            <p:nvPr/>
          </p:nvSpPr>
          <p:spPr bwMode="auto">
            <a:xfrm>
              <a:off x="1949" y="2088"/>
              <a:ext cx="318" cy="360"/>
            </a:xfrm>
            <a:prstGeom prst="ellipse">
              <a:avLst/>
            </a:prstGeom>
            <a:noFill/>
            <a:ln w="38100">
              <a:solidFill>
                <a:srgbClr val="0000FF"/>
              </a:solidFill>
              <a:round/>
              <a:headEnd/>
              <a:tailEnd/>
            </a:ln>
          </p:spPr>
          <p:txBody>
            <a:bodyPr wrap="none" anchor="ctr"/>
            <a:lstStyle/>
            <a:p>
              <a:pPr algn="ctr"/>
              <a:r>
                <a:rPr lang="en-US" sz="2000" b="1"/>
                <a:t>D</a:t>
              </a:r>
            </a:p>
          </p:txBody>
        </p:sp>
        <p:sp>
          <p:nvSpPr>
            <p:cNvPr id="28687" name="Oval 8"/>
            <p:cNvSpPr>
              <a:spLocks noChangeArrowheads="1"/>
            </p:cNvSpPr>
            <p:nvPr/>
          </p:nvSpPr>
          <p:spPr bwMode="auto">
            <a:xfrm>
              <a:off x="740" y="2160"/>
              <a:ext cx="318" cy="360"/>
            </a:xfrm>
            <a:prstGeom prst="ellipse">
              <a:avLst/>
            </a:prstGeom>
            <a:noFill/>
            <a:ln w="38100">
              <a:solidFill>
                <a:srgbClr val="0000FF"/>
              </a:solidFill>
              <a:round/>
              <a:headEnd/>
              <a:tailEnd/>
            </a:ln>
          </p:spPr>
          <p:txBody>
            <a:bodyPr wrap="none" anchor="ctr"/>
            <a:lstStyle/>
            <a:p>
              <a:pPr algn="ctr"/>
              <a:r>
                <a:rPr lang="en-US" sz="2000" b="1"/>
                <a:t>A</a:t>
              </a:r>
            </a:p>
          </p:txBody>
        </p:sp>
        <p:sp>
          <p:nvSpPr>
            <p:cNvPr id="28688" name="Oval 9"/>
            <p:cNvSpPr>
              <a:spLocks noChangeArrowheads="1"/>
            </p:cNvSpPr>
            <p:nvPr/>
          </p:nvSpPr>
          <p:spPr bwMode="auto">
            <a:xfrm>
              <a:off x="1058" y="3096"/>
              <a:ext cx="318" cy="360"/>
            </a:xfrm>
            <a:prstGeom prst="ellipse">
              <a:avLst/>
            </a:prstGeom>
            <a:noFill/>
            <a:ln w="38100">
              <a:solidFill>
                <a:srgbClr val="0000FF"/>
              </a:solidFill>
              <a:round/>
              <a:headEnd/>
              <a:tailEnd/>
            </a:ln>
          </p:spPr>
          <p:txBody>
            <a:bodyPr wrap="none" anchor="ctr"/>
            <a:lstStyle/>
            <a:p>
              <a:pPr algn="ctr"/>
              <a:r>
                <a:rPr lang="en-US" sz="2000" b="1">
                  <a:solidFill>
                    <a:srgbClr val="FF0000"/>
                  </a:solidFill>
                </a:rPr>
                <a:t>G’</a:t>
              </a:r>
            </a:p>
          </p:txBody>
        </p:sp>
        <p:sp>
          <p:nvSpPr>
            <p:cNvPr id="28689" name="Oval 10"/>
            <p:cNvSpPr>
              <a:spLocks noChangeArrowheads="1"/>
            </p:cNvSpPr>
            <p:nvPr/>
          </p:nvSpPr>
          <p:spPr bwMode="auto">
            <a:xfrm>
              <a:off x="2713" y="3024"/>
              <a:ext cx="318" cy="360"/>
            </a:xfrm>
            <a:prstGeom prst="ellipse">
              <a:avLst/>
            </a:prstGeom>
            <a:noFill/>
            <a:ln w="38100">
              <a:solidFill>
                <a:srgbClr val="0000FF"/>
              </a:solidFill>
              <a:round/>
              <a:headEnd/>
              <a:tailEnd/>
            </a:ln>
          </p:spPr>
          <p:txBody>
            <a:bodyPr wrap="none" anchor="ctr"/>
            <a:lstStyle/>
            <a:p>
              <a:pPr algn="ctr"/>
              <a:r>
                <a:rPr lang="en-US" sz="2000" b="1"/>
                <a:t>H</a:t>
              </a:r>
            </a:p>
          </p:txBody>
        </p:sp>
        <p:sp>
          <p:nvSpPr>
            <p:cNvPr id="28690" name="Line 11"/>
            <p:cNvSpPr>
              <a:spLocks noChangeShapeType="1"/>
            </p:cNvSpPr>
            <p:nvPr/>
          </p:nvSpPr>
          <p:spPr bwMode="auto">
            <a:xfrm flipH="1">
              <a:off x="994" y="1656"/>
              <a:ext cx="573" cy="504"/>
            </a:xfrm>
            <a:prstGeom prst="line">
              <a:avLst/>
            </a:prstGeom>
            <a:noFill/>
            <a:ln w="38100">
              <a:solidFill>
                <a:schemeClr val="tx2"/>
              </a:solidFill>
              <a:round/>
              <a:headEnd/>
              <a:tailEnd/>
            </a:ln>
          </p:spPr>
          <p:txBody>
            <a:bodyPr/>
            <a:lstStyle/>
            <a:p>
              <a:endParaRPr lang="en-US"/>
            </a:p>
          </p:txBody>
        </p:sp>
        <p:sp>
          <p:nvSpPr>
            <p:cNvPr id="28691" name="Line 12"/>
            <p:cNvSpPr>
              <a:spLocks noChangeShapeType="1"/>
            </p:cNvSpPr>
            <p:nvPr/>
          </p:nvSpPr>
          <p:spPr bwMode="auto">
            <a:xfrm>
              <a:off x="1694" y="1656"/>
              <a:ext cx="319" cy="432"/>
            </a:xfrm>
            <a:prstGeom prst="line">
              <a:avLst/>
            </a:prstGeom>
            <a:noFill/>
            <a:ln w="38100">
              <a:solidFill>
                <a:schemeClr val="tx2"/>
              </a:solidFill>
              <a:round/>
              <a:headEnd/>
              <a:tailEnd/>
            </a:ln>
          </p:spPr>
          <p:txBody>
            <a:bodyPr/>
            <a:lstStyle/>
            <a:p>
              <a:endParaRPr lang="en-US"/>
            </a:p>
          </p:txBody>
        </p:sp>
        <p:sp>
          <p:nvSpPr>
            <p:cNvPr id="28692" name="Line 13"/>
            <p:cNvSpPr>
              <a:spLocks noChangeShapeType="1"/>
            </p:cNvSpPr>
            <p:nvPr/>
          </p:nvSpPr>
          <p:spPr bwMode="auto">
            <a:xfrm flipH="1">
              <a:off x="358" y="2520"/>
              <a:ext cx="445" cy="504"/>
            </a:xfrm>
            <a:prstGeom prst="line">
              <a:avLst/>
            </a:prstGeom>
            <a:noFill/>
            <a:ln w="38100">
              <a:solidFill>
                <a:schemeClr val="tx2"/>
              </a:solidFill>
              <a:round/>
              <a:headEnd/>
              <a:tailEnd/>
            </a:ln>
          </p:spPr>
          <p:txBody>
            <a:bodyPr/>
            <a:lstStyle/>
            <a:p>
              <a:endParaRPr lang="en-US"/>
            </a:p>
          </p:txBody>
        </p:sp>
        <p:sp>
          <p:nvSpPr>
            <p:cNvPr id="28693" name="Line 14"/>
            <p:cNvSpPr>
              <a:spLocks noChangeShapeType="1"/>
            </p:cNvSpPr>
            <p:nvPr/>
          </p:nvSpPr>
          <p:spPr bwMode="auto">
            <a:xfrm>
              <a:off x="930" y="2520"/>
              <a:ext cx="255" cy="576"/>
            </a:xfrm>
            <a:prstGeom prst="line">
              <a:avLst/>
            </a:prstGeom>
            <a:noFill/>
            <a:ln w="38100">
              <a:solidFill>
                <a:schemeClr val="tx2"/>
              </a:solidFill>
              <a:round/>
              <a:headEnd/>
              <a:tailEnd/>
            </a:ln>
          </p:spPr>
          <p:txBody>
            <a:bodyPr/>
            <a:lstStyle/>
            <a:p>
              <a:endParaRPr lang="en-US"/>
            </a:p>
          </p:txBody>
        </p:sp>
        <p:sp>
          <p:nvSpPr>
            <p:cNvPr id="28694" name="Line 15"/>
            <p:cNvSpPr>
              <a:spLocks noChangeShapeType="1"/>
            </p:cNvSpPr>
            <p:nvPr/>
          </p:nvSpPr>
          <p:spPr bwMode="auto">
            <a:xfrm flipH="1">
              <a:off x="2013" y="2448"/>
              <a:ext cx="63" cy="576"/>
            </a:xfrm>
            <a:prstGeom prst="line">
              <a:avLst/>
            </a:prstGeom>
            <a:noFill/>
            <a:ln w="38100">
              <a:solidFill>
                <a:schemeClr val="tx2"/>
              </a:solidFill>
              <a:round/>
              <a:headEnd/>
              <a:tailEnd/>
            </a:ln>
          </p:spPr>
          <p:txBody>
            <a:bodyPr/>
            <a:lstStyle/>
            <a:p>
              <a:endParaRPr lang="en-US"/>
            </a:p>
          </p:txBody>
        </p:sp>
        <p:sp>
          <p:nvSpPr>
            <p:cNvPr id="28695" name="Line 16"/>
            <p:cNvSpPr>
              <a:spLocks noChangeShapeType="1"/>
            </p:cNvSpPr>
            <p:nvPr/>
          </p:nvSpPr>
          <p:spPr bwMode="auto">
            <a:xfrm>
              <a:off x="2204" y="2376"/>
              <a:ext cx="572" cy="648"/>
            </a:xfrm>
            <a:prstGeom prst="line">
              <a:avLst/>
            </a:prstGeom>
            <a:noFill/>
            <a:ln w="38100">
              <a:solidFill>
                <a:schemeClr val="tx2"/>
              </a:solidFill>
              <a:round/>
              <a:headEnd/>
              <a:tailEnd/>
            </a:ln>
          </p:spPr>
          <p:txBody>
            <a:bodyPr/>
            <a:lstStyle/>
            <a:p>
              <a:endParaRPr lang="en-US"/>
            </a:p>
          </p:txBody>
        </p:sp>
        <p:sp>
          <p:nvSpPr>
            <p:cNvPr id="28696" name="Text Box 18"/>
            <p:cNvSpPr txBox="1">
              <a:spLocks noChangeArrowheads="1"/>
            </p:cNvSpPr>
            <p:nvPr/>
          </p:nvSpPr>
          <p:spPr bwMode="auto">
            <a:xfrm>
              <a:off x="1728" y="1296"/>
              <a:ext cx="433" cy="282"/>
            </a:xfrm>
            <a:prstGeom prst="rect">
              <a:avLst/>
            </a:prstGeom>
            <a:noFill/>
            <a:ln w="9525">
              <a:noFill/>
              <a:miter lim="800000"/>
              <a:headEnd/>
              <a:tailEnd/>
            </a:ln>
          </p:spPr>
          <p:txBody>
            <a:bodyPr>
              <a:spAutoFit/>
            </a:bodyPr>
            <a:lstStyle/>
            <a:p>
              <a:pPr>
                <a:spcBef>
                  <a:spcPct val="50000"/>
                </a:spcBef>
              </a:pPr>
              <a:r>
                <a:rPr lang="en-US" sz="2000" b="1">
                  <a:solidFill>
                    <a:schemeClr val="tx2"/>
                  </a:solidFill>
                </a:rPr>
                <a:t>:10</a:t>
              </a:r>
            </a:p>
          </p:txBody>
        </p:sp>
        <p:sp>
          <p:nvSpPr>
            <p:cNvPr id="28697" name="Text Box 20"/>
            <p:cNvSpPr txBox="1">
              <a:spLocks noChangeArrowheads="1"/>
            </p:cNvSpPr>
            <p:nvPr/>
          </p:nvSpPr>
          <p:spPr bwMode="auto">
            <a:xfrm>
              <a:off x="1056" y="2209"/>
              <a:ext cx="432" cy="282"/>
            </a:xfrm>
            <a:prstGeom prst="rect">
              <a:avLst/>
            </a:prstGeom>
            <a:noFill/>
            <a:ln w="9525">
              <a:noFill/>
              <a:miter lim="800000"/>
              <a:headEnd/>
              <a:tailEnd/>
            </a:ln>
          </p:spPr>
          <p:txBody>
            <a:bodyPr>
              <a:spAutoFit/>
            </a:bodyPr>
            <a:lstStyle/>
            <a:p>
              <a:pPr>
                <a:spcBef>
                  <a:spcPct val="50000"/>
                </a:spcBef>
              </a:pPr>
              <a:r>
                <a:rPr lang="en-US" sz="2000" b="1">
                  <a:solidFill>
                    <a:schemeClr val="tx2"/>
                  </a:solidFill>
                </a:rPr>
                <a:t>:8</a:t>
              </a:r>
            </a:p>
          </p:txBody>
        </p:sp>
        <p:sp>
          <p:nvSpPr>
            <p:cNvPr id="28698" name="Text Box 21"/>
            <p:cNvSpPr txBox="1">
              <a:spLocks noChangeArrowheads="1"/>
            </p:cNvSpPr>
            <p:nvPr/>
          </p:nvSpPr>
          <p:spPr bwMode="auto">
            <a:xfrm>
              <a:off x="2304" y="2160"/>
              <a:ext cx="432" cy="282"/>
            </a:xfrm>
            <a:prstGeom prst="rect">
              <a:avLst/>
            </a:prstGeom>
            <a:noFill/>
            <a:ln w="9525">
              <a:noFill/>
              <a:miter lim="800000"/>
              <a:headEnd/>
              <a:tailEnd/>
            </a:ln>
          </p:spPr>
          <p:txBody>
            <a:bodyPr>
              <a:spAutoFit/>
            </a:bodyPr>
            <a:lstStyle/>
            <a:p>
              <a:pPr>
                <a:spcBef>
                  <a:spcPct val="50000"/>
                </a:spcBef>
              </a:pPr>
              <a:r>
                <a:rPr lang="en-US" sz="2000" b="1">
                  <a:solidFill>
                    <a:schemeClr val="tx2"/>
                  </a:solidFill>
                </a:rPr>
                <a:t>:9</a:t>
              </a:r>
            </a:p>
          </p:txBody>
        </p:sp>
        <p:sp>
          <p:nvSpPr>
            <p:cNvPr id="28699" name="Text Box 22"/>
            <p:cNvSpPr txBox="1">
              <a:spLocks noChangeArrowheads="1"/>
            </p:cNvSpPr>
            <p:nvPr/>
          </p:nvSpPr>
          <p:spPr bwMode="auto">
            <a:xfrm>
              <a:off x="1008" y="3457"/>
              <a:ext cx="432" cy="282"/>
            </a:xfrm>
            <a:prstGeom prst="rect">
              <a:avLst/>
            </a:prstGeom>
            <a:noFill/>
            <a:ln w="9525">
              <a:noFill/>
              <a:miter lim="800000"/>
              <a:headEnd/>
              <a:tailEnd/>
            </a:ln>
          </p:spPr>
          <p:txBody>
            <a:bodyPr>
              <a:spAutoFit/>
            </a:bodyPr>
            <a:lstStyle/>
            <a:p>
              <a:pPr>
                <a:spcBef>
                  <a:spcPct val="50000"/>
                </a:spcBef>
              </a:pPr>
              <a:r>
                <a:rPr lang="en-US" sz="2000" b="1">
                  <a:solidFill>
                    <a:schemeClr val="tx2"/>
                  </a:solidFill>
                </a:rPr>
                <a:t>:0</a:t>
              </a:r>
            </a:p>
          </p:txBody>
        </p:sp>
        <p:sp>
          <p:nvSpPr>
            <p:cNvPr id="28700" name="Text Box 23"/>
            <p:cNvSpPr txBox="1">
              <a:spLocks noChangeArrowheads="1"/>
            </p:cNvSpPr>
            <p:nvPr/>
          </p:nvSpPr>
          <p:spPr bwMode="auto">
            <a:xfrm>
              <a:off x="96" y="3457"/>
              <a:ext cx="432" cy="281"/>
            </a:xfrm>
            <a:prstGeom prst="rect">
              <a:avLst/>
            </a:prstGeom>
            <a:noFill/>
            <a:ln w="9525">
              <a:noFill/>
              <a:miter lim="800000"/>
              <a:headEnd/>
              <a:tailEnd/>
            </a:ln>
          </p:spPr>
          <p:txBody>
            <a:bodyPr>
              <a:spAutoFit/>
            </a:bodyPr>
            <a:lstStyle/>
            <a:p>
              <a:pPr>
                <a:spcBef>
                  <a:spcPct val="50000"/>
                </a:spcBef>
              </a:pPr>
              <a:r>
                <a:rPr lang="en-US" sz="2000" b="1">
                  <a:solidFill>
                    <a:schemeClr val="tx2"/>
                  </a:solidFill>
                </a:rPr>
                <a:t>:4</a:t>
              </a:r>
            </a:p>
          </p:txBody>
        </p:sp>
        <p:sp>
          <p:nvSpPr>
            <p:cNvPr id="28701" name="Text Box 24"/>
            <p:cNvSpPr txBox="1">
              <a:spLocks noChangeArrowheads="1"/>
            </p:cNvSpPr>
            <p:nvPr/>
          </p:nvSpPr>
          <p:spPr bwMode="auto">
            <a:xfrm>
              <a:off x="1824" y="3409"/>
              <a:ext cx="431" cy="282"/>
            </a:xfrm>
            <a:prstGeom prst="rect">
              <a:avLst/>
            </a:prstGeom>
            <a:noFill/>
            <a:ln w="9525">
              <a:noFill/>
              <a:miter lim="800000"/>
              <a:headEnd/>
              <a:tailEnd/>
            </a:ln>
          </p:spPr>
          <p:txBody>
            <a:bodyPr>
              <a:spAutoFit/>
            </a:bodyPr>
            <a:lstStyle/>
            <a:p>
              <a:pPr>
                <a:spcBef>
                  <a:spcPct val="50000"/>
                </a:spcBef>
              </a:pPr>
              <a:r>
                <a:rPr lang="en-US" sz="2000" b="1">
                  <a:solidFill>
                    <a:schemeClr val="tx2"/>
                  </a:solidFill>
                </a:rPr>
                <a:t>:0</a:t>
              </a:r>
            </a:p>
          </p:txBody>
        </p:sp>
        <p:sp>
          <p:nvSpPr>
            <p:cNvPr id="28702" name="Text Box 25"/>
            <p:cNvSpPr txBox="1">
              <a:spLocks noChangeArrowheads="1"/>
            </p:cNvSpPr>
            <p:nvPr/>
          </p:nvSpPr>
          <p:spPr bwMode="auto">
            <a:xfrm>
              <a:off x="2641" y="3409"/>
              <a:ext cx="431" cy="282"/>
            </a:xfrm>
            <a:prstGeom prst="rect">
              <a:avLst/>
            </a:prstGeom>
            <a:noFill/>
            <a:ln w="9525">
              <a:noFill/>
              <a:miter lim="800000"/>
              <a:headEnd/>
              <a:tailEnd/>
            </a:ln>
          </p:spPr>
          <p:txBody>
            <a:bodyPr>
              <a:spAutoFit/>
            </a:bodyPr>
            <a:lstStyle/>
            <a:p>
              <a:pPr>
                <a:spcBef>
                  <a:spcPct val="50000"/>
                </a:spcBef>
              </a:pPr>
              <a:r>
                <a:rPr lang="en-US" sz="2000" b="1">
                  <a:solidFill>
                    <a:schemeClr val="tx2"/>
                  </a:solidFill>
                </a:rPr>
                <a:t>:3</a:t>
              </a:r>
            </a:p>
          </p:txBody>
        </p:sp>
        <p:sp>
          <p:nvSpPr>
            <p:cNvPr id="28703" name="Text Box 26"/>
            <p:cNvSpPr txBox="1">
              <a:spLocks noChangeArrowheads="1"/>
            </p:cNvSpPr>
            <p:nvPr/>
          </p:nvSpPr>
          <p:spPr bwMode="auto">
            <a:xfrm>
              <a:off x="1008" y="1729"/>
              <a:ext cx="432" cy="281"/>
            </a:xfrm>
            <a:prstGeom prst="rect">
              <a:avLst/>
            </a:prstGeom>
            <a:noFill/>
            <a:ln w="9525">
              <a:noFill/>
              <a:miter lim="800000"/>
              <a:headEnd/>
              <a:tailEnd/>
            </a:ln>
          </p:spPr>
          <p:txBody>
            <a:bodyPr>
              <a:spAutoFit/>
            </a:bodyPr>
            <a:lstStyle/>
            <a:p>
              <a:pPr>
                <a:spcBef>
                  <a:spcPct val="50000"/>
                </a:spcBef>
              </a:pPr>
              <a:r>
                <a:rPr lang="en-US" sz="2000" b="1">
                  <a:solidFill>
                    <a:schemeClr val="tx2"/>
                  </a:solidFill>
                </a:rPr>
                <a:t>2</a:t>
              </a:r>
            </a:p>
          </p:txBody>
        </p:sp>
        <p:sp>
          <p:nvSpPr>
            <p:cNvPr id="28704" name="Text Box 27"/>
            <p:cNvSpPr txBox="1">
              <a:spLocks noChangeArrowheads="1"/>
            </p:cNvSpPr>
            <p:nvPr/>
          </p:nvSpPr>
          <p:spPr bwMode="auto">
            <a:xfrm>
              <a:off x="1920" y="1680"/>
              <a:ext cx="432" cy="282"/>
            </a:xfrm>
            <a:prstGeom prst="rect">
              <a:avLst/>
            </a:prstGeom>
            <a:noFill/>
            <a:ln w="9525">
              <a:noFill/>
              <a:miter lim="800000"/>
              <a:headEnd/>
              <a:tailEnd/>
            </a:ln>
          </p:spPr>
          <p:txBody>
            <a:bodyPr>
              <a:spAutoFit/>
            </a:bodyPr>
            <a:lstStyle/>
            <a:p>
              <a:pPr>
                <a:spcBef>
                  <a:spcPct val="50000"/>
                </a:spcBef>
              </a:pPr>
              <a:r>
                <a:rPr lang="en-US" sz="2000" b="1">
                  <a:solidFill>
                    <a:schemeClr val="tx2"/>
                  </a:solidFill>
                </a:rPr>
                <a:t>3</a:t>
              </a:r>
            </a:p>
          </p:txBody>
        </p:sp>
        <p:sp>
          <p:nvSpPr>
            <p:cNvPr id="28705" name="Text Box 28"/>
            <p:cNvSpPr txBox="1">
              <a:spLocks noChangeArrowheads="1"/>
            </p:cNvSpPr>
            <p:nvPr/>
          </p:nvSpPr>
          <p:spPr bwMode="auto">
            <a:xfrm>
              <a:off x="1056" y="2640"/>
              <a:ext cx="433" cy="281"/>
            </a:xfrm>
            <a:prstGeom prst="rect">
              <a:avLst/>
            </a:prstGeom>
            <a:noFill/>
            <a:ln w="9525">
              <a:noFill/>
              <a:miter lim="800000"/>
              <a:headEnd/>
              <a:tailEnd/>
            </a:ln>
          </p:spPr>
          <p:txBody>
            <a:bodyPr>
              <a:spAutoFit/>
            </a:bodyPr>
            <a:lstStyle/>
            <a:p>
              <a:pPr>
                <a:spcBef>
                  <a:spcPct val="50000"/>
                </a:spcBef>
              </a:pPr>
              <a:r>
                <a:rPr lang="en-US" sz="2000" b="1">
                  <a:solidFill>
                    <a:schemeClr val="tx2"/>
                  </a:solidFill>
                </a:rPr>
                <a:t>2</a:t>
              </a:r>
            </a:p>
          </p:txBody>
        </p:sp>
        <p:sp>
          <p:nvSpPr>
            <p:cNvPr id="28706" name="Text Box 29"/>
            <p:cNvSpPr txBox="1">
              <a:spLocks noChangeArrowheads="1"/>
            </p:cNvSpPr>
            <p:nvPr/>
          </p:nvSpPr>
          <p:spPr bwMode="auto">
            <a:xfrm>
              <a:off x="289" y="2544"/>
              <a:ext cx="431" cy="282"/>
            </a:xfrm>
            <a:prstGeom prst="rect">
              <a:avLst/>
            </a:prstGeom>
            <a:noFill/>
            <a:ln w="9525">
              <a:noFill/>
              <a:miter lim="800000"/>
              <a:headEnd/>
              <a:tailEnd/>
            </a:ln>
          </p:spPr>
          <p:txBody>
            <a:bodyPr>
              <a:spAutoFit/>
            </a:bodyPr>
            <a:lstStyle/>
            <a:p>
              <a:pPr>
                <a:spcBef>
                  <a:spcPct val="50000"/>
                </a:spcBef>
              </a:pPr>
              <a:r>
                <a:rPr lang="en-US" sz="2000" b="1">
                  <a:solidFill>
                    <a:schemeClr val="tx2"/>
                  </a:solidFill>
                </a:rPr>
                <a:t>5</a:t>
              </a:r>
            </a:p>
          </p:txBody>
        </p:sp>
        <p:sp>
          <p:nvSpPr>
            <p:cNvPr id="28707" name="Text Box 30"/>
            <p:cNvSpPr txBox="1">
              <a:spLocks noChangeArrowheads="1"/>
            </p:cNvSpPr>
            <p:nvPr/>
          </p:nvSpPr>
          <p:spPr bwMode="auto">
            <a:xfrm>
              <a:off x="2496" y="2544"/>
              <a:ext cx="432" cy="282"/>
            </a:xfrm>
            <a:prstGeom prst="rect">
              <a:avLst/>
            </a:prstGeom>
            <a:noFill/>
            <a:ln w="9525">
              <a:noFill/>
              <a:miter lim="800000"/>
              <a:headEnd/>
              <a:tailEnd/>
            </a:ln>
          </p:spPr>
          <p:txBody>
            <a:bodyPr>
              <a:spAutoFit/>
            </a:bodyPr>
            <a:lstStyle/>
            <a:p>
              <a:pPr>
                <a:spcBef>
                  <a:spcPct val="50000"/>
                </a:spcBef>
              </a:pPr>
              <a:r>
                <a:rPr lang="en-US" sz="2000" b="1">
                  <a:solidFill>
                    <a:schemeClr val="tx2"/>
                  </a:solidFill>
                </a:rPr>
                <a:t>1</a:t>
              </a:r>
            </a:p>
          </p:txBody>
        </p:sp>
        <p:sp>
          <p:nvSpPr>
            <p:cNvPr id="28708" name="Text Box 31"/>
            <p:cNvSpPr txBox="1">
              <a:spLocks noChangeArrowheads="1"/>
            </p:cNvSpPr>
            <p:nvPr/>
          </p:nvSpPr>
          <p:spPr bwMode="auto">
            <a:xfrm>
              <a:off x="1728" y="2592"/>
              <a:ext cx="433" cy="282"/>
            </a:xfrm>
            <a:prstGeom prst="rect">
              <a:avLst/>
            </a:prstGeom>
            <a:noFill/>
            <a:ln w="9525">
              <a:noFill/>
              <a:miter lim="800000"/>
              <a:headEnd/>
              <a:tailEnd/>
            </a:ln>
          </p:spPr>
          <p:txBody>
            <a:bodyPr>
              <a:spAutoFit/>
            </a:bodyPr>
            <a:lstStyle/>
            <a:p>
              <a:pPr>
                <a:spcBef>
                  <a:spcPct val="50000"/>
                </a:spcBef>
              </a:pPr>
              <a:r>
                <a:rPr lang="en-US" sz="2000" b="1">
                  <a:solidFill>
                    <a:schemeClr val="tx2"/>
                  </a:solidFill>
                </a:rPr>
                <a:t>3</a:t>
              </a:r>
            </a:p>
          </p:txBody>
        </p:sp>
      </p:grpSp>
      <p:sp>
        <p:nvSpPr>
          <p:cNvPr id="28676" name="Text Box 33"/>
          <p:cNvSpPr txBox="1">
            <a:spLocks noChangeArrowheads="1"/>
          </p:cNvSpPr>
          <p:nvPr/>
        </p:nvSpPr>
        <p:spPr bwMode="auto">
          <a:xfrm>
            <a:off x="3962400" y="1295400"/>
            <a:ext cx="3962400" cy="457200"/>
          </a:xfrm>
          <a:prstGeom prst="rect">
            <a:avLst/>
          </a:prstGeom>
          <a:noFill/>
          <a:ln w="9525">
            <a:noFill/>
            <a:miter lim="800000"/>
            <a:headEnd/>
            <a:tailEnd/>
          </a:ln>
        </p:spPr>
        <p:txBody>
          <a:bodyPr>
            <a:spAutoFit/>
          </a:bodyPr>
          <a:lstStyle/>
          <a:p>
            <a:pPr>
              <a:spcBef>
                <a:spcPct val="50000"/>
              </a:spcBef>
            </a:pPr>
            <a:r>
              <a:rPr lang="en-US" sz="2400" b="1">
                <a:solidFill>
                  <a:schemeClr val="tx2"/>
                </a:solidFill>
              </a:rPr>
              <a:t>Path cost for S-D-G</a:t>
            </a:r>
          </a:p>
        </p:txBody>
      </p:sp>
      <p:sp>
        <p:nvSpPr>
          <p:cNvPr id="28677" name="Text Box 34"/>
          <p:cNvSpPr txBox="1">
            <a:spLocks noChangeArrowheads="1"/>
          </p:cNvSpPr>
          <p:nvPr/>
        </p:nvSpPr>
        <p:spPr bwMode="auto">
          <a:xfrm>
            <a:off x="4038600" y="1752600"/>
            <a:ext cx="4876800" cy="2100263"/>
          </a:xfrm>
          <a:prstGeom prst="rect">
            <a:avLst/>
          </a:prstGeom>
          <a:noFill/>
          <a:ln w="9525">
            <a:noFill/>
            <a:miter lim="800000"/>
            <a:headEnd/>
            <a:tailEnd/>
          </a:ln>
        </p:spPr>
        <p:txBody>
          <a:bodyPr>
            <a:spAutoFit/>
          </a:bodyPr>
          <a:lstStyle/>
          <a:p>
            <a:pPr>
              <a:spcBef>
                <a:spcPct val="50000"/>
              </a:spcBef>
            </a:pPr>
            <a:r>
              <a:rPr lang="en-US" sz="2400" i="1">
                <a:solidFill>
                  <a:schemeClr val="tx2"/>
                </a:solidFill>
                <a:latin typeface="Times New Roman" pitchFamily="18" charset="0"/>
              </a:rPr>
              <a:t>f(S) = g(S) + h(S)</a:t>
            </a:r>
            <a:br>
              <a:rPr lang="en-US" sz="2400" i="1">
                <a:solidFill>
                  <a:schemeClr val="tx2"/>
                </a:solidFill>
                <a:latin typeface="Times New Roman" pitchFamily="18" charset="0"/>
              </a:rPr>
            </a:br>
            <a:r>
              <a:rPr lang="en-US" sz="2400" i="1">
                <a:solidFill>
                  <a:schemeClr val="tx2"/>
                </a:solidFill>
                <a:latin typeface="Times New Roman" pitchFamily="18" charset="0"/>
              </a:rPr>
              <a:t>       = 0 + 10 </a:t>
            </a:r>
            <a:r>
              <a:rPr lang="en-US" sz="2400" i="1">
                <a:solidFill>
                  <a:schemeClr val="tx2"/>
                </a:solidFill>
                <a:latin typeface="Times New Roman" pitchFamily="18" charset="0"/>
                <a:sym typeface="Wingdings" pitchFamily="2" charset="2"/>
              </a:rPr>
              <a:t></a:t>
            </a:r>
            <a:r>
              <a:rPr lang="en-US" sz="2400" b="1" i="1">
                <a:solidFill>
                  <a:schemeClr val="tx2"/>
                </a:solidFill>
                <a:latin typeface="Times New Roman" pitchFamily="18" charset="0"/>
                <a:sym typeface="Wingdings" pitchFamily="2" charset="2"/>
              </a:rPr>
              <a:t> </a:t>
            </a:r>
            <a:r>
              <a:rPr lang="en-US" sz="2400" b="1">
                <a:solidFill>
                  <a:schemeClr val="tx2"/>
                </a:solidFill>
                <a:latin typeface="Times New Roman" pitchFamily="18" charset="0"/>
                <a:sym typeface="Wingdings" pitchFamily="2" charset="2"/>
              </a:rPr>
              <a:t>10</a:t>
            </a:r>
            <a:br>
              <a:rPr lang="en-US" sz="2400" b="1">
                <a:solidFill>
                  <a:schemeClr val="tx2"/>
                </a:solidFill>
                <a:latin typeface="Times New Roman" pitchFamily="18" charset="0"/>
                <a:sym typeface="Wingdings" pitchFamily="2" charset="2"/>
              </a:rPr>
            </a:br>
            <a:r>
              <a:rPr lang="en-US" sz="2400" i="1">
                <a:solidFill>
                  <a:schemeClr val="tx2"/>
                </a:solidFill>
                <a:latin typeface="Times New Roman" pitchFamily="18" charset="0"/>
                <a:sym typeface="Wingdings" pitchFamily="2" charset="2"/>
              </a:rPr>
              <a:t>f(D) = (0+3) + 9  </a:t>
            </a:r>
            <a:r>
              <a:rPr lang="en-US" sz="2400" b="1" i="1">
                <a:solidFill>
                  <a:schemeClr val="tx2"/>
                </a:solidFill>
                <a:latin typeface="Times New Roman" pitchFamily="18" charset="0"/>
                <a:sym typeface="Wingdings" pitchFamily="2" charset="2"/>
              </a:rPr>
              <a:t>12</a:t>
            </a:r>
            <a:br>
              <a:rPr lang="en-US" sz="2400" b="1" i="1">
                <a:solidFill>
                  <a:schemeClr val="tx2"/>
                </a:solidFill>
                <a:latin typeface="Times New Roman" pitchFamily="18" charset="0"/>
                <a:sym typeface="Wingdings" pitchFamily="2" charset="2"/>
              </a:rPr>
            </a:br>
            <a:r>
              <a:rPr lang="en-US" sz="2400" i="1">
                <a:solidFill>
                  <a:schemeClr val="tx2"/>
                </a:solidFill>
                <a:latin typeface="Times New Roman" pitchFamily="18" charset="0"/>
                <a:sym typeface="Wingdings" pitchFamily="2" charset="2"/>
              </a:rPr>
              <a:t>f(G) = (0+3+3) + 0  </a:t>
            </a:r>
            <a:r>
              <a:rPr lang="en-US" sz="2400" b="1" i="1">
                <a:solidFill>
                  <a:schemeClr val="tx2"/>
                </a:solidFill>
                <a:latin typeface="Times New Roman" pitchFamily="18" charset="0"/>
                <a:sym typeface="Wingdings" pitchFamily="2" charset="2"/>
              </a:rPr>
              <a:t>6</a:t>
            </a:r>
            <a:endParaRPr lang="en-US" sz="2400" b="1">
              <a:solidFill>
                <a:schemeClr val="tx2"/>
              </a:solidFill>
              <a:latin typeface="Times New Roman" pitchFamily="18" charset="0"/>
              <a:sym typeface="Wingdings" pitchFamily="2" charset="2"/>
            </a:endParaRPr>
          </a:p>
          <a:p>
            <a:pPr>
              <a:spcBef>
                <a:spcPct val="50000"/>
              </a:spcBef>
            </a:pPr>
            <a:r>
              <a:rPr lang="en-US" sz="2400">
                <a:solidFill>
                  <a:schemeClr val="tx2"/>
                </a:solidFill>
                <a:latin typeface="Times New Roman" pitchFamily="18" charset="0"/>
              </a:rPr>
              <a:t>Total path cost = </a:t>
            </a:r>
            <a:r>
              <a:rPr lang="en-US" sz="2400" i="1">
                <a:solidFill>
                  <a:schemeClr val="tx2"/>
                </a:solidFill>
                <a:latin typeface="Times New Roman" pitchFamily="18" charset="0"/>
              </a:rPr>
              <a:t>f(S)+f(D)+f(G)</a:t>
            </a:r>
            <a:r>
              <a:rPr lang="en-US" sz="2400" i="1">
                <a:solidFill>
                  <a:schemeClr val="tx2"/>
                </a:solidFill>
                <a:latin typeface="Times New Roman" pitchFamily="18" charset="0"/>
                <a:sym typeface="Wingdings" pitchFamily="2" charset="2"/>
              </a:rPr>
              <a:t> </a:t>
            </a:r>
            <a:r>
              <a:rPr lang="en-US" sz="2400" b="1" i="1">
                <a:solidFill>
                  <a:schemeClr val="tx2"/>
                </a:solidFill>
                <a:latin typeface="Times New Roman" pitchFamily="18" charset="0"/>
                <a:sym typeface="Wingdings" pitchFamily="2" charset="2"/>
              </a:rPr>
              <a:t>28</a:t>
            </a:r>
            <a:endParaRPr lang="en-US" sz="2400" b="1">
              <a:solidFill>
                <a:schemeClr val="tx2"/>
              </a:solidFill>
              <a:latin typeface="Times New Roman" pitchFamily="18" charset="0"/>
            </a:endParaRPr>
          </a:p>
        </p:txBody>
      </p:sp>
      <p:sp>
        <p:nvSpPr>
          <p:cNvPr id="28678" name="Text Box 36"/>
          <p:cNvSpPr txBox="1">
            <a:spLocks noChangeArrowheads="1"/>
          </p:cNvSpPr>
          <p:nvPr/>
        </p:nvSpPr>
        <p:spPr bwMode="auto">
          <a:xfrm>
            <a:off x="4114800" y="3962400"/>
            <a:ext cx="3962400" cy="457200"/>
          </a:xfrm>
          <a:prstGeom prst="rect">
            <a:avLst/>
          </a:prstGeom>
          <a:noFill/>
          <a:ln w="9525">
            <a:noFill/>
            <a:miter lim="800000"/>
            <a:headEnd/>
            <a:tailEnd/>
          </a:ln>
        </p:spPr>
        <p:txBody>
          <a:bodyPr>
            <a:spAutoFit/>
          </a:bodyPr>
          <a:lstStyle/>
          <a:p>
            <a:pPr>
              <a:spcBef>
                <a:spcPct val="50000"/>
              </a:spcBef>
            </a:pPr>
            <a:r>
              <a:rPr lang="en-US" sz="2400" b="1" dirty="0">
                <a:solidFill>
                  <a:schemeClr val="tx2"/>
                </a:solidFill>
              </a:rPr>
              <a:t>Path cost for S-A-G’</a:t>
            </a:r>
          </a:p>
        </p:txBody>
      </p:sp>
      <p:sp>
        <p:nvSpPr>
          <p:cNvPr id="28679" name="Text Box 37"/>
          <p:cNvSpPr txBox="1">
            <a:spLocks noChangeArrowheads="1"/>
          </p:cNvSpPr>
          <p:nvPr/>
        </p:nvSpPr>
        <p:spPr bwMode="auto">
          <a:xfrm>
            <a:off x="3886200" y="4419600"/>
            <a:ext cx="5029200" cy="1735138"/>
          </a:xfrm>
          <a:prstGeom prst="rect">
            <a:avLst/>
          </a:prstGeom>
          <a:noFill/>
          <a:ln w="9525">
            <a:noFill/>
            <a:miter lim="800000"/>
            <a:headEnd/>
            <a:tailEnd/>
          </a:ln>
        </p:spPr>
        <p:txBody>
          <a:bodyPr>
            <a:spAutoFit/>
          </a:bodyPr>
          <a:lstStyle/>
          <a:p>
            <a:pPr>
              <a:spcBef>
                <a:spcPct val="50000"/>
              </a:spcBef>
            </a:pPr>
            <a:r>
              <a:rPr lang="en-US" sz="2400" i="1" dirty="0">
                <a:solidFill>
                  <a:schemeClr val="tx2"/>
                </a:solidFill>
                <a:latin typeface="Times New Roman" pitchFamily="18" charset="0"/>
              </a:rPr>
              <a:t>f(S) =  0 + 10 </a:t>
            </a:r>
            <a:r>
              <a:rPr lang="en-US" sz="2400" i="1" dirty="0">
                <a:solidFill>
                  <a:schemeClr val="tx2"/>
                </a:solidFill>
                <a:latin typeface="Times New Roman" pitchFamily="18" charset="0"/>
                <a:sym typeface="Wingdings" pitchFamily="2" charset="2"/>
              </a:rPr>
              <a:t></a:t>
            </a:r>
            <a:r>
              <a:rPr lang="en-US" sz="2400" b="1" i="1" dirty="0">
                <a:solidFill>
                  <a:schemeClr val="tx2"/>
                </a:solidFill>
                <a:latin typeface="Times New Roman" pitchFamily="18" charset="0"/>
                <a:sym typeface="Wingdings" pitchFamily="2" charset="2"/>
              </a:rPr>
              <a:t> </a:t>
            </a:r>
            <a:r>
              <a:rPr lang="en-US" sz="2400" b="1" dirty="0">
                <a:solidFill>
                  <a:schemeClr val="tx2"/>
                </a:solidFill>
                <a:latin typeface="Times New Roman" pitchFamily="18" charset="0"/>
                <a:sym typeface="Wingdings" pitchFamily="2" charset="2"/>
              </a:rPr>
              <a:t>10</a:t>
            </a:r>
            <a:br>
              <a:rPr lang="en-US" sz="2400" b="1" dirty="0">
                <a:solidFill>
                  <a:schemeClr val="tx2"/>
                </a:solidFill>
                <a:latin typeface="Times New Roman" pitchFamily="18" charset="0"/>
                <a:sym typeface="Wingdings" pitchFamily="2" charset="2"/>
              </a:rPr>
            </a:br>
            <a:r>
              <a:rPr lang="en-US" sz="2400" i="1" dirty="0">
                <a:solidFill>
                  <a:schemeClr val="tx2"/>
                </a:solidFill>
                <a:latin typeface="Times New Roman" pitchFamily="18" charset="0"/>
                <a:sym typeface="Wingdings" pitchFamily="2" charset="2"/>
              </a:rPr>
              <a:t>f(A) = (0+2) + 8  </a:t>
            </a:r>
            <a:r>
              <a:rPr lang="en-US" sz="2400" b="1" i="1" dirty="0">
                <a:solidFill>
                  <a:schemeClr val="tx2"/>
                </a:solidFill>
                <a:latin typeface="Times New Roman" pitchFamily="18" charset="0"/>
                <a:sym typeface="Wingdings" pitchFamily="2" charset="2"/>
              </a:rPr>
              <a:t>10</a:t>
            </a:r>
            <a:br>
              <a:rPr lang="en-US" sz="2400" b="1" i="1" dirty="0">
                <a:solidFill>
                  <a:schemeClr val="tx2"/>
                </a:solidFill>
                <a:latin typeface="Times New Roman" pitchFamily="18" charset="0"/>
                <a:sym typeface="Wingdings" pitchFamily="2" charset="2"/>
              </a:rPr>
            </a:br>
            <a:r>
              <a:rPr lang="en-US" sz="2400" i="1" dirty="0">
                <a:solidFill>
                  <a:schemeClr val="tx2"/>
                </a:solidFill>
                <a:latin typeface="Times New Roman" pitchFamily="18" charset="0"/>
                <a:sym typeface="Wingdings" pitchFamily="2" charset="2"/>
              </a:rPr>
              <a:t>f(G’) = (0+2+2) + 0  </a:t>
            </a:r>
            <a:r>
              <a:rPr lang="en-US" sz="2400" b="1" i="1" dirty="0">
                <a:solidFill>
                  <a:schemeClr val="tx2"/>
                </a:solidFill>
                <a:latin typeface="Times New Roman" pitchFamily="18" charset="0"/>
                <a:sym typeface="Wingdings" pitchFamily="2" charset="2"/>
              </a:rPr>
              <a:t>4</a:t>
            </a:r>
            <a:endParaRPr lang="en-US" sz="2400" b="1" dirty="0">
              <a:solidFill>
                <a:schemeClr val="tx2"/>
              </a:solidFill>
              <a:latin typeface="Times New Roman" pitchFamily="18" charset="0"/>
              <a:sym typeface="Wingdings" pitchFamily="2" charset="2"/>
            </a:endParaRPr>
          </a:p>
          <a:p>
            <a:pPr>
              <a:spcBef>
                <a:spcPct val="50000"/>
              </a:spcBef>
            </a:pPr>
            <a:r>
              <a:rPr lang="en-US" sz="2400" dirty="0">
                <a:solidFill>
                  <a:schemeClr val="tx2"/>
                </a:solidFill>
                <a:latin typeface="Times New Roman" pitchFamily="18" charset="0"/>
              </a:rPr>
              <a:t>Total path cost = </a:t>
            </a:r>
            <a:r>
              <a:rPr lang="en-US" sz="2400" i="1" dirty="0">
                <a:solidFill>
                  <a:schemeClr val="tx2"/>
                </a:solidFill>
                <a:latin typeface="Times New Roman" pitchFamily="18" charset="0"/>
              </a:rPr>
              <a:t>f(S)+f(A)+f(G’)</a:t>
            </a:r>
            <a:r>
              <a:rPr lang="en-US" sz="2400" i="1" dirty="0">
                <a:solidFill>
                  <a:schemeClr val="tx2"/>
                </a:solidFill>
                <a:latin typeface="Times New Roman" pitchFamily="18" charset="0"/>
                <a:sym typeface="Wingdings" pitchFamily="2" charset="2"/>
              </a:rPr>
              <a:t> </a:t>
            </a:r>
            <a:r>
              <a:rPr lang="en-US" sz="2400" b="1" i="1" dirty="0">
                <a:solidFill>
                  <a:schemeClr val="tx2"/>
                </a:solidFill>
                <a:latin typeface="Times New Roman" pitchFamily="18" charset="0"/>
                <a:sym typeface="Wingdings" pitchFamily="2" charset="2"/>
              </a:rPr>
              <a:t>24</a:t>
            </a:r>
            <a:endParaRPr lang="en-US" sz="2400" b="1" dirty="0">
              <a:solidFill>
                <a:schemeClr val="tx2"/>
              </a:solidFill>
              <a:latin typeface="Times New Roman" pitchFamily="18" charset="0"/>
            </a:endParaRPr>
          </a:p>
        </p:txBody>
      </p:sp>
      <p:sp>
        <p:nvSpPr>
          <p:cNvPr id="78886" name="Freeform 38"/>
          <p:cNvSpPr>
            <a:spLocks/>
          </p:cNvSpPr>
          <p:nvPr/>
        </p:nvSpPr>
        <p:spPr bwMode="auto">
          <a:xfrm>
            <a:off x="723900" y="1447800"/>
            <a:ext cx="1714500" cy="3748088"/>
          </a:xfrm>
          <a:custGeom>
            <a:avLst/>
            <a:gdLst>
              <a:gd name="T0" fmla="*/ 2147483647 w 984"/>
              <a:gd name="T1" fmla="*/ 2147483647 h 2258"/>
              <a:gd name="T2" fmla="*/ 2147483647 w 984"/>
              <a:gd name="T3" fmla="*/ 2147483647 h 2258"/>
              <a:gd name="T4" fmla="*/ 2147483647 w 984"/>
              <a:gd name="T5" fmla="*/ 2147483647 h 2258"/>
              <a:gd name="T6" fmla="*/ 2147483647 w 984"/>
              <a:gd name="T7" fmla="*/ 2147483647 h 2258"/>
              <a:gd name="T8" fmla="*/ 2147483647 w 984"/>
              <a:gd name="T9" fmla="*/ 2147483647 h 2258"/>
              <a:gd name="T10" fmla="*/ 2147483647 w 984"/>
              <a:gd name="T11" fmla="*/ 2147483647 h 2258"/>
              <a:gd name="T12" fmla="*/ 2147483647 w 984"/>
              <a:gd name="T13" fmla="*/ 2147483647 h 2258"/>
              <a:gd name="T14" fmla="*/ 2147483647 w 984"/>
              <a:gd name="T15" fmla="*/ 2147483647 h 2258"/>
              <a:gd name="T16" fmla="*/ 2147483647 w 984"/>
              <a:gd name="T17" fmla="*/ 2147483647 h 2258"/>
              <a:gd name="T18" fmla="*/ 2147483647 w 984"/>
              <a:gd name="T19" fmla="*/ 2147483647 h 2258"/>
              <a:gd name="T20" fmla="*/ 2147483647 w 984"/>
              <a:gd name="T21" fmla="*/ 2147483647 h 2258"/>
              <a:gd name="T22" fmla="*/ 2147483647 w 984"/>
              <a:gd name="T23" fmla="*/ 2147483647 h 2258"/>
              <a:gd name="T24" fmla="*/ 2147483647 w 984"/>
              <a:gd name="T25" fmla="*/ 2147483647 h 2258"/>
              <a:gd name="T26" fmla="*/ 2147483647 w 984"/>
              <a:gd name="T27" fmla="*/ 2147483647 h 2258"/>
              <a:gd name="T28" fmla="*/ 2147483647 w 984"/>
              <a:gd name="T29" fmla="*/ 2147483647 h 2258"/>
              <a:gd name="T30" fmla="*/ 2147483647 w 984"/>
              <a:gd name="T31" fmla="*/ 2147483647 h 2258"/>
              <a:gd name="T32" fmla="*/ 2147483647 w 984"/>
              <a:gd name="T33" fmla="*/ 2147483647 h 2258"/>
              <a:gd name="T34" fmla="*/ 2147483647 w 984"/>
              <a:gd name="T35" fmla="*/ 2147483647 h 2258"/>
              <a:gd name="T36" fmla="*/ 2147483647 w 984"/>
              <a:gd name="T37" fmla="*/ 2147483647 h 2258"/>
              <a:gd name="T38" fmla="*/ 2147483647 w 984"/>
              <a:gd name="T39" fmla="*/ 2147483647 h 2258"/>
              <a:gd name="T40" fmla="*/ 2147483647 w 984"/>
              <a:gd name="T41" fmla="*/ 2147483647 h 2258"/>
              <a:gd name="T42" fmla="*/ 2147483647 w 984"/>
              <a:gd name="T43" fmla="*/ 2147483647 h 2258"/>
              <a:gd name="T44" fmla="*/ 2147483647 w 984"/>
              <a:gd name="T45" fmla="*/ 2147483647 h 2258"/>
              <a:gd name="T46" fmla="*/ 2147483647 w 984"/>
              <a:gd name="T47" fmla="*/ 2147483647 h 2258"/>
              <a:gd name="T48" fmla="*/ 2147483647 w 984"/>
              <a:gd name="T49" fmla="*/ 2147483647 h 2258"/>
              <a:gd name="T50" fmla="*/ 2147483647 w 984"/>
              <a:gd name="T51" fmla="*/ 2147483647 h 2258"/>
              <a:gd name="T52" fmla="*/ 0 w 984"/>
              <a:gd name="T53" fmla="*/ 2147483647 h 2258"/>
              <a:gd name="T54" fmla="*/ 2147483647 w 984"/>
              <a:gd name="T55" fmla="*/ 2147483647 h 2258"/>
              <a:gd name="T56" fmla="*/ 2147483647 w 984"/>
              <a:gd name="T57" fmla="*/ 2147483647 h 2258"/>
              <a:gd name="T58" fmla="*/ 2147483647 w 984"/>
              <a:gd name="T59" fmla="*/ 2147483647 h 2258"/>
              <a:gd name="T60" fmla="*/ 2147483647 w 984"/>
              <a:gd name="T61" fmla="*/ 2147483647 h 2258"/>
              <a:gd name="T62" fmla="*/ 2147483647 w 984"/>
              <a:gd name="T63" fmla="*/ 2147483647 h 2258"/>
              <a:gd name="T64" fmla="*/ 2147483647 w 984"/>
              <a:gd name="T65" fmla="*/ 2147483647 h 2258"/>
              <a:gd name="T66" fmla="*/ 2147483647 w 984"/>
              <a:gd name="T67" fmla="*/ 2147483647 h 2258"/>
              <a:gd name="T68" fmla="*/ 2147483647 w 984"/>
              <a:gd name="T69" fmla="*/ 2147483647 h 2258"/>
              <a:gd name="T70" fmla="*/ 2147483647 w 984"/>
              <a:gd name="T71" fmla="*/ 2147483647 h 2258"/>
              <a:gd name="T72" fmla="*/ 2147483647 w 984"/>
              <a:gd name="T73" fmla="*/ 2147483647 h 22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4"/>
              <a:gd name="T112" fmla="*/ 0 h 2258"/>
              <a:gd name="T113" fmla="*/ 984 w 984"/>
              <a:gd name="T114" fmla="*/ 2258 h 22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4" h="2258">
                <a:moveTo>
                  <a:pt x="512" y="41"/>
                </a:moveTo>
                <a:cubicBezTo>
                  <a:pt x="634" y="0"/>
                  <a:pt x="810" y="30"/>
                  <a:pt x="912" y="33"/>
                </a:cubicBezTo>
                <a:cubicBezTo>
                  <a:pt x="920" y="44"/>
                  <a:pt x="926" y="56"/>
                  <a:pt x="936" y="65"/>
                </a:cubicBezTo>
                <a:cubicBezTo>
                  <a:pt x="950" y="78"/>
                  <a:pt x="984" y="97"/>
                  <a:pt x="984" y="97"/>
                </a:cubicBezTo>
                <a:cubicBezTo>
                  <a:pt x="981" y="158"/>
                  <a:pt x="981" y="220"/>
                  <a:pt x="976" y="281"/>
                </a:cubicBezTo>
                <a:cubicBezTo>
                  <a:pt x="973" y="320"/>
                  <a:pt x="924" y="340"/>
                  <a:pt x="912" y="377"/>
                </a:cubicBezTo>
                <a:cubicBezTo>
                  <a:pt x="893" y="434"/>
                  <a:pt x="910" y="416"/>
                  <a:pt x="872" y="441"/>
                </a:cubicBezTo>
                <a:cubicBezTo>
                  <a:pt x="816" y="525"/>
                  <a:pt x="792" y="543"/>
                  <a:pt x="704" y="601"/>
                </a:cubicBezTo>
                <a:cubicBezTo>
                  <a:pt x="679" y="618"/>
                  <a:pt x="661" y="652"/>
                  <a:pt x="640" y="673"/>
                </a:cubicBezTo>
                <a:cubicBezTo>
                  <a:pt x="635" y="689"/>
                  <a:pt x="629" y="705"/>
                  <a:pt x="624" y="721"/>
                </a:cubicBezTo>
                <a:cubicBezTo>
                  <a:pt x="621" y="729"/>
                  <a:pt x="616" y="745"/>
                  <a:pt x="616" y="745"/>
                </a:cubicBezTo>
                <a:cubicBezTo>
                  <a:pt x="608" y="847"/>
                  <a:pt x="598" y="946"/>
                  <a:pt x="592" y="1049"/>
                </a:cubicBezTo>
                <a:cubicBezTo>
                  <a:pt x="595" y="1233"/>
                  <a:pt x="595" y="1417"/>
                  <a:pt x="600" y="1601"/>
                </a:cubicBezTo>
                <a:cubicBezTo>
                  <a:pt x="601" y="1640"/>
                  <a:pt x="645" y="1663"/>
                  <a:pt x="656" y="1697"/>
                </a:cubicBezTo>
                <a:cubicBezTo>
                  <a:pt x="661" y="1713"/>
                  <a:pt x="672" y="1745"/>
                  <a:pt x="672" y="1745"/>
                </a:cubicBezTo>
                <a:cubicBezTo>
                  <a:pt x="677" y="1852"/>
                  <a:pt x="702" y="2005"/>
                  <a:pt x="680" y="2113"/>
                </a:cubicBezTo>
                <a:cubicBezTo>
                  <a:pt x="678" y="2122"/>
                  <a:pt x="663" y="2123"/>
                  <a:pt x="656" y="2129"/>
                </a:cubicBezTo>
                <a:cubicBezTo>
                  <a:pt x="631" y="2152"/>
                  <a:pt x="603" y="2173"/>
                  <a:pt x="584" y="2201"/>
                </a:cubicBezTo>
                <a:cubicBezTo>
                  <a:pt x="547" y="2256"/>
                  <a:pt x="570" y="2243"/>
                  <a:pt x="528" y="2257"/>
                </a:cubicBezTo>
                <a:cubicBezTo>
                  <a:pt x="483" y="2254"/>
                  <a:pt x="436" y="2258"/>
                  <a:pt x="392" y="2249"/>
                </a:cubicBezTo>
                <a:cubicBezTo>
                  <a:pt x="383" y="2247"/>
                  <a:pt x="382" y="2233"/>
                  <a:pt x="376" y="2225"/>
                </a:cubicBezTo>
                <a:cubicBezTo>
                  <a:pt x="368" y="2214"/>
                  <a:pt x="360" y="2204"/>
                  <a:pt x="352" y="2193"/>
                </a:cubicBezTo>
                <a:cubicBezTo>
                  <a:pt x="326" y="2156"/>
                  <a:pt x="302" y="2116"/>
                  <a:pt x="288" y="2073"/>
                </a:cubicBezTo>
                <a:cubicBezTo>
                  <a:pt x="281" y="1522"/>
                  <a:pt x="397" y="1551"/>
                  <a:pt x="192" y="1305"/>
                </a:cubicBezTo>
                <a:cubicBezTo>
                  <a:pt x="160" y="1266"/>
                  <a:pt x="149" y="1223"/>
                  <a:pt x="104" y="1193"/>
                </a:cubicBezTo>
                <a:cubicBezTo>
                  <a:pt x="66" y="1136"/>
                  <a:pt x="86" y="1159"/>
                  <a:pt x="48" y="1121"/>
                </a:cubicBezTo>
                <a:cubicBezTo>
                  <a:pt x="38" y="1091"/>
                  <a:pt x="17" y="1075"/>
                  <a:pt x="0" y="1049"/>
                </a:cubicBezTo>
                <a:cubicBezTo>
                  <a:pt x="3" y="990"/>
                  <a:pt x="3" y="932"/>
                  <a:pt x="8" y="873"/>
                </a:cubicBezTo>
                <a:cubicBezTo>
                  <a:pt x="11" y="840"/>
                  <a:pt x="87" y="794"/>
                  <a:pt x="112" y="769"/>
                </a:cubicBezTo>
                <a:cubicBezTo>
                  <a:pt x="125" y="731"/>
                  <a:pt x="161" y="705"/>
                  <a:pt x="192" y="681"/>
                </a:cubicBezTo>
                <a:cubicBezTo>
                  <a:pt x="207" y="669"/>
                  <a:pt x="240" y="649"/>
                  <a:pt x="240" y="649"/>
                </a:cubicBezTo>
                <a:cubicBezTo>
                  <a:pt x="276" y="595"/>
                  <a:pt x="236" y="663"/>
                  <a:pt x="264" y="569"/>
                </a:cubicBezTo>
                <a:cubicBezTo>
                  <a:pt x="270" y="549"/>
                  <a:pt x="326" y="499"/>
                  <a:pt x="328" y="497"/>
                </a:cubicBezTo>
                <a:cubicBezTo>
                  <a:pt x="352" y="473"/>
                  <a:pt x="376" y="489"/>
                  <a:pt x="400" y="473"/>
                </a:cubicBezTo>
                <a:cubicBezTo>
                  <a:pt x="416" y="462"/>
                  <a:pt x="448" y="441"/>
                  <a:pt x="448" y="441"/>
                </a:cubicBezTo>
                <a:cubicBezTo>
                  <a:pt x="485" y="331"/>
                  <a:pt x="436" y="198"/>
                  <a:pt x="504" y="97"/>
                </a:cubicBezTo>
                <a:cubicBezTo>
                  <a:pt x="514" y="57"/>
                  <a:pt x="512" y="76"/>
                  <a:pt x="512" y="41"/>
                </a:cubicBezTo>
                <a:close/>
              </a:path>
            </a:pathLst>
          </a:custGeom>
          <a:noFill/>
          <a:ln w="28575">
            <a:solidFill>
              <a:srgbClr val="FF0000"/>
            </a:solidFill>
            <a:prstDash val="dash"/>
            <a:round/>
            <a:headEnd/>
            <a:tailEnd/>
          </a:ln>
        </p:spPr>
        <p:txBody>
          <a:bodyPr/>
          <a:lstStyle/>
          <a:p>
            <a:endParaRPr lang="en-US"/>
          </a:p>
        </p:txBody>
      </p:sp>
      <p:sp>
        <p:nvSpPr>
          <p:cNvPr id="28681" name="Text Box 39"/>
          <p:cNvSpPr txBox="1">
            <a:spLocks noChangeArrowheads="1"/>
          </p:cNvSpPr>
          <p:nvPr/>
        </p:nvSpPr>
        <p:spPr bwMode="auto">
          <a:xfrm>
            <a:off x="304800" y="5410200"/>
            <a:ext cx="2895600" cy="701675"/>
          </a:xfrm>
          <a:prstGeom prst="rect">
            <a:avLst/>
          </a:prstGeom>
          <a:noFill/>
          <a:ln w="9525">
            <a:noFill/>
            <a:miter lim="800000"/>
            <a:headEnd/>
            <a:tailEnd/>
          </a:ln>
        </p:spPr>
        <p:txBody>
          <a:bodyPr>
            <a:spAutoFit/>
          </a:bodyPr>
          <a:lstStyle/>
          <a:p>
            <a:pPr>
              <a:spcBef>
                <a:spcPct val="50000"/>
              </a:spcBef>
            </a:pPr>
            <a:r>
              <a:rPr lang="en-US" sz="2000" dirty="0">
                <a:solidFill>
                  <a:schemeClr val="tx2"/>
                </a:solidFill>
              </a:rPr>
              <a:t>* Path S-A-G’ is chosen = Lowest cost </a:t>
            </a:r>
          </a:p>
        </p:txBody>
      </p:sp>
      <p:pic>
        <p:nvPicPr>
          <p:cNvPr id="38" name="Picture 37"/>
          <p:cNvPicPr>
            <a:picLocks noChangeAspect="1"/>
          </p:cNvPicPr>
          <p:nvPr/>
        </p:nvPicPr>
        <p:blipFill>
          <a:blip r:embed="rId2"/>
          <a:stretch>
            <a:fillRect/>
          </a:stretch>
        </p:blipFill>
        <p:spPr>
          <a:xfrm>
            <a:off x="7743825" y="52741"/>
            <a:ext cx="1276350" cy="1247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86"/>
                                        </p:tgtEl>
                                        <p:attrNameLst>
                                          <p:attrName>style.visibility</p:attrName>
                                        </p:attrNameLst>
                                      </p:cBhvr>
                                      <p:to>
                                        <p:strVal val="visible"/>
                                      </p:to>
                                    </p:set>
                                    <p:animEffect transition="in" filter="blinds(horizontal)">
                                      <p:cBhvr>
                                        <p:cTn id="7" dur="500"/>
                                        <p:tgtEl>
                                          <p:spTgt spid="78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8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29698" name="Title 1"/>
          <p:cNvSpPr>
            <a:spLocks noGrp="1"/>
          </p:cNvSpPr>
          <p:nvPr>
            <p:ph type="title"/>
          </p:nvPr>
        </p:nvSpPr>
        <p:spPr>
          <a:xfrm>
            <a:off x="1066800" y="266700"/>
            <a:ext cx="6096000" cy="800100"/>
          </a:xfrm>
        </p:spPr>
        <p:txBody>
          <a:bodyPr>
            <a:normAutofit fontScale="90000"/>
          </a:bodyPr>
          <a:lstStyle/>
          <a:p>
            <a:r>
              <a:rPr lang="en-US" sz="3600" b="1" dirty="0">
                <a:solidFill>
                  <a:schemeClr val="bg1"/>
                </a:solidFill>
              </a:rPr>
              <a:t>Application of Heuristic Search : A* Algorithm – Snake &amp; Ladder</a:t>
            </a:r>
          </a:p>
        </p:txBody>
      </p:sp>
      <p:graphicFrame>
        <p:nvGraphicFramePr>
          <p:cNvPr id="5" name="Content Placeholder 4"/>
          <p:cNvGraphicFramePr>
            <a:graphicFrameLocks noGrp="1"/>
          </p:cNvGraphicFramePr>
          <p:nvPr>
            <p:ph idx="1"/>
          </p:nvPr>
        </p:nvGraphicFramePr>
        <p:xfrm>
          <a:off x="1524000" y="1219200"/>
          <a:ext cx="7010400" cy="20472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r>
                        <a:rPr lang="en-US" dirty="0">
                          <a:solidFill>
                            <a:srgbClr val="FF0000"/>
                          </a:solidFill>
                        </a:rPr>
                        <a:t>12 </a:t>
                      </a:r>
                      <a:r>
                        <a:rPr lang="en-US" dirty="0">
                          <a:solidFill>
                            <a:srgbClr val="0070C0"/>
                          </a:solidFill>
                        </a:rPr>
                        <a:t>h(n)=0</a:t>
                      </a:r>
                      <a:endParaRPr lang="en-US" sz="1400" dirty="0">
                        <a:solidFill>
                          <a:srgbClr val="0070C0"/>
                        </a:solidFill>
                      </a:endParaRPr>
                    </a:p>
                  </a:txBody>
                  <a:tcPr/>
                </a:tc>
                <a:tc>
                  <a:txBody>
                    <a:bodyPr/>
                    <a:lstStyle/>
                    <a:p>
                      <a:r>
                        <a:rPr lang="en-US" dirty="0">
                          <a:solidFill>
                            <a:srgbClr val="FF0000"/>
                          </a:solidFill>
                        </a:rPr>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0C0"/>
                          </a:solidFill>
                        </a:rPr>
                        <a:t>g(n)=1,</a:t>
                      </a:r>
                      <a:r>
                        <a:rPr lang="en-US" sz="1400" baseline="0" dirty="0">
                          <a:solidFill>
                            <a:srgbClr val="0070C0"/>
                          </a:solidFill>
                        </a:rPr>
                        <a:t> h(n)=2, f(n)=3</a:t>
                      </a:r>
                      <a:endParaRPr lang="en-US" sz="1800" dirty="0">
                        <a:solidFill>
                          <a:srgbClr val="0070C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r>
                        <a:rPr lang="en-US" sz="1400" dirty="0">
                          <a:solidFill>
                            <a:srgbClr val="0070C0"/>
                          </a:solidFill>
                        </a:rPr>
                        <a:t>g(n)=8,</a:t>
                      </a:r>
                      <a:r>
                        <a:rPr lang="en-US" sz="1400" baseline="0" dirty="0">
                          <a:solidFill>
                            <a:srgbClr val="0070C0"/>
                          </a:solidFill>
                        </a:rPr>
                        <a:t> h(n)=8, f(n)=16</a:t>
                      </a:r>
                      <a:endParaRPr lang="en-US" sz="1800" dirty="0">
                        <a:solidFill>
                          <a:srgbClr val="0070C0"/>
                        </a:solidFill>
                      </a:endParaRPr>
                    </a:p>
                    <a:p>
                      <a:endParaRPr lang="en-US" dirty="0">
                        <a:solidFill>
                          <a:srgbClr val="FF0000"/>
                        </a:solidFill>
                      </a:endParaRPr>
                    </a:p>
                  </a:txBody>
                  <a:tcPr/>
                </a:tc>
                <a:extLst>
                  <a:ext uri="{0D108BD9-81ED-4DB2-BD59-A6C34878D82A}">
                    <a16:rowId xmlns:a16="http://schemas.microsoft.com/office/drawing/2014/main" val="10000"/>
                  </a:ext>
                </a:extLst>
              </a:tr>
              <a:tr h="370840">
                <a:tc>
                  <a:txBody>
                    <a:bodyPr/>
                    <a:lstStyle/>
                    <a:p>
                      <a:r>
                        <a:rPr lang="en-US" dirty="0">
                          <a:solidFill>
                            <a:srgbClr val="FF0000"/>
                          </a:solidFill>
                        </a:rPr>
                        <a:t>8</a:t>
                      </a:r>
                    </a:p>
                  </a:txBody>
                  <a:tcPr/>
                </a:tc>
                <a:tc>
                  <a:txBody>
                    <a:bodyPr/>
                    <a:lstStyle/>
                    <a:p>
                      <a:r>
                        <a:rPr lang="en-US" dirty="0">
                          <a:solidFill>
                            <a:srgbClr val="FF0000"/>
                          </a:solidFill>
                        </a:rPr>
                        <a:t>7</a:t>
                      </a:r>
                    </a:p>
                  </a:txBody>
                  <a:tcPr/>
                </a:tc>
                <a:tc>
                  <a:txBody>
                    <a:bodyPr/>
                    <a:lstStyle/>
                    <a:p>
                      <a:r>
                        <a:rPr lang="en-US" dirty="0">
                          <a:solidFill>
                            <a:srgbClr val="FF0000"/>
                          </a:solidFill>
                        </a:rPr>
                        <a:t>6</a:t>
                      </a:r>
                    </a:p>
                  </a:txBody>
                  <a:tcPr/>
                </a:tc>
                <a:tc>
                  <a:txBody>
                    <a:bodyPr/>
                    <a:lstStyle/>
                    <a:p>
                      <a:r>
                        <a:rPr lang="en-US" dirty="0">
                          <a:solidFill>
                            <a:srgbClr val="FF0000"/>
                          </a:solidFill>
                        </a:rPr>
                        <a:t>5</a:t>
                      </a:r>
                    </a:p>
                  </a:txBody>
                  <a:tcPr/>
                </a:tc>
                <a:extLst>
                  <a:ext uri="{0D108BD9-81ED-4DB2-BD59-A6C34878D82A}">
                    <a16:rowId xmlns:a16="http://schemas.microsoft.com/office/drawing/2014/main" val="10001"/>
                  </a:ext>
                </a:extLst>
              </a:tr>
              <a:tr h="370840">
                <a:tc>
                  <a:txBody>
                    <a:bodyPr/>
                    <a:lstStyle/>
                    <a:p>
                      <a:r>
                        <a:rPr lang="en-US" dirty="0">
                          <a:solidFill>
                            <a:srgbClr val="FF0000"/>
                          </a:solidFill>
                        </a:rPr>
                        <a:t>1 </a:t>
                      </a:r>
                    </a:p>
                    <a:p>
                      <a:r>
                        <a:rPr lang="en-US" sz="1100" dirty="0">
                          <a:solidFill>
                            <a:srgbClr val="0070C0"/>
                          </a:solidFill>
                        </a:rPr>
                        <a:t>g(n)=0,</a:t>
                      </a:r>
                      <a:r>
                        <a:rPr lang="en-US" sz="1100" baseline="0" dirty="0">
                          <a:solidFill>
                            <a:srgbClr val="0070C0"/>
                          </a:solidFill>
                        </a:rPr>
                        <a:t> h(n)=11, f(n)=11</a:t>
                      </a:r>
                      <a:endParaRPr lang="en-US" sz="1400" dirty="0">
                        <a:solidFill>
                          <a:srgbClr val="0070C0"/>
                        </a:solidFill>
                      </a:endParaRPr>
                    </a:p>
                  </a:txBody>
                  <a:tcPr/>
                </a:tc>
                <a:tc>
                  <a:txBody>
                    <a:bodyPr/>
                    <a:lstStyle/>
                    <a:p>
                      <a:r>
                        <a:rPr lang="en-US" dirty="0">
                          <a:solidFill>
                            <a:srgbClr val="FF0000"/>
                          </a:solidFill>
                        </a:rPr>
                        <a:t>2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70C0"/>
                          </a:solidFill>
                        </a:rPr>
                        <a:t>g(n)=1,</a:t>
                      </a:r>
                      <a:r>
                        <a:rPr lang="en-US" sz="1100" baseline="0" dirty="0">
                          <a:solidFill>
                            <a:srgbClr val="0070C0"/>
                          </a:solidFill>
                        </a:rPr>
                        <a:t> h(n)=2, f(n)=3</a:t>
                      </a:r>
                      <a:endParaRPr lang="en-US" sz="1400" dirty="0">
                        <a:solidFill>
                          <a:srgbClr val="0070C0"/>
                        </a:solidFill>
                      </a:endParaRPr>
                    </a:p>
                    <a:p>
                      <a:endParaRPr lang="en-US" dirty="0">
                        <a:solidFill>
                          <a:srgbClr val="FF0000"/>
                        </a:solidFill>
                      </a:endParaRPr>
                    </a:p>
                  </a:txBody>
                  <a:tcPr/>
                </a:tc>
                <a:tc>
                  <a:txBody>
                    <a:bodyPr/>
                    <a:lstStyle/>
                    <a:p>
                      <a:r>
                        <a:rPr lang="en-US" dirty="0">
                          <a:solidFill>
                            <a:srgbClr val="FF0000"/>
                          </a:solidFill>
                        </a:rPr>
                        <a:t>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rPr>
                        <a:t>g(n)=2,</a:t>
                      </a:r>
                      <a:r>
                        <a:rPr lang="en-US" sz="1200" baseline="0" dirty="0">
                          <a:solidFill>
                            <a:srgbClr val="0070C0"/>
                          </a:solidFill>
                        </a:rPr>
                        <a:t> h(n)=9, f(n)=11</a:t>
                      </a:r>
                      <a:endParaRPr lang="en-US" sz="1600" dirty="0">
                        <a:solidFill>
                          <a:srgbClr val="0070C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rPr>
                        <a:t>g(n)=3,</a:t>
                      </a:r>
                      <a:r>
                        <a:rPr lang="en-US" sz="1200" baseline="0" dirty="0">
                          <a:solidFill>
                            <a:srgbClr val="0070C0"/>
                          </a:solidFill>
                        </a:rPr>
                        <a:t> h(n)=8, f(n)=11</a:t>
                      </a:r>
                      <a:endParaRPr lang="en-US" sz="1600" dirty="0">
                        <a:solidFill>
                          <a:srgbClr val="0070C0"/>
                        </a:solidFill>
                      </a:endParaRPr>
                    </a:p>
                    <a:p>
                      <a:endParaRPr lang="en-US" dirty="0">
                        <a:solidFill>
                          <a:srgbClr val="FF0000"/>
                        </a:solidFill>
                      </a:endParaRPr>
                    </a:p>
                  </a:txBody>
                  <a:tcPr/>
                </a:tc>
                <a:extLst>
                  <a:ext uri="{0D108BD9-81ED-4DB2-BD59-A6C34878D82A}">
                    <a16:rowId xmlns:a16="http://schemas.microsoft.com/office/drawing/2014/main" val="10002"/>
                  </a:ext>
                </a:extLst>
              </a:tr>
            </a:tbl>
          </a:graphicData>
        </a:graphic>
      </p:graphicFrame>
      <p:sp>
        <p:nvSpPr>
          <p:cNvPr id="29721" name="Footer Placeholder 3"/>
          <p:cNvSpPr>
            <a:spLocks noGrp="1"/>
          </p:cNvSpPr>
          <p:nvPr>
            <p:ph type="ftr" sz="quarter" idx="11"/>
          </p:nvPr>
        </p:nvSpPr>
        <p:spPr>
          <a:noFill/>
        </p:spPr>
        <p:txBody>
          <a:bodyPr/>
          <a:lstStyle/>
          <a:p>
            <a:r>
              <a:rPr lang="en-IN"/>
              <a:t>Demystifying AI algorithms</a:t>
            </a:r>
            <a:endParaRPr lang="en-US"/>
          </a:p>
        </p:txBody>
      </p:sp>
      <p:pic>
        <p:nvPicPr>
          <p:cNvPr id="29722" name="Picture 2" descr="Image result for snake"/>
          <p:cNvPicPr>
            <a:picLocks noChangeAspect="1" noChangeArrowheads="1"/>
          </p:cNvPicPr>
          <p:nvPr/>
        </p:nvPicPr>
        <p:blipFill>
          <a:blip r:embed="rId3"/>
          <a:srcRect r="4587" b="6494"/>
          <a:stretch>
            <a:fillRect/>
          </a:stretch>
        </p:blipFill>
        <p:spPr bwMode="auto">
          <a:xfrm>
            <a:off x="7467600" y="1752600"/>
            <a:ext cx="914400" cy="949325"/>
          </a:xfrm>
          <a:prstGeom prst="rect">
            <a:avLst/>
          </a:prstGeom>
          <a:noFill/>
          <a:ln w="9525">
            <a:noFill/>
            <a:miter lim="800000"/>
            <a:headEnd/>
            <a:tailEnd/>
          </a:ln>
        </p:spPr>
      </p:pic>
      <p:graphicFrame>
        <p:nvGraphicFramePr>
          <p:cNvPr id="9" name="Table 8"/>
          <p:cNvGraphicFramePr>
            <a:graphicFrameLocks noGrp="1"/>
          </p:cNvGraphicFramePr>
          <p:nvPr/>
        </p:nvGraphicFramePr>
        <p:xfrm>
          <a:off x="2133600" y="3276600"/>
          <a:ext cx="5105394" cy="3382204"/>
        </p:xfrm>
        <a:graphic>
          <a:graphicData uri="http://schemas.openxmlformats.org/drawingml/2006/table">
            <a:tbl>
              <a:tblPr/>
              <a:tblGrid>
                <a:gridCol w="729342">
                  <a:extLst>
                    <a:ext uri="{9D8B030D-6E8A-4147-A177-3AD203B41FA5}">
                      <a16:colId xmlns:a16="http://schemas.microsoft.com/office/drawing/2014/main" val="20000"/>
                    </a:ext>
                  </a:extLst>
                </a:gridCol>
                <a:gridCol w="729342">
                  <a:extLst>
                    <a:ext uri="{9D8B030D-6E8A-4147-A177-3AD203B41FA5}">
                      <a16:colId xmlns:a16="http://schemas.microsoft.com/office/drawing/2014/main" val="20001"/>
                    </a:ext>
                  </a:extLst>
                </a:gridCol>
                <a:gridCol w="729342">
                  <a:extLst>
                    <a:ext uri="{9D8B030D-6E8A-4147-A177-3AD203B41FA5}">
                      <a16:colId xmlns:a16="http://schemas.microsoft.com/office/drawing/2014/main" val="20002"/>
                    </a:ext>
                  </a:extLst>
                </a:gridCol>
                <a:gridCol w="729342">
                  <a:extLst>
                    <a:ext uri="{9D8B030D-6E8A-4147-A177-3AD203B41FA5}">
                      <a16:colId xmlns:a16="http://schemas.microsoft.com/office/drawing/2014/main" val="20003"/>
                    </a:ext>
                  </a:extLst>
                </a:gridCol>
                <a:gridCol w="729342">
                  <a:extLst>
                    <a:ext uri="{9D8B030D-6E8A-4147-A177-3AD203B41FA5}">
                      <a16:colId xmlns:a16="http://schemas.microsoft.com/office/drawing/2014/main" val="20004"/>
                    </a:ext>
                  </a:extLst>
                </a:gridCol>
                <a:gridCol w="729342">
                  <a:extLst>
                    <a:ext uri="{9D8B030D-6E8A-4147-A177-3AD203B41FA5}">
                      <a16:colId xmlns:a16="http://schemas.microsoft.com/office/drawing/2014/main" val="20005"/>
                    </a:ext>
                  </a:extLst>
                </a:gridCol>
                <a:gridCol w="729342">
                  <a:extLst>
                    <a:ext uri="{9D8B030D-6E8A-4147-A177-3AD203B41FA5}">
                      <a16:colId xmlns:a16="http://schemas.microsoft.com/office/drawing/2014/main" val="20006"/>
                    </a:ext>
                  </a:extLst>
                </a:gridCol>
              </a:tblGrid>
              <a:tr h="262707">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1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2  </a:t>
                      </a:r>
                      <a:r>
                        <a:rPr lang="en-US" sz="1200" b="1" kern="1200" dirty="0">
                          <a:solidFill>
                            <a:srgbClr val="FF0000"/>
                          </a:solidFill>
                          <a:latin typeface="Arial"/>
                          <a:ea typeface="Times New Roman"/>
                          <a:cs typeface="Times New Roman"/>
                        </a:rPr>
                        <a:t>(10)</a:t>
                      </a:r>
                      <a:endParaRPr lang="en-US" sz="1100" b="1" dirty="0">
                        <a:solidFill>
                          <a:srgbClr val="FF0000"/>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3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4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5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6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7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0000"/>
                  </a:ext>
                </a:extLst>
              </a:tr>
              <a:tr h="262707">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2  </a:t>
                      </a:r>
                      <a:r>
                        <a:rPr lang="en-US" sz="1200" b="1" kern="1200" dirty="0">
                          <a:solidFill>
                            <a:srgbClr val="FF0000"/>
                          </a:solidFill>
                          <a:latin typeface="Arial"/>
                          <a:ea typeface="Times New Roman"/>
                          <a:cs typeface="Times New Roman"/>
                        </a:rPr>
                        <a:t>(10)</a:t>
                      </a:r>
                      <a:endParaRPr lang="en-US" sz="1100" b="1" dirty="0">
                        <a:solidFill>
                          <a:srgbClr val="FF0000"/>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baseline="0" dirty="0">
                          <a:solidFill>
                            <a:schemeClr val="tx2"/>
                          </a:solidFill>
                          <a:latin typeface="Arial"/>
                          <a:ea typeface="Times New Roman"/>
                          <a:cs typeface="Times New Roman"/>
                        </a:rPr>
                        <a:t>3 </a:t>
                      </a:r>
                      <a:endParaRPr lang="en-US" sz="1100" b="1" baseline="0"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baseline="0" dirty="0">
                          <a:solidFill>
                            <a:schemeClr val="tx2"/>
                          </a:solidFill>
                          <a:latin typeface="Arial"/>
                          <a:ea typeface="Times New Roman"/>
                          <a:cs typeface="Times New Roman"/>
                        </a:rPr>
                        <a:t>4 </a:t>
                      </a:r>
                      <a:endParaRPr lang="en-US" sz="1100" b="1" baseline="0"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baseline="0" dirty="0">
                          <a:solidFill>
                            <a:schemeClr val="tx2"/>
                          </a:solidFill>
                          <a:latin typeface="Arial"/>
                          <a:ea typeface="Times New Roman"/>
                          <a:cs typeface="Times New Roman"/>
                        </a:rPr>
                        <a:t>5 </a:t>
                      </a:r>
                      <a:endParaRPr lang="en-US" sz="1100" b="1" baseline="0"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baseline="0" dirty="0">
                          <a:solidFill>
                            <a:schemeClr val="tx2"/>
                          </a:solidFill>
                          <a:latin typeface="Arial"/>
                          <a:ea typeface="Times New Roman"/>
                          <a:cs typeface="Times New Roman"/>
                        </a:rPr>
                        <a:t>6 </a:t>
                      </a:r>
                      <a:endParaRPr lang="en-US" sz="1100" b="1" baseline="0"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baseline="0" dirty="0">
                          <a:solidFill>
                            <a:schemeClr val="tx2"/>
                          </a:solidFill>
                          <a:latin typeface="Arial"/>
                          <a:ea typeface="Times New Roman"/>
                          <a:cs typeface="Times New Roman"/>
                        </a:rPr>
                        <a:t>7 </a:t>
                      </a:r>
                      <a:endParaRPr lang="en-US" sz="1100" b="1" baseline="0"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baseline="0" dirty="0">
                          <a:solidFill>
                            <a:schemeClr val="tx2"/>
                          </a:solidFill>
                          <a:latin typeface="Arial"/>
                          <a:ea typeface="Times New Roman"/>
                          <a:cs typeface="Times New Roman"/>
                        </a:rPr>
                        <a:t>8 </a:t>
                      </a:r>
                      <a:endParaRPr lang="en-US" sz="1100" b="1" baseline="0"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1"/>
                  </a:ext>
                </a:extLst>
              </a:tr>
              <a:tr h="262707">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3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4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5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6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7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8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9</a:t>
                      </a:r>
                      <a:r>
                        <a:rPr lang="en-US" sz="1100" b="1" dirty="0">
                          <a:solidFill>
                            <a:srgbClr val="FF0000"/>
                          </a:solidFill>
                          <a:latin typeface="Calibri"/>
                          <a:ea typeface="Times New Roman"/>
                          <a:cs typeface="Times New Roman"/>
                        </a:rPr>
                        <a:t> (4)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extLst>
                  <a:ext uri="{0D108BD9-81ED-4DB2-BD59-A6C34878D82A}">
                    <a16:rowId xmlns:a16="http://schemas.microsoft.com/office/drawing/2014/main" val="10002"/>
                  </a:ext>
                </a:extLst>
              </a:tr>
              <a:tr h="262707">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4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5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6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7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8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r>
                        <a:rPr lang="en-US" sz="1100" b="1" dirty="0">
                          <a:solidFill>
                            <a:schemeClr val="tx2"/>
                          </a:solidFill>
                          <a:latin typeface="Calibri"/>
                          <a:ea typeface="Times New Roman"/>
                          <a:cs typeface="Times New Roman"/>
                        </a:rPr>
                        <a:t>9</a:t>
                      </a:r>
                      <a:r>
                        <a:rPr lang="en-US" sz="1100" b="1" dirty="0">
                          <a:solidFill>
                            <a:srgbClr val="FF0000"/>
                          </a:solidFill>
                          <a:latin typeface="Calibri"/>
                          <a:ea typeface="Times New Roman"/>
                          <a:cs typeface="Times New Roman"/>
                        </a:rPr>
                        <a:t> (4)</a:t>
                      </a:r>
                      <a:endParaRPr lang="en-US" sz="1100" b="1" dirty="0">
                        <a:solidFill>
                          <a:schemeClr val="tx2"/>
                        </a:solidFill>
                        <a:latin typeface="Calibri"/>
                        <a:ea typeface="Times New Roman"/>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r>
                        <a:rPr lang="en-US" sz="1100" b="1" dirty="0">
                          <a:solidFill>
                            <a:schemeClr val="tx2"/>
                          </a:solidFill>
                          <a:latin typeface="Calibri"/>
                          <a:ea typeface="Times New Roman"/>
                          <a:cs typeface="Times New Roman"/>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3"/>
                  </a:ext>
                </a:extLst>
              </a:tr>
              <a:tr h="262707">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5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6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7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8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9</a:t>
                      </a:r>
                      <a:r>
                        <a:rPr lang="en-US" sz="1100" b="1" dirty="0">
                          <a:solidFill>
                            <a:srgbClr val="FF0000"/>
                          </a:solidFill>
                          <a:latin typeface="Calibri"/>
                          <a:ea typeface="Times New Roman"/>
                          <a:cs typeface="Times New Roman"/>
                        </a:rPr>
                        <a:t> (4)</a:t>
                      </a:r>
                      <a:endParaRPr lang="en-US" sz="1100" b="1" dirty="0">
                        <a:solidFill>
                          <a:schemeClr val="tx2"/>
                        </a:solidFill>
                        <a:latin typeface="Calibri"/>
                        <a:ea typeface="Times New Roman"/>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extLst>
                  <a:ext uri="{0D108BD9-81ED-4DB2-BD59-A6C34878D82A}">
                    <a16:rowId xmlns:a16="http://schemas.microsoft.com/office/drawing/2014/main" val="10004"/>
                  </a:ext>
                </a:extLst>
              </a:tr>
              <a:tr h="262707">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6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7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8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r>
                        <a:rPr lang="en-US" sz="1100" b="1" dirty="0">
                          <a:solidFill>
                            <a:schemeClr val="tx2"/>
                          </a:solidFill>
                          <a:latin typeface="Calibri"/>
                          <a:ea typeface="Times New Roman"/>
                          <a:cs typeface="Times New Roman"/>
                        </a:rPr>
                        <a:t>9</a:t>
                      </a:r>
                      <a:r>
                        <a:rPr lang="en-US" sz="1100" b="1" dirty="0">
                          <a:solidFill>
                            <a:srgbClr val="FF0000"/>
                          </a:solidFill>
                          <a:latin typeface="Calibri"/>
                          <a:ea typeface="Times New Roman"/>
                          <a:cs typeface="Times New Roman"/>
                        </a:rPr>
                        <a:t> (4)</a:t>
                      </a:r>
                      <a:endParaRPr lang="en-US" sz="1100" b="1" dirty="0">
                        <a:solidFill>
                          <a:schemeClr val="tx2"/>
                        </a:solidFill>
                        <a:latin typeface="Calibri"/>
                        <a:ea typeface="Times New Roman"/>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r>
                        <a:rPr lang="en-US" sz="1100" b="1" dirty="0">
                          <a:solidFill>
                            <a:schemeClr val="tx2"/>
                          </a:solidFill>
                          <a:latin typeface="Calibri"/>
                          <a:ea typeface="Times New Roman"/>
                          <a:cs typeface="Times New Roman"/>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r>
                        <a:rPr lang="en-US" sz="1100" b="1" dirty="0">
                          <a:solidFill>
                            <a:schemeClr val="tx2"/>
                          </a:solidFill>
                          <a:latin typeface="Calibri"/>
                          <a:ea typeface="Times New Roman"/>
                          <a:cs typeface="Times New Roman"/>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r>
                        <a:rPr lang="en-US" sz="1100" b="1" dirty="0">
                          <a:solidFill>
                            <a:schemeClr val="tx2"/>
                          </a:solidFill>
                          <a:latin typeface="Calibri"/>
                          <a:ea typeface="Times New Roman"/>
                          <a:cs typeface="Times New Roman"/>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5"/>
                  </a:ext>
                </a:extLst>
              </a:tr>
              <a:tr h="262707">
                <a:tc>
                  <a:txBody>
                    <a:bodyPr/>
                    <a:lstStyle/>
                    <a:p>
                      <a:pPr marL="0" marR="0" algn="ctr">
                        <a:lnSpc>
                          <a:spcPct val="115000"/>
                        </a:lnSpc>
                        <a:spcBef>
                          <a:spcPts val="0"/>
                        </a:spcBef>
                        <a:spcAft>
                          <a:spcPts val="0"/>
                        </a:spcAft>
                      </a:pPr>
                      <a:r>
                        <a:rPr lang="en-US" sz="1200" b="1" kern="1200">
                          <a:solidFill>
                            <a:schemeClr val="tx2"/>
                          </a:solidFill>
                          <a:latin typeface="Arial"/>
                          <a:ea typeface="Times New Roman"/>
                          <a:cs typeface="Times New Roman"/>
                        </a:rPr>
                        <a:t>7 </a:t>
                      </a:r>
                      <a:endParaRPr lang="en-US" sz="1100" b="1">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200" b="1" kern="1200" dirty="0">
                          <a:solidFill>
                            <a:schemeClr val="tx2"/>
                          </a:solidFill>
                          <a:latin typeface="Arial"/>
                          <a:ea typeface="Times New Roman"/>
                          <a:cs typeface="Times New Roman"/>
                        </a:rPr>
                        <a:t>8 </a:t>
                      </a: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9</a:t>
                      </a:r>
                      <a:r>
                        <a:rPr lang="en-US" sz="1100" b="1" dirty="0">
                          <a:solidFill>
                            <a:srgbClr val="FF0000"/>
                          </a:solidFill>
                          <a:latin typeface="Calibri"/>
                          <a:ea typeface="Times New Roman"/>
                          <a:cs typeface="Times New Roman"/>
                        </a:rPr>
                        <a:t> (4)</a:t>
                      </a:r>
                      <a:endParaRPr lang="en-US" sz="1100" b="1" dirty="0">
                        <a:solidFill>
                          <a:schemeClr val="tx2"/>
                        </a:solidFill>
                        <a:latin typeface="Calibri"/>
                        <a:ea typeface="Times New Roman"/>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X</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extLst>
                  <a:ext uri="{0D108BD9-81ED-4DB2-BD59-A6C34878D82A}">
                    <a16:rowId xmlns:a16="http://schemas.microsoft.com/office/drawing/2014/main" val="10006"/>
                  </a:ext>
                </a:extLst>
              </a:tr>
              <a:tr h="247449">
                <a:tc>
                  <a:txBody>
                    <a:bodyPr/>
                    <a:lstStyle/>
                    <a:p>
                      <a:pPr algn="ctr">
                        <a:lnSpc>
                          <a:spcPct val="115000"/>
                        </a:lnSpc>
                      </a:pPr>
                      <a:r>
                        <a:rPr lang="en-US" sz="1100" b="1" dirty="0">
                          <a:solidFill>
                            <a:schemeClr val="tx2"/>
                          </a:solidFill>
                          <a:latin typeface="Calibri"/>
                          <a:ea typeface="Times New Roman"/>
                          <a:cs typeface="Times New Roman"/>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r>
                        <a:rPr lang="en-US" sz="1100" b="1" dirty="0">
                          <a:solidFill>
                            <a:schemeClr val="tx2"/>
                          </a:solidFill>
                          <a:latin typeface="Calibri"/>
                          <a:ea typeface="Times New Roman"/>
                          <a:cs typeface="Times New Roman"/>
                        </a:rPr>
                        <a:t>9</a:t>
                      </a:r>
                      <a:r>
                        <a:rPr lang="en-US" sz="1100" b="1" dirty="0">
                          <a:solidFill>
                            <a:srgbClr val="FF0000"/>
                          </a:solidFill>
                          <a:latin typeface="Calibri"/>
                          <a:ea typeface="Times New Roman"/>
                          <a:cs typeface="Times New Roman"/>
                        </a:rPr>
                        <a:t> (4)</a:t>
                      </a:r>
                      <a:endParaRPr lang="en-US" sz="1100" b="1" dirty="0">
                        <a:solidFill>
                          <a:schemeClr val="tx2"/>
                        </a:solidFill>
                        <a:latin typeface="Calibri"/>
                        <a:ea typeface="Times New Roman"/>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r>
                        <a:rPr lang="en-US" sz="1100" b="1" dirty="0">
                          <a:solidFill>
                            <a:schemeClr val="tx2"/>
                          </a:solidFill>
                          <a:latin typeface="Calibri"/>
                          <a:ea typeface="Times New Roman"/>
                          <a:cs typeface="Times New Roman"/>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r>
                        <a:rPr lang="en-US" sz="1100" b="1" dirty="0">
                          <a:solidFill>
                            <a:schemeClr val="tx2"/>
                          </a:solidFill>
                          <a:latin typeface="Calibri"/>
                          <a:ea typeface="Times New Roman"/>
                          <a:cs typeface="Times New Roman"/>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r>
                        <a:rPr lang="en-US" sz="1100" b="1" dirty="0">
                          <a:solidFill>
                            <a:schemeClr val="tx2"/>
                          </a:solidFill>
                          <a:latin typeface="Calibri"/>
                          <a:ea typeface="Times New Roman"/>
                          <a:cs typeface="Times New Roman"/>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r>
                        <a:rPr lang="en-US" sz="1100" b="1" dirty="0">
                          <a:solidFill>
                            <a:schemeClr val="tx2"/>
                          </a:solidFill>
                          <a:latin typeface="Calibri"/>
                          <a:ea typeface="Times New Roman"/>
                          <a:cs typeface="Times New Roman"/>
                        </a:rPr>
                        <a:t>X</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a:lnSpc>
                          <a:spcPct val="115000"/>
                        </a:lnSpc>
                      </a:pPr>
                      <a:endParaRPr lang="en-US" sz="1100" b="1" dirty="0">
                        <a:solidFill>
                          <a:schemeClr val="tx2"/>
                        </a:solidFill>
                        <a:latin typeface="Calibri"/>
                        <a:ea typeface="Times New Roman"/>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7"/>
                  </a:ext>
                </a:extLst>
              </a:tr>
              <a:tr h="247449">
                <a:tc>
                  <a:txBody>
                    <a:bodyPr/>
                    <a:lstStyle/>
                    <a:p>
                      <a:pPr algn="ctr">
                        <a:lnSpc>
                          <a:spcPct val="115000"/>
                        </a:lnSpc>
                      </a:pPr>
                      <a:r>
                        <a:rPr lang="en-US" sz="1100" b="1" dirty="0">
                          <a:solidFill>
                            <a:schemeClr val="tx2"/>
                          </a:solidFill>
                          <a:latin typeface="Calibri"/>
                          <a:ea typeface="Times New Roman"/>
                          <a:cs typeface="Times New Roman"/>
                        </a:rPr>
                        <a:t>9</a:t>
                      </a:r>
                      <a:r>
                        <a:rPr lang="en-US" sz="1100" b="1" dirty="0">
                          <a:solidFill>
                            <a:srgbClr val="FF0000"/>
                          </a:solidFill>
                          <a:latin typeface="Calibri"/>
                          <a:ea typeface="Times New Roman"/>
                          <a:cs typeface="Times New Roman"/>
                        </a:rPr>
                        <a:t> (4)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r>
                        <a:rPr lang="en-US" sz="1100" b="1" dirty="0">
                          <a:solidFill>
                            <a:schemeClr val="tx2"/>
                          </a:solidFill>
                          <a:latin typeface="Calibri"/>
                          <a:ea typeface="Times New Roman"/>
                          <a:cs typeface="Times New Roman"/>
                        </a:rPr>
                        <a:t>X</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endParaRPr lang="en-US" sz="1100" b="1" dirty="0">
                        <a:solidFill>
                          <a:schemeClr val="tx2"/>
                        </a:solidFill>
                        <a:latin typeface="Calibri"/>
                        <a:ea typeface="Times New Roman"/>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algn="ctr">
                        <a:lnSpc>
                          <a:spcPct val="115000"/>
                        </a:lnSpc>
                      </a:pPr>
                      <a:endParaRPr lang="en-US" sz="1100" b="1">
                        <a:solidFill>
                          <a:schemeClr val="tx2"/>
                        </a:solidFill>
                        <a:latin typeface="Calibri"/>
                        <a:ea typeface="Times New Roman"/>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extLst>
                  <a:ext uri="{0D108BD9-81ED-4DB2-BD59-A6C34878D82A}">
                    <a16:rowId xmlns:a16="http://schemas.microsoft.com/office/drawing/2014/main" val="10008"/>
                  </a:ext>
                </a:extLst>
              </a:tr>
              <a:tr h="247449">
                <a:tc>
                  <a:txBody>
                    <a:bodyPr/>
                    <a:lstStyle/>
                    <a:p>
                      <a:pPr marL="0" marR="0" algn="ctr">
                        <a:lnSpc>
                          <a:spcPct val="115000"/>
                        </a:lnSpc>
                        <a:spcBef>
                          <a:spcPts val="0"/>
                        </a:spcBef>
                        <a:spcAft>
                          <a:spcPts val="0"/>
                        </a:spcAft>
                      </a:pPr>
                      <a:r>
                        <a:rPr lang="en-US" sz="1100" b="1" dirty="0">
                          <a:solidFill>
                            <a:schemeClr val="tx2"/>
                          </a:solidFill>
                          <a:latin typeface="Calibri"/>
                          <a:ea typeface="Calibri"/>
                          <a:cs typeface="Times New Roman"/>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100" b="1" dirty="0">
                          <a:solidFill>
                            <a:schemeClr val="tx2"/>
                          </a:solidFill>
                          <a:latin typeface="Calibri"/>
                          <a:ea typeface="Calibri"/>
                          <a:cs typeface="Times New Roman"/>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100" b="1" dirty="0">
                          <a:solidFill>
                            <a:schemeClr val="tx2"/>
                          </a:solidFill>
                          <a:latin typeface="Calibri"/>
                          <a:ea typeface="Calibri"/>
                          <a:cs typeface="Times New Roman"/>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100" b="1" dirty="0">
                          <a:solidFill>
                            <a:schemeClr val="tx2"/>
                          </a:solidFill>
                          <a:latin typeface="Calibri"/>
                          <a:ea typeface="Calibri"/>
                          <a:cs typeface="Times New Roman"/>
                        </a:rPr>
                        <a:t>X</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extLst>
                  <a:ext uri="{0D108BD9-81ED-4DB2-BD59-A6C34878D82A}">
                    <a16:rowId xmlns:a16="http://schemas.microsoft.com/office/drawing/2014/main" val="10009"/>
                  </a:ext>
                </a:extLst>
              </a:tr>
              <a:tr h="247449">
                <a:tc>
                  <a:txBody>
                    <a:bodyPr/>
                    <a:lstStyle/>
                    <a:p>
                      <a:pPr marL="0" marR="0" algn="ctr">
                        <a:lnSpc>
                          <a:spcPct val="115000"/>
                        </a:lnSpc>
                        <a:spcBef>
                          <a:spcPts val="0"/>
                        </a:spcBef>
                        <a:spcAft>
                          <a:spcPts val="0"/>
                        </a:spcAft>
                      </a:pPr>
                      <a:r>
                        <a:rPr lang="en-US" sz="1100" b="1" dirty="0">
                          <a:solidFill>
                            <a:schemeClr val="tx2"/>
                          </a:solidFill>
                          <a:latin typeface="Calibri"/>
                          <a:ea typeface="Calibri"/>
                          <a:cs typeface="Times New Roman"/>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100" b="1" dirty="0">
                          <a:solidFill>
                            <a:schemeClr val="tx2"/>
                          </a:solidFill>
                          <a:latin typeface="Calibri"/>
                          <a:ea typeface="Calibri"/>
                          <a:cs typeface="Times New Roman"/>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100" b="1" dirty="0">
                          <a:solidFill>
                            <a:schemeClr val="tx2"/>
                          </a:solidFill>
                          <a:latin typeface="Calibri"/>
                          <a:ea typeface="Calibri"/>
                          <a:cs typeface="Times New Roman"/>
                        </a:rPr>
                        <a:t>X</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extLst>
                  <a:ext uri="{0D108BD9-81ED-4DB2-BD59-A6C34878D82A}">
                    <a16:rowId xmlns:a16="http://schemas.microsoft.com/office/drawing/2014/main" val="10010"/>
                  </a:ext>
                </a:extLst>
              </a:tr>
              <a:tr h="247449">
                <a:tc>
                  <a:txBody>
                    <a:bodyPr/>
                    <a:lstStyle/>
                    <a:p>
                      <a:pPr marL="0" marR="0" algn="ctr">
                        <a:lnSpc>
                          <a:spcPct val="115000"/>
                        </a:lnSpc>
                        <a:spcBef>
                          <a:spcPts val="0"/>
                        </a:spcBef>
                        <a:spcAft>
                          <a:spcPts val="0"/>
                        </a:spcAft>
                      </a:pPr>
                      <a:r>
                        <a:rPr lang="en-US" sz="1100" b="1" dirty="0">
                          <a:solidFill>
                            <a:schemeClr val="tx2"/>
                          </a:solidFill>
                          <a:latin typeface="Calibri"/>
                          <a:ea typeface="Calibri"/>
                          <a:cs typeface="Times New Roman"/>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r>
                        <a:rPr lang="en-US" sz="1100" b="1" dirty="0">
                          <a:solidFill>
                            <a:schemeClr val="tx2"/>
                          </a:solidFill>
                          <a:latin typeface="Calibri"/>
                          <a:ea typeface="Calibri"/>
                          <a:cs typeface="Times New Roman"/>
                        </a:rPr>
                        <a:t>X</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tc>
                  <a:txBody>
                    <a:bodyPr/>
                    <a:lstStyle/>
                    <a:p>
                      <a:pPr marL="0" marR="0" algn="ctr">
                        <a:lnSpc>
                          <a:spcPct val="115000"/>
                        </a:lnSpc>
                        <a:spcBef>
                          <a:spcPts val="0"/>
                        </a:spcBef>
                        <a:spcAft>
                          <a:spcPts val="0"/>
                        </a:spcAft>
                      </a:pPr>
                      <a:endParaRPr lang="en-US" sz="1100" b="1" dirty="0">
                        <a:solidFill>
                          <a:schemeClr val="tx2"/>
                        </a:solidFill>
                        <a:latin typeface="Calibri"/>
                        <a:ea typeface="Calibri"/>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F6F6"/>
                    </a:solidFill>
                  </a:tcPr>
                </a:tc>
                <a:extLst>
                  <a:ext uri="{0D108BD9-81ED-4DB2-BD59-A6C34878D82A}">
                    <a16:rowId xmlns:a16="http://schemas.microsoft.com/office/drawing/2014/main" val="10011"/>
                  </a:ext>
                </a:extLst>
              </a:tr>
            </a:tbl>
          </a:graphicData>
        </a:graphic>
      </p:graphicFrame>
      <p:cxnSp>
        <p:nvCxnSpPr>
          <p:cNvPr id="29829" name="Straight Connector 12"/>
          <p:cNvCxnSpPr>
            <a:cxnSpLocks noChangeShapeType="1"/>
          </p:cNvCxnSpPr>
          <p:nvPr/>
        </p:nvCxnSpPr>
        <p:spPr bwMode="auto">
          <a:xfrm flipV="1">
            <a:off x="4267200" y="1981200"/>
            <a:ext cx="838200" cy="685800"/>
          </a:xfrm>
          <a:prstGeom prst="line">
            <a:avLst/>
          </a:prstGeom>
          <a:noFill/>
          <a:ln w="123825" algn="ctr">
            <a:solidFill>
              <a:schemeClr val="tx1"/>
            </a:solidFill>
            <a:round/>
            <a:headEnd/>
            <a:tailEnd/>
          </a:ln>
        </p:spPr>
      </p:cxnSp>
      <p:cxnSp>
        <p:nvCxnSpPr>
          <p:cNvPr id="29830" name="Straight Connector 14"/>
          <p:cNvCxnSpPr>
            <a:cxnSpLocks noChangeShapeType="1"/>
          </p:cNvCxnSpPr>
          <p:nvPr/>
        </p:nvCxnSpPr>
        <p:spPr bwMode="auto">
          <a:xfrm>
            <a:off x="2819400" y="3733800"/>
            <a:ext cx="4419600" cy="1588"/>
          </a:xfrm>
          <a:prstGeom prst="line">
            <a:avLst/>
          </a:prstGeom>
          <a:noFill/>
          <a:ln w="9525" algn="ctr">
            <a:solidFill>
              <a:schemeClr val="tx1"/>
            </a:solidFill>
            <a:round/>
            <a:headEnd/>
            <a:tailEnd/>
          </a:ln>
        </p:spPr>
      </p:cxnSp>
      <p:cxnSp>
        <p:nvCxnSpPr>
          <p:cNvPr id="29831" name="Straight Connector 15"/>
          <p:cNvCxnSpPr>
            <a:cxnSpLocks noChangeShapeType="1"/>
          </p:cNvCxnSpPr>
          <p:nvPr/>
        </p:nvCxnSpPr>
        <p:spPr bwMode="auto">
          <a:xfrm>
            <a:off x="2817839" y="5715000"/>
            <a:ext cx="4419600" cy="1588"/>
          </a:xfrm>
          <a:prstGeom prst="line">
            <a:avLst/>
          </a:prstGeom>
          <a:noFill/>
          <a:ln w="9525" algn="ctr">
            <a:solidFill>
              <a:schemeClr val="tx1"/>
            </a:solidFill>
            <a:round/>
            <a:headEnd/>
            <a:tailEnd/>
          </a:ln>
        </p:spPr>
      </p:cxnSp>
      <p:pic>
        <p:nvPicPr>
          <p:cNvPr id="11" name="Picture 10"/>
          <p:cNvPicPr>
            <a:picLocks noChangeAspect="1"/>
          </p:cNvPicPr>
          <p:nvPr/>
        </p:nvPicPr>
        <p:blipFill>
          <a:blip r:embed="rId4"/>
          <a:stretch>
            <a:fillRect/>
          </a:stretch>
        </p:blipFill>
        <p:spPr>
          <a:xfrm>
            <a:off x="7743825" y="52741"/>
            <a:ext cx="1276350" cy="12477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pic>
        <p:nvPicPr>
          <p:cNvPr id="6" name="Picture 5"/>
          <p:cNvPicPr>
            <a:picLocks noChangeAspect="1"/>
          </p:cNvPicPr>
          <p:nvPr/>
        </p:nvPicPr>
        <p:blipFill>
          <a:blip r:embed="rId3"/>
          <a:stretch>
            <a:fillRect/>
          </a:stretch>
        </p:blipFill>
        <p:spPr>
          <a:xfrm>
            <a:off x="7743825" y="52741"/>
            <a:ext cx="1276350" cy="1247775"/>
          </a:xfrm>
          <a:prstGeom prst="rect">
            <a:avLst/>
          </a:prstGeom>
        </p:spPr>
      </p:pic>
      <p:sp>
        <p:nvSpPr>
          <p:cNvPr id="51202" name="Rectangle 2"/>
          <p:cNvSpPr>
            <a:spLocks noGrp="1" noChangeArrowheads="1"/>
          </p:cNvSpPr>
          <p:nvPr>
            <p:ph type="title"/>
          </p:nvPr>
        </p:nvSpPr>
        <p:spPr>
          <a:xfrm>
            <a:off x="838200" y="304800"/>
            <a:ext cx="6172200" cy="685800"/>
          </a:xfrm>
        </p:spPr>
        <p:txBody>
          <a:bodyPr>
            <a:normAutofit fontScale="90000"/>
          </a:bodyPr>
          <a:lstStyle/>
          <a:p>
            <a:pPr eaLnBrk="1" hangingPunct="1"/>
            <a:r>
              <a:rPr lang="en-US" b="1" dirty="0">
                <a:solidFill>
                  <a:schemeClr val="bg1"/>
                </a:solidFill>
                <a:ea typeface="ＭＳ Ｐゴシック" pitchFamily="34" charset="-128"/>
              </a:rPr>
              <a:t>A</a:t>
            </a:r>
            <a:r>
              <a:rPr lang="en-US" b="1" baseline="30000" dirty="0">
                <a:solidFill>
                  <a:schemeClr val="bg1"/>
                </a:solidFill>
                <a:ea typeface="ＭＳ Ｐゴシック" pitchFamily="34" charset="-128"/>
              </a:rPr>
              <a:t>*</a:t>
            </a:r>
            <a:r>
              <a:rPr lang="en-US" b="1" dirty="0">
                <a:solidFill>
                  <a:schemeClr val="bg1"/>
                </a:solidFill>
                <a:ea typeface="ＭＳ Ｐゴシック" pitchFamily="34" charset="-128"/>
              </a:rPr>
              <a:t> search example</a:t>
            </a:r>
          </a:p>
        </p:txBody>
      </p:sp>
      <p:pic>
        <p:nvPicPr>
          <p:cNvPr id="51203" name="Picture 4" descr="astar-progress01c"/>
          <p:cNvPicPr>
            <a:picLocks noChangeAspect="1" noChangeArrowheads="1"/>
          </p:cNvPicPr>
          <p:nvPr/>
        </p:nvPicPr>
        <p:blipFill>
          <a:blip r:embed="rId4"/>
          <a:srcRect/>
          <a:stretch>
            <a:fillRect/>
          </a:stretch>
        </p:blipFill>
        <p:spPr bwMode="auto">
          <a:xfrm>
            <a:off x="1828800" y="1524000"/>
            <a:ext cx="5410200" cy="2219325"/>
          </a:xfrm>
          <a:prstGeom prst="rect">
            <a:avLst/>
          </a:prstGeom>
          <a:noFill/>
          <a:ln w="9525">
            <a:noFill/>
            <a:miter lim="800000"/>
            <a:headEnd/>
            <a:tailEnd/>
          </a:ln>
        </p:spPr>
      </p:pic>
      <p:pic>
        <p:nvPicPr>
          <p:cNvPr id="51204" name="Picture 7" descr="romania2"/>
          <p:cNvPicPr>
            <a:picLocks noChangeAspect="1" noChangeArrowheads="1"/>
          </p:cNvPicPr>
          <p:nvPr/>
        </p:nvPicPr>
        <p:blipFill>
          <a:blip r:embed="rId5"/>
          <a:srcRect/>
          <a:stretch>
            <a:fillRect/>
          </a:stretch>
        </p:blipFill>
        <p:spPr bwMode="auto">
          <a:xfrm>
            <a:off x="295816" y="2209800"/>
            <a:ext cx="8235914" cy="4038600"/>
          </a:xfrm>
          <a:prstGeom prst="rect">
            <a:avLst/>
          </a:prstGeom>
          <a:noFill/>
          <a:ln w="9525">
            <a:solidFill>
              <a:schemeClr val="tx2">
                <a:lumMod val="75000"/>
              </a:schemeClr>
            </a:solid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pic>
        <p:nvPicPr>
          <p:cNvPr id="7" name="Picture 6"/>
          <p:cNvPicPr>
            <a:picLocks noChangeAspect="1"/>
          </p:cNvPicPr>
          <p:nvPr/>
        </p:nvPicPr>
        <p:blipFill>
          <a:blip r:embed="rId3"/>
          <a:stretch>
            <a:fillRect/>
          </a:stretch>
        </p:blipFill>
        <p:spPr>
          <a:xfrm>
            <a:off x="7743825" y="52741"/>
            <a:ext cx="1276350" cy="1247775"/>
          </a:xfrm>
          <a:prstGeom prst="rect">
            <a:avLst/>
          </a:prstGeom>
        </p:spPr>
      </p:pic>
      <p:pic>
        <p:nvPicPr>
          <p:cNvPr id="53250" name="Picture 4" descr="astar-progress02c"/>
          <p:cNvPicPr>
            <a:picLocks noChangeAspect="1" noChangeArrowheads="1"/>
          </p:cNvPicPr>
          <p:nvPr/>
        </p:nvPicPr>
        <p:blipFill>
          <a:blip r:embed="rId4"/>
          <a:srcRect/>
          <a:stretch>
            <a:fillRect/>
          </a:stretch>
        </p:blipFill>
        <p:spPr bwMode="auto">
          <a:xfrm>
            <a:off x="1905000" y="1524000"/>
            <a:ext cx="5410200" cy="2219325"/>
          </a:xfrm>
          <a:prstGeom prst="rect">
            <a:avLst/>
          </a:prstGeom>
          <a:noFill/>
          <a:ln w="9525">
            <a:noFill/>
            <a:miter lim="800000"/>
            <a:headEnd/>
            <a:tailEnd/>
          </a:ln>
        </p:spPr>
      </p:pic>
      <p:sp>
        <p:nvSpPr>
          <p:cNvPr id="53251" name="Rectangle 2"/>
          <p:cNvSpPr>
            <a:spLocks noGrp="1" noChangeArrowheads="1"/>
          </p:cNvSpPr>
          <p:nvPr>
            <p:ph type="title"/>
          </p:nvPr>
        </p:nvSpPr>
        <p:spPr>
          <a:xfrm>
            <a:off x="685801" y="381000"/>
            <a:ext cx="6781800" cy="685800"/>
          </a:xfrm>
        </p:spPr>
        <p:txBody>
          <a:bodyPr>
            <a:normAutofit fontScale="90000"/>
          </a:bodyPr>
          <a:lstStyle/>
          <a:p>
            <a:pPr eaLnBrk="1" hangingPunct="1"/>
            <a:r>
              <a:rPr lang="en-US" b="1" dirty="0">
                <a:solidFill>
                  <a:schemeClr val="bg1"/>
                </a:solidFill>
                <a:ea typeface="ＭＳ Ｐゴシック" pitchFamily="34" charset="-128"/>
              </a:rPr>
              <a:t>A</a:t>
            </a:r>
            <a:r>
              <a:rPr lang="en-US" b="1" baseline="30000" dirty="0">
                <a:solidFill>
                  <a:schemeClr val="bg1"/>
                </a:solidFill>
                <a:ea typeface="ＭＳ Ｐゴシック" pitchFamily="34" charset="-128"/>
              </a:rPr>
              <a:t>*</a:t>
            </a:r>
            <a:r>
              <a:rPr lang="en-US" b="1" dirty="0">
                <a:solidFill>
                  <a:schemeClr val="bg1"/>
                </a:solidFill>
                <a:ea typeface="ＭＳ Ｐゴシック" pitchFamily="34" charset="-128"/>
              </a:rPr>
              <a:t> search example</a:t>
            </a:r>
          </a:p>
        </p:txBody>
      </p:sp>
      <p:pic>
        <p:nvPicPr>
          <p:cNvPr id="53252" name="Picture 7" descr="romania2"/>
          <p:cNvPicPr>
            <a:picLocks noChangeAspect="1" noChangeArrowheads="1"/>
          </p:cNvPicPr>
          <p:nvPr/>
        </p:nvPicPr>
        <p:blipFill>
          <a:blip r:embed="rId5"/>
          <a:srcRect/>
          <a:stretch>
            <a:fillRect/>
          </a:stretch>
        </p:blipFill>
        <p:spPr bwMode="auto">
          <a:xfrm>
            <a:off x="762000" y="2743200"/>
            <a:ext cx="7494551" cy="3675062"/>
          </a:xfrm>
          <a:prstGeom prst="rect">
            <a:avLst/>
          </a:prstGeom>
          <a:noFill/>
          <a:ln w="9525">
            <a:solidFill>
              <a:schemeClr val="tx2">
                <a:lumMod val="60000"/>
                <a:lumOff val="40000"/>
              </a:schemeClr>
            </a:solid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pic>
        <p:nvPicPr>
          <p:cNvPr id="6" name="Picture 5"/>
          <p:cNvPicPr>
            <a:picLocks noChangeAspect="1"/>
          </p:cNvPicPr>
          <p:nvPr/>
        </p:nvPicPr>
        <p:blipFill>
          <a:blip r:embed="rId3"/>
          <a:stretch>
            <a:fillRect/>
          </a:stretch>
        </p:blipFill>
        <p:spPr>
          <a:xfrm>
            <a:off x="7743825" y="52741"/>
            <a:ext cx="1276350" cy="1247775"/>
          </a:xfrm>
          <a:prstGeom prst="rect">
            <a:avLst/>
          </a:prstGeom>
        </p:spPr>
      </p:pic>
      <p:sp>
        <p:nvSpPr>
          <p:cNvPr id="55298" name="Rectangle 2"/>
          <p:cNvSpPr>
            <a:spLocks noGrp="1" noChangeArrowheads="1"/>
          </p:cNvSpPr>
          <p:nvPr>
            <p:ph type="title"/>
          </p:nvPr>
        </p:nvSpPr>
        <p:spPr>
          <a:xfrm>
            <a:off x="457200" y="274638"/>
            <a:ext cx="6934200" cy="715962"/>
          </a:xfrm>
        </p:spPr>
        <p:txBody>
          <a:bodyPr>
            <a:normAutofit fontScale="90000"/>
          </a:bodyPr>
          <a:lstStyle/>
          <a:p>
            <a:pPr eaLnBrk="1" hangingPunct="1"/>
            <a:r>
              <a:rPr lang="en-US" b="1" dirty="0">
                <a:solidFill>
                  <a:schemeClr val="bg1"/>
                </a:solidFill>
                <a:ea typeface="ＭＳ Ｐゴシック" pitchFamily="34" charset="-128"/>
              </a:rPr>
              <a:t>A</a:t>
            </a:r>
            <a:r>
              <a:rPr lang="en-US" b="1" baseline="30000" dirty="0">
                <a:solidFill>
                  <a:schemeClr val="bg1"/>
                </a:solidFill>
                <a:ea typeface="ＭＳ Ｐゴシック" pitchFamily="34" charset="-128"/>
              </a:rPr>
              <a:t>*</a:t>
            </a:r>
            <a:r>
              <a:rPr lang="en-US" b="1" dirty="0">
                <a:solidFill>
                  <a:schemeClr val="bg1"/>
                </a:solidFill>
                <a:ea typeface="ＭＳ Ｐゴシック" pitchFamily="34" charset="-128"/>
              </a:rPr>
              <a:t> search example</a:t>
            </a:r>
          </a:p>
        </p:txBody>
      </p:sp>
      <p:pic>
        <p:nvPicPr>
          <p:cNvPr id="55299" name="Picture 5" descr="astar-progress03c"/>
          <p:cNvPicPr>
            <a:picLocks noChangeAspect="1" noChangeArrowheads="1"/>
          </p:cNvPicPr>
          <p:nvPr/>
        </p:nvPicPr>
        <p:blipFill>
          <a:blip r:embed="rId4"/>
          <a:srcRect/>
          <a:stretch>
            <a:fillRect/>
          </a:stretch>
        </p:blipFill>
        <p:spPr bwMode="auto">
          <a:xfrm>
            <a:off x="1828800" y="1143000"/>
            <a:ext cx="5638800" cy="2600325"/>
          </a:xfrm>
          <a:prstGeom prst="rect">
            <a:avLst/>
          </a:prstGeom>
          <a:noFill/>
          <a:ln w="9525">
            <a:noFill/>
            <a:miter lim="800000"/>
            <a:headEnd/>
            <a:tailEnd/>
          </a:ln>
        </p:spPr>
      </p:pic>
      <p:pic>
        <p:nvPicPr>
          <p:cNvPr id="55300" name="Picture 6" descr="romania2"/>
          <p:cNvPicPr>
            <a:picLocks noChangeAspect="1" noChangeArrowheads="1"/>
          </p:cNvPicPr>
          <p:nvPr/>
        </p:nvPicPr>
        <p:blipFill>
          <a:blip r:embed="rId5"/>
          <a:srcRect/>
          <a:stretch>
            <a:fillRect/>
          </a:stretch>
        </p:blipFill>
        <p:spPr bwMode="auto">
          <a:xfrm>
            <a:off x="1447800" y="2895600"/>
            <a:ext cx="6096000" cy="3751262"/>
          </a:xfrm>
          <a:prstGeom prst="rect">
            <a:avLst/>
          </a:prstGeom>
          <a:noFill/>
          <a:ln w="9525">
            <a:solidFill>
              <a:schemeClr val="accent3">
                <a:lumMod val="75000"/>
              </a:schemeClr>
            </a:solid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57346" name="Rectangle 2"/>
          <p:cNvSpPr>
            <a:spLocks noGrp="1" noChangeArrowheads="1"/>
          </p:cNvSpPr>
          <p:nvPr>
            <p:ph type="title"/>
          </p:nvPr>
        </p:nvSpPr>
        <p:spPr>
          <a:xfrm>
            <a:off x="457200" y="274638"/>
            <a:ext cx="7086600" cy="715962"/>
          </a:xfrm>
        </p:spPr>
        <p:txBody>
          <a:bodyPr>
            <a:normAutofit fontScale="90000"/>
          </a:bodyPr>
          <a:lstStyle/>
          <a:p>
            <a:pPr eaLnBrk="1" hangingPunct="1"/>
            <a:r>
              <a:rPr lang="en-US" b="1" dirty="0">
                <a:solidFill>
                  <a:schemeClr val="bg1"/>
                </a:solidFill>
                <a:ea typeface="ＭＳ Ｐゴシック" pitchFamily="34" charset="-128"/>
              </a:rPr>
              <a:t>A</a:t>
            </a:r>
            <a:r>
              <a:rPr lang="en-US" b="1" baseline="30000" dirty="0">
                <a:solidFill>
                  <a:schemeClr val="bg1"/>
                </a:solidFill>
                <a:ea typeface="ＭＳ Ｐゴシック" pitchFamily="34" charset="-128"/>
              </a:rPr>
              <a:t>*</a:t>
            </a:r>
            <a:r>
              <a:rPr lang="en-US" b="1" dirty="0">
                <a:solidFill>
                  <a:schemeClr val="bg1"/>
                </a:solidFill>
                <a:ea typeface="ＭＳ Ｐゴシック" pitchFamily="34" charset="-128"/>
              </a:rPr>
              <a:t> search example</a:t>
            </a:r>
          </a:p>
        </p:txBody>
      </p:sp>
      <p:pic>
        <p:nvPicPr>
          <p:cNvPr id="57347" name="Picture 4" descr="astar-progress04c"/>
          <p:cNvPicPr>
            <a:picLocks noChangeAspect="1" noChangeArrowheads="1"/>
          </p:cNvPicPr>
          <p:nvPr/>
        </p:nvPicPr>
        <p:blipFill>
          <a:blip r:embed="rId3"/>
          <a:srcRect/>
          <a:stretch>
            <a:fillRect/>
          </a:stretch>
        </p:blipFill>
        <p:spPr bwMode="auto">
          <a:xfrm>
            <a:off x="1143000" y="1143000"/>
            <a:ext cx="6172200" cy="2600325"/>
          </a:xfrm>
          <a:prstGeom prst="rect">
            <a:avLst/>
          </a:prstGeom>
          <a:noFill/>
          <a:ln w="9525">
            <a:noFill/>
            <a:miter lim="800000"/>
            <a:headEnd/>
            <a:tailEnd/>
          </a:ln>
        </p:spPr>
      </p:pic>
      <p:pic>
        <p:nvPicPr>
          <p:cNvPr id="57348" name="Picture 6" descr="romania2"/>
          <p:cNvPicPr>
            <a:picLocks noChangeAspect="1" noChangeArrowheads="1"/>
          </p:cNvPicPr>
          <p:nvPr/>
        </p:nvPicPr>
        <p:blipFill>
          <a:blip r:embed="rId4"/>
          <a:srcRect/>
          <a:stretch>
            <a:fillRect/>
          </a:stretch>
        </p:blipFill>
        <p:spPr bwMode="auto">
          <a:xfrm>
            <a:off x="1447800" y="3733800"/>
            <a:ext cx="6096000" cy="2989262"/>
          </a:xfrm>
          <a:prstGeom prst="rect">
            <a:avLst/>
          </a:prstGeom>
          <a:noFill/>
          <a:ln w="9525">
            <a:solidFill>
              <a:schemeClr val="accent2">
                <a:lumMod val="75000"/>
              </a:schemeClr>
            </a:solidFill>
            <a:miter lim="800000"/>
            <a:headEnd/>
            <a:tailEnd/>
          </a:ln>
        </p:spPr>
      </p:pic>
      <p:pic>
        <p:nvPicPr>
          <p:cNvPr id="6" name="Picture 5"/>
          <p:cNvPicPr>
            <a:picLocks noChangeAspect="1"/>
          </p:cNvPicPr>
          <p:nvPr/>
        </p:nvPicPr>
        <p:blipFill>
          <a:blip r:embed="rId5"/>
          <a:stretch>
            <a:fillRect/>
          </a:stretch>
        </p:blipFill>
        <p:spPr>
          <a:xfrm>
            <a:off x="7743825" y="52741"/>
            <a:ext cx="1276350" cy="12477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93815" y="351936"/>
            <a:ext cx="1064281" cy="179313"/>
          </a:xfrm>
          <a:prstGeom prst="rect">
            <a:avLst/>
          </a:prstGeom>
        </p:spPr>
        <p:txBody>
          <a:bodyPr vert="horz" wrap="square" lIns="0" tIns="25179" rIns="0" bIns="0" rtlCol="0">
            <a:spAutoFit/>
          </a:bodyPr>
          <a:lstStyle/>
          <a:p>
            <a:pPr marL="25179">
              <a:spcBef>
                <a:spcPts val="198"/>
              </a:spcBef>
            </a:pPr>
            <a:r>
              <a:rPr sz="1000" spc="89" dirty="0">
                <a:solidFill>
                  <a:srgbClr val="FFFFFF"/>
                </a:solidFill>
                <a:latin typeface="Times New Roman"/>
                <a:cs typeface="Times New Roman"/>
              </a:rPr>
              <a:t>Search</a:t>
            </a:r>
            <a:r>
              <a:rPr sz="1000" spc="30" dirty="0">
                <a:solidFill>
                  <a:srgbClr val="FFFFFF"/>
                </a:solidFill>
                <a:latin typeface="Times New Roman"/>
                <a:cs typeface="Times New Roman"/>
              </a:rPr>
              <a:t> </a:t>
            </a:r>
            <a:r>
              <a:rPr sz="1000" spc="119" dirty="0">
                <a:solidFill>
                  <a:srgbClr val="FFFFFF"/>
                </a:solidFill>
                <a:latin typeface="Times New Roman"/>
                <a:cs typeface="Times New Roman"/>
              </a:rPr>
              <a:t>Methods</a:t>
            </a:r>
            <a:endParaRPr sz="1000">
              <a:latin typeface="Times New Roman"/>
              <a:cs typeface="Times New Roman"/>
            </a:endParaRPr>
          </a:p>
        </p:txBody>
      </p:sp>
      <p:sp>
        <p:nvSpPr>
          <p:cNvPr id="9" name="object 9"/>
          <p:cNvSpPr txBox="1"/>
          <p:nvPr/>
        </p:nvSpPr>
        <p:spPr>
          <a:xfrm>
            <a:off x="3459179" y="1"/>
            <a:ext cx="1520221" cy="179313"/>
          </a:xfrm>
          <a:prstGeom prst="rect">
            <a:avLst/>
          </a:prstGeom>
        </p:spPr>
        <p:txBody>
          <a:bodyPr vert="horz" wrap="square" lIns="0" tIns="25179" rIns="0" bIns="0" rtlCol="0">
            <a:spAutoFit/>
          </a:bodyPr>
          <a:lstStyle/>
          <a:p>
            <a:pPr marL="25179">
              <a:spcBef>
                <a:spcPts val="198"/>
              </a:spcBef>
            </a:pPr>
            <a:r>
              <a:rPr sz="1000" spc="59" dirty="0">
                <a:solidFill>
                  <a:srgbClr val="FFFFFF"/>
                </a:solidFill>
                <a:latin typeface="Times New Roman"/>
                <a:cs typeface="Times New Roman"/>
              </a:rPr>
              <a:t>Blind </a:t>
            </a:r>
            <a:r>
              <a:rPr sz="1000" spc="89" dirty="0">
                <a:solidFill>
                  <a:srgbClr val="FFFFFF"/>
                </a:solidFill>
                <a:latin typeface="Times New Roman"/>
                <a:cs typeface="Times New Roman"/>
              </a:rPr>
              <a:t>strategies</a:t>
            </a:r>
            <a:r>
              <a:rPr sz="1000" spc="218" dirty="0">
                <a:solidFill>
                  <a:srgbClr val="FFFFFF"/>
                </a:solidFill>
                <a:latin typeface="Times New Roman"/>
                <a:cs typeface="Times New Roman"/>
              </a:rPr>
              <a:t> </a:t>
            </a:r>
            <a:r>
              <a:rPr sz="1000" spc="109" dirty="0">
                <a:solidFill>
                  <a:srgbClr val="FFFFFF"/>
                </a:solidFill>
                <a:latin typeface="Times New Roman"/>
                <a:cs typeface="Times New Roman"/>
              </a:rPr>
              <a:t>BFS</a:t>
            </a:r>
            <a:endParaRPr sz="1000">
              <a:latin typeface="Times New Roman"/>
              <a:cs typeface="Times New Roman"/>
            </a:endParaRPr>
          </a:p>
        </p:txBody>
      </p:sp>
      <p:sp>
        <p:nvSpPr>
          <p:cNvPr id="11" name="object 11"/>
          <p:cNvSpPr/>
          <p:nvPr/>
        </p:nvSpPr>
        <p:spPr>
          <a:xfrm>
            <a:off x="256256" y="1768356"/>
            <a:ext cx="7199326" cy="344788"/>
          </a:xfrm>
          <a:custGeom>
            <a:avLst/>
            <a:gdLst/>
            <a:ahLst/>
            <a:cxnLst/>
            <a:rect l="l" t="t" r="r" b="b"/>
            <a:pathLst>
              <a:path w="3629660" h="173990">
                <a:moveTo>
                  <a:pt x="3578847" y="0"/>
                </a:moveTo>
                <a:lnTo>
                  <a:pt x="50800" y="0"/>
                </a:lnTo>
                <a:lnTo>
                  <a:pt x="31075" y="4008"/>
                </a:lnTo>
                <a:lnTo>
                  <a:pt x="14922" y="14922"/>
                </a:lnTo>
                <a:lnTo>
                  <a:pt x="4008" y="31075"/>
                </a:lnTo>
                <a:lnTo>
                  <a:pt x="0" y="50800"/>
                </a:lnTo>
                <a:lnTo>
                  <a:pt x="0" y="173605"/>
                </a:lnTo>
                <a:lnTo>
                  <a:pt x="3629647" y="173605"/>
                </a:lnTo>
                <a:lnTo>
                  <a:pt x="3629647" y="50800"/>
                </a:lnTo>
                <a:lnTo>
                  <a:pt x="3625639" y="31075"/>
                </a:lnTo>
                <a:lnTo>
                  <a:pt x="3614725" y="14922"/>
                </a:lnTo>
                <a:lnTo>
                  <a:pt x="3598572" y="4008"/>
                </a:lnTo>
                <a:lnTo>
                  <a:pt x="3578847" y="0"/>
                </a:lnTo>
                <a:close/>
              </a:path>
            </a:pathLst>
          </a:custGeom>
          <a:solidFill>
            <a:srgbClr val="D6D6EF"/>
          </a:solidFill>
        </p:spPr>
        <p:txBody>
          <a:bodyPr wrap="square" lIns="0" tIns="0" rIns="0" bIns="0" rtlCol="0"/>
          <a:lstStyle/>
          <a:p>
            <a:endParaRPr/>
          </a:p>
        </p:txBody>
      </p:sp>
      <p:sp>
        <p:nvSpPr>
          <p:cNvPr id="12" name="object 12"/>
          <p:cNvSpPr txBox="1"/>
          <p:nvPr/>
        </p:nvSpPr>
        <p:spPr>
          <a:xfrm>
            <a:off x="331830" y="1748908"/>
            <a:ext cx="2255772" cy="331930"/>
          </a:xfrm>
          <a:prstGeom prst="rect">
            <a:avLst/>
          </a:prstGeom>
        </p:spPr>
        <p:txBody>
          <a:bodyPr vert="horz" wrap="square" lIns="0" tIns="23920" rIns="0" bIns="0" rtlCol="0">
            <a:spAutoFit/>
          </a:bodyPr>
          <a:lstStyle/>
          <a:p>
            <a:pPr marL="25179">
              <a:spcBef>
                <a:spcPts val="188"/>
              </a:spcBef>
            </a:pPr>
            <a:r>
              <a:rPr sz="2000" spc="109" dirty="0">
                <a:solidFill>
                  <a:srgbClr val="3333B2"/>
                </a:solidFill>
                <a:latin typeface="Times New Roman"/>
                <a:cs typeface="Times New Roman"/>
              </a:rPr>
              <a:t>BFS</a:t>
            </a:r>
            <a:r>
              <a:rPr sz="2000" spc="139" dirty="0">
                <a:solidFill>
                  <a:srgbClr val="3333B2"/>
                </a:solidFill>
                <a:latin typeface="Times New Roman"/>
                <a:cs typeface="Times New Roman"/>
              </a:rPr>
              <a:t> </a:t>
            </a:r>
            <a:r>
              <a:rPr sz="2000" spc="89" dirty="0">
                <a:solidFill>
                  <a:srgbClr val="3333B2"/>
                </a:solidFill>
                <a:latin typeface="Times New Roman"/>
                <a:cs typeface="Times New Roman"/>
              </a:rPr>
              <a:t>characteristics</a:t>
            </a:r>
            <a:endParaRPr sz="2000">
              <a:latin typeface="Times New Roman"/>
              <a:cs typeface="Times New Roman"/>
            </a:endParaRPr>
          </a:p>
        </p:txBody>
      </p:sp>
      <p:grpSp>
        <p:nvGrpSpPr>
          <p:cNvPr id="13" name="object 13"/>
          <p:cNvGrpSpPr/>
          <p:nvPr/>
        </p:nvGrpSpPr>
        <p:grpSpPr>
          <a:xfrm>
            <a:off x="256257" y="1855989"/>
            <a:ext cx="7300086" cy="3548543"/>
            <a:chOff x="129196" y="936587"/>
            <a:chExt cx="3680460" cy="1790700"/>
          </a:xfrm>
        </p:grpSpPr>
        <p:sp>
          <p:nvSpPr>
            <p:cNvPr id="14" name="object 14"/>
            <p:cNvSpPr/>
            <p:nvPr/>
          </p:nvSpPr>
          <p:spPr>
            <a:xfrm>
              <a:off x="129197" y="1053312"/>
              <a:ext cx="3629646" cy="50609"/>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179997" y="2625229"/>
              <a:ext cx="101600" cy="10160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230797" y="2612529"/>
              <a:ext cx="3578808" cy="1143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3758844" y="936599"/>
              <a:ext cx="50761" cy="168863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9196" y="1097584"/>
              <a:ext cx="3629660" cy="1578610"/>
            </a:xfrm>
            <a:custGeom>
              <a:avLst/>
              <a:gdLst/>
              <a:ahLst/>
              <a:cxnLst/>
              <a:rect l="l" t="t" r="r" b="b"/>
              <a:pathLst>
                <a:path w="3629660" h="1578610">
                  <a:moveTo>
                    <a:pt x="3629647" y="0"/>
                  </a:moveTo>
                  <a:lnTo>
                    <a:pt x="0" y="0"/>
                  </a:lnTo>
                  <a:lnTo>
                    <a:pt x="0" y="1527644"/>
                  </a:lnTo>
                  <a:lnTo>
                    <a:pt x="4008" y="1547369"/>
                  </a:lnTo>
                  <a:lnTo>
                    <a:pt x="14922" y="1563522"/>
                  </a:lnTo>
                  <a:lnTo>
                    <a:pt x="31075" y="1574436"/>
                  </a:lnTo>
                  <a:lnTo>
                    <a:pt x="50800" y="1578445"/>
                  </a:lnTo>
                  <a:lnTo>
                    <a:pt x="3578847" y="1578445"/>
                  </a:lnTo>
                  <a:lnTo>
                    <a:pt x="3598572" y="1574436"/>
                  </a:lnTo>
                  <a:lnTo>
                    <a:pt x="3614725" y="1563522"/>
                  </a:lnTo>
                  <a:lnTo>
                    <a:pt x="3625639" y="1547369"/>
                  </a:lnTo>
                  <a:lnTo>
                    <a:pt x="3629647" y="1527644"/>
                  </a:lnTo>
                  <a:lnTo>
                    <a:pt x="3629647" y="0"/>
                  </a:lnTo>
                  <a:close/>
                </a:path>
              </a:pathLst>
            </a:custGeom>
            <a:solidFill>
              <a:srgbClr val="EAEAF7"/>
            </a:solidFill>
          </p:spPr>
          <p:txBody>
            <a:bodyPr wrap="square" lIns="0" tIns="0" rIns="0" bIns="0" rtlCol="0"/>
            <a:lstStyle/>
            <a:p>
              <a:endParaRPr/>
            </a:p>
          </p:txBody>
        </p:sp>
        <p:sp>
          <p:nvSpPr>
            <p:cNvPr id="19" name="object 19"/>
            <p:cNvSpPr/>
            <p:nvPr/>
          </p:nvSpPr>
          <p:spPr>
            <a:xfrm>
              <a:off x="3758844" y="974687"/>
              <a:ext cx="0" cy="1670050"/>
            </a:xfrm>
            <a:custGeom>
              <a:avLst/>
              <a:gdLst/>
              <a:ahLst/>
              <a:cxnLst/>
              <a:rect l="l" t="t" r="r" b="b"/>
              <a:pathLst>
                <a:path h="1670050">
                  <a:moveTo>
                    <a:pt x="0" y="1669592"/>
                  </a:moveTo>
                  <a:lnTo>
                    <a:pt x="0" y="0"/>
                  </a:lnTo>
                </a:path>
              </a:pathLst>
            </a:custGeom>
            <a:ln w="3175">
              <a:solidFill>
                <a:srgbClr val="7F7F7F"/>
              </a:solidFill>
            </a:ln>
          </p:spPr>
          <p:txBody>
            <a:bodyPr wrap="square" lIns="0" tIns="0" rIns="0" bIns="0" rtlCol="0"/>
            <a:lstStyle/>
            <a:p>
              <a:endParaRPr/>
            </a:p>
          </p:txBody>
        </p:sp>
        <p:sp>
          <p:nvSpPr>
            <p:cNvPr id="20" name="object 20"/>
            <p:cNvSpPr/>
            <p:nvPr/>
          </p:nvSpPr>
          <p:spPr>
            <a:xfrm>
              <a:off x="3758844" y="96198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21" name="object 21"/>
            <p:cNvSpPr/>
            <p:nvPr/>
          </p:nvSpPr>
          <p:spPr>
            <a:xfrm>
              <a:off x="3758844" y="94928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22" name="object 22"/>
            <p:cNvSpPr/>
            <p:nvPr/>
          </p:nvSpPr>
          <p:spPr>
            <a:xfrm>
              <a:off x="3758844" y="93658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sp>
          <p:nvSpPr>
            <p:cNvPr id="23" name="object 23"/>
            <p:cNvSpPr/>
            <p:nvPr/>
          </p:nvSpPr>
          <p:spPr>
            <a:xfrm>
              <a:off x="311810" y="1156296"/>
              <a:ext cx="58419" cy="741680"/>
            </a:xfrm>
            <a:custGeom>
              <a:avLst/>
              <a:gdLst/>
              <a:ahLst/>
              <a:cxnLst/>
              <a:rect l="l" t="t" r="r" b="b"/>
              <a:pathLst>
                <a:path w="58420" h="741680">
                  <a:moveTo>
                    <a:pt x="57975" y="683247"/>
                  </a:moveTo>
                  <a:lnTo>
                    <a:pt x="0" y="683247"/>
                  </a:lnTo>
                  <a:lnTo>
                    <a:pt x="0" y="741222"/>
                  </a:lnTo>
                  <a:lnTo>
                    <a:pt x="57975" y="741222"/>
                  </a:lnTo>
                  <a:lnTo>
                    <a:pt x="57975" y="683247"/>
                  </a:lnTo>
                  <a:close/>
                </a:path>
                <a:path w="58420" h="741680">
                  <a:moveTo>
                    <a:pt x="57975" y="341617"/>
                  </a:moveTo>
                  <a:lnTo>
                    <a:pt x="0" y="341617"/>
                  </a:lnTo>
                  <a:lnTo>
                    <a:pt x="0" y="399592"/>
                  </a:lnTo>
                  <a:lnTo>
                    <a:pt x="57975" y="399592"/>
                  </a:lnTo>
                  <a:lnTo>
                    <a:pt x="57975" y="341617"/>
                  </a:lnTo>
                  <a:close/>
                </a:path>
                <a:path w="58420" h="741680">
                  <a:moveTo>
                    <a:pt x="57975" y="0"/>
                  </a:moveTo>
                  <a:lnTo>
                    <a:pt x="0" y="0"/>
                  </a:lnTo>
                  <a:lnTo>
                    <a:pt x="0" y="57975"/>
                  </a:lnTo>
                  <a:lnTo>
                    <a:pt x="57975" y="57975"/>
                  </a:lnTo>
                  <a:lnTo>
                    <a:pt x="57975" y="0"/>
                  </a:lnTo>
                  <a:close/>
                </a:path>
              </a:pathLst>
            </a:custGeom>
            <a:solidFill>
              <a:srgbClr val="3333B2"/>
            </a:solidFill>
          </p:spPr>
          <p:txBody>
            <a:bodyPr wrap="square" lIns="0" tIns="0" rIns="0" bIns="0" rtlCol="0"/>
            <a:lstStyle/>
            <a:p>
              <a:endParaRPr/>
            </a:p>
          </p:txBody>
        </p:sp>
      </p:grpSp>
      <p:sp>
        <p:nvSpPr>
          <p:cNvPr id="24" name="object 24"/>
          <p:cNvSpPr txBox="1"/>
          <p:nvPr/>
        </p:nvSpPr>
        <p:spPr>
          <a:xfrm>
            <a:off x="783361" y="2130514"/>
            <a:ext cx="6496520" cy="1712693"/>
          </a:xfrm>
          <a:prstGeom prst="rect">
            <a:avLst/>
          </a:prstGeom>
        </p:spPr>
        <p:txBody>
          <a:bodyPr vert="horz" wrap="square" lIns="0" tIns="23920" rIns="0" bIns="0" rtlCol="0">
            <a:spAutoFit/>
          </a:bodyPr>
          <a:lstStyle/>
          <a:p>
            <a:pPr marL="75537" marR="60430">
              <a:spcBef>
                <a:spcPts val="188"/>
              </a:spcBef>
            </a:pPr>
            <a:r>
              <a:rPr sz="2000" spc="99" dirty="0">
                <a:latin typeface="Times New Roman"/>
                <a:cs typeface="Times New Roman"/>
              </a:rPr>
              <a:t>Completeness: </a:t>
            </a:r>
            <a:r>
              <a:rPr sz="1900" spc="-40" dirty="0">
                <a:latin typeface="Times New Roman"/>
                <a:cs typeface="Times New Roman"/>
              </a:rPr>
              <a:t>if </a:t>
            </a:r>
            <a:r>
              <a:rPr sz="1900" spc="99" dirty="0">
                <a:latin typeface="Times New Roman"/>
                <a:cs typeface="Times New Roman"/>
              </a:rPr>
              <a:t>the </a:t>
            </a:r>
            <a:r>
              <a:rPr sz="1900" spc="50" dirty="0">
                <a:latin typeface="Times New Roman"/>
                <a:cs typeface="Times New Roman"/>
              </a:rPr>
              <a:t>branching factor </a:t>
            </a:r>
            <a:r>
              <a:rPr sz="1900" spc="-20" dirty="0">
                <a:latin typeface="Times New Roman"/>
                <a:cs typeface="Times New Roman"/>
              </a:rPr>
              <a:t>is </a:t>
            </a:r>
            <a:r>
              <a:rPr lang="en-US" sz="1900" spc="-20" dirty="0">
                <a:latin typeface="Times New Roman"/>
                <a:cs typeface="Times New Roman"/>
              </a:rPr>
              <a:t>‘b’</a:t>
            </a:r>
            <a:r>
              <a:rPr sz="1900" spc="178" dirty="0">
                <a:latin typeface="Times New Roman"/>
                <a:cs typeface="Times New Roman"/>
              </a:rPr>
              <a:t> </a:t>
            </a:r>
            <a:r>
              <a:rPr sz="1900" spc="89" dirty="0">
                <a:latin typeface="Times New Roman"/>
                <a:cs typeface="Times New Roman"/>
              </a:rPr>
              <a:t>and </a:t>
            </a:r>
            <a:r>
              <a:rPr sz="1900" spc="99" dirty="0">
                <a:latin typeface="Times New Roman"/>
                <a:cs typeface="Times New Roman"/>
              </a:rPr>
              <a:t>the </a:t>
            </a:r>
            <a:r>
              <a:rPr sz="1900" spc="30" dirty="0">
                <a:latin typeface="Times New Roman"/>
                <a:cs typeface="Times New Roman"/>
              </a:rPr>
              <a:t>goal  </a:t>
            </a:r>
            <a:r>
              <a:rPr sz="1900" spc="69" dirty="0">
                <a:latin typeface="Times New Roman"/>
                <a:cs typeface="Times New Roman"/>
              </a:rPr>
              <a:t>node </a:t>
            </a:r>
            <a:r>
              <a:rPr sz="1900" spc="-20" dirty="0">
                <a:latin typeface="Times New Roman"/>
                <a:cs typeface="Times New Roman"/>
              </a:rPr>
              <a:t>is </a:t>
            </a:r>
            <a:r>
              <a:rPr sz="1900" spc="149" dirty="0">
                <a:latin typeface="Times New Roman"/>
                <a:cs typeface="Times New Roman"/>
              </a:rPr>
              <a:t>at </a:t>
            </a:r>
            <a:r>
              <a:rPr sz="1900" spc="89" dirty="0">
                <a:latin typeface="Times New Roman"/>
                <a:cs typeface="Times New Roman"/>
              </a:rPr>
              <a:t>depth </a:t>
            </a:r>
            <a:r>
              <a:rPr sz="2000" spc="149" dirty="0">
                <a:latin typeface="Times New Roman"/>
                <a:cs typeface="Times New Roman"/>
              </a:rPr>
              <a:t>d</a:t>
            </a:r>
            <a:r>
              <a:rPr sz="1900" spc="149" dirty="0">
                <a:latin typeface="Times New Roman"/>
                <a:cs typeface="Times New Roman"/>
              </a:rPr>
              <a:t>, </a:t>
            </a:r>
            <a:r>
              <a:rPr sz="1900" spc="59" dirty="0">
                <a:latin typeface="Times New Roman"/>
                <a:cs typeface="Times New Roman"/>
              </a:rPr>
              <a:t>BFS </a:t>
            </a:r>
            <a:r>
              <a:rPr sz="1900" spc="-50" dirty="0">
                <a:latin typeface="Times New Roman"/>
                <a:cs typeface="Times New Roman"/>
              </a:rPr>
              <a:t>will </a:t>
            </a:r>
            <a:r>
              <a:rPr sz="1900" spc="30" dirty="0">
                <a:latin typeface="Times New Roman"/>
                <a:cs typeface="Times New Roman"/>
              </a:rPr>
              <a:t>eventually </a:t>
            </a:r>
            <a:r>
              <a:rPr lang="en-US" sz="1900" spc="30" dirty="0">
                <a:latin typeface="Times New Roman"/>
                <a:cs typeface="Times New Roman"/>
              </a:rPr>
              <a:t>fi</a:t>
            </a:r>
            <a:r>
              <a:rPr lang="en-US" sz="1900" spc="297" dirty="0">
                <a:latin typeface="Times New Roman"/>
                <a:cs typeface="Times New Roman"/>
              </a:rPr>
              <a:t>nd</a:t>
            </a:r>
            <a:r>
              <a:rPr sz="1900" spc="-99" dirty="0">
                <a:latin typeface="Times New Roman"/>
                <a:cs typeface="Times New Roman"/>
              </a:rPr>
              <a:t> </a:t>
            </a:r>
            <a:r>
              <a:rPr sz="1900" spc="69" dirty="0">
                <a:latin typeface="Times New Roman"/>
                <a:cs typeface="Times New Roman"/>
              </a:rPr>
              <a:t>it.</a:t>
            </a:r>
            <a:endParaRPr sz="1900" dirty="0">
              <a:latin typeface="Times New Roman"/>
              <a:cs typeface="Times New Roman"/>
            </a:endParaRPr>
          </a:p>
          <a:p>
            <a:pPr marL="75537" marR="95680">
              <a:lnSpc>
                <a:spcPct val="103800"/>
              </a:lnSpc>
              <a:spcBef>
                <a:spcPts val="484"/>
              </a:spcBef>
            </a:pPr>
            <a:r>
              <a:rPr sz="2000" spc="79" dirty="0">
                <a:latin typeface="Times New Roman"/>
                <a:cs typeface="Times New Roman"/>
              </a:rPr>
              <a:t>Optimality: </a:t>
            </a:r>
            <a:r>
              <a:rPr sz="1900" spc="59" dirty="0">
                <a:latin typeface="Times New Roman"/>
                <a:cs typeface="Times New Roman"/>
              </a:rPr>
              <a:t>BFS </a:t>
            </a:r>
            <a:r>
              <a:rPr sz="1900" spc="-20" dirty="0">
                <a:latin typeface="Times New Roman"/>
                <a:cs typeface="Times New Roman"/>
              </a:rPr>
              <a:t>is </a:t>
            </a:r>
            <a:r>
              <a:rPr sz="1900" spc="59" dirty="0">
                <a:latin typeface="Times New Roman"/>
                <a:cs typeface="Times New Roman"/>
              </a:rPr>
              <a:t>optimal </a:t>
            </a:r>
            <a:r>
              <a:rPr sz="1900" spc="-40" dirty="0">
                <a:latin typeface="Times New Roman"/>
                <a:cs typeface="Times New Roman"/>
              </a:rPr>
              <a:t>if </a:t>
            </a:r>
            <a:r>
              <a:rPr sz="1900" spc="109" dirty="0">
                <a:latin typeface="Times New Roman"/>
                <a:cs typeface="Times New Roman"/>
              </a:rPr>
              <a:t>path </a:t>
            </a:r>
            <a:r>
              <a:rPr sz="1900" spc="69" dirty="0">
                <a:latin typeface="Times New Roman"/>
                <a:cs typeface="Times New Roman"/>
              </a:rPr>
              <a:t>cost </a:t>
            </a:r>
            <a:r>
              <a:rPr sz="1900" spc="-20" dirty="0">
                <a:latin typeface="Times New Roman"/>
                <a:cs typeface="Times New Roman"/>
              </a:rPr>
              <a:t>is </a:t>
            </a:r>
            <a:r>
              <a:rPr sz="1900" spc="109" dirty="0">
                <a:latin typeface="Times New Roman"/>
                <a:cs typeface="Times New Roman"/>
              </a:rPr>
              <a:t>a </a:t>
            </a:r>
            <a:r>
              <a:rPr sz="1900" spc="50" dirty="0">
                <a:latin typeface="Times New Roman"/>
                <a:cs typeface="Times New Roman"/>
              </a:rPr>
              <a:t>non-decreasing  function </a:t>
            </a:r>
            <a:r>
              <a:rPr sz="1900" spc="10" dirty="0">
                <a:latin typeface="Times New Roman"/>
                <a:cs typeface="Times New Roman"/>
              </a:rPr>
              <a:t>of</a:t>
            </a:r>
            <a:r>
              <a:rPr sz="1900" spc="297" dirty="0">
                <a:latin typeface="Times New Roman"/>
                <a:cs typeface="Times New Roman"/>
              </a:rPr>
              <a:t> </a:t>
            </a:r>
            <a:r>
              <a:rPr sz="1900" spc="79" dirty="0">
                <a:latin typeface="Times New Roman"/>
                <a:cs typeface="Times New Roman"/>
              </a:rPr>
              <a:t>depth.</a:t>
            </a:r>
            <a:r>
              <a:rPr spc="119" baseline="32407" dirty="0">
                <a:latin typeface="Arial"/>
                <a:cs typeface="Arial"/>
              </a:rPr>
              <a:t>a</a:t>
            </a:r>
            <a:endParaRPr baseline="32407" dirty="0">
              <a:latin typeface="Arial"/>
              <a:cs typeface="Arial"/>
            </a:endParaRPr>
          </a:p>
          <a:p>
            <a:pPr marL="75537">
              <a:spcBef>
                <a:spcPts val="605"/>
              </a:spcBef>
            </a:pPr>
            <a:r>
              <a:rPr sz="2000" spc="119" dirty="0">
                <a:latin typeface="Times New Roman"/>
                <a:cs typeface="Times New Roman"/>
              </a:rPr>
              <a:t>Time</a:t>
            </a:r>
            <a:r>
              <a:rPr sz="2000" spc="109" dirty="0">
                <a:latin typeface="Times New Roman"/>
                <a:cs typeface="Times New Roman"/>
              </a:rPr>
              <a:t> </a:t>
            </a:r>
            <a:r>
              <a:rPr sz="2000" spc="59" dirty="0">
                <a:latin typeface="Times New Roman"/>
                <a:cs typeface="Times New Roman"/>
              </a:rPr>
              <a:t>complexity:</a:t>
            </a:r>
            <a:endParaRPr sz="2000" dirty="0">
              <a:latin typeface="Times New Roman"/>
              <a:cs typeface="Times New Roman"/>
            </a:endParaRPr>
          </a:p>
        </p:txBody>
      </p:sp>
      <p:sp>
        <p:nvSpPr>
          <p:cNvPr id="25" name="object 25"/>
          <p:cNvSpPr txBox="1"/>
          <p:nvPr/>
        </p:nvSpPr>
        <p:spPr>
          <a:xfrm>
            <a:off x="783360" y="3785172"/>
            <a:ext cx="5652655" cy="331930"/>
          </a:xfrm>
          <a:prstGeom prst="rect">
            <a:avLst/>
          </a:prstGeom>
        </p:spPr>
        <p:txBody>
          <a:bodyPr vert="horz" wrap="square" lIns="0" tIns="23920" rIns="0" bIns="0" rtlCol="0">
            <a:spAutoFit/>
          </a:bodyPr>
          <a:lstStyle/>
          <a:p>
            <a:pPr marL="75537">
              <a:spcBef>
                <a:spcPts val="188"/>
              </a:spcBef>
            </a:pPr>
            <a:r>
              <a:rPr sz="1900" spc="40" dirty="0">
                <a:latin typeface="Times New Roman"/>
                <a:cs typeface="Times New Roman"/>
              </a:rPr>
              <a:t>1</a:t>
            </a:r>
            <a:r>
              <a:rPr sz="1900" spc="-50" dirty="0">
                <a:latin typeface="Times New Roman"/>
                <a:cs typeface="Times New Roman"/>
              </a:rPr>
              <a:t> </a:t>
            </a:r>
            <a:r>
              <a:rPr sz="2000" spc="-10" dirty="0">
                <a:latin typeface="Latin Modern Math"/>
                <a:cs typeface="Latin Modern Math"/>
              </a:rPr>
              <a:t>+</a:t>
            </a:r>
            <a:r>
              <a:rPr sz="2000" spc="-218" dirty="0">
                <a:latin typeface="Latin Modern Math"/>
                <a:cs typeface="Latin Modern Math"/>
              </a:rPr>
              <a:t> </a:t>
            </a:r>
            <a:r>
              <a:rPr sz="2000" spc="20" dirty="0">
                <a:latin typeface="Times New Roman"/>
                <a:cs typeface="Times New Roman"/>
              </a:rPr>
              <a:t>b</a:t>
            </a:r>
            <a:r>
              <a:rPr sz="2000" dirty="0">
                <a:latin typeface="Times New Roman"/>
                <a:cs typeface="Times New Roman"/>
              </a:rPr>
              <a:t> </a:t>
            </a:r>
            <a:r>
              <a:rPr sz="2000" spc="-10" dirty="0">
                <a:latin typeface="Latin Modern Math"/>
                <a:cs typeface="Latin Modern Math"/>
              </a:rPr>
              <a:t>+</a:t>
            </a:r>
            <a:r>
              <a:rPr sz="2000" spc="-218" dirty="0">
                <a:latin typeface="Latin Modern Math"/>
                <a:cs typeface="Latin Modern Math"/>
              </a:rPr>
              <a:t> </a:t>
            </a:r>
            <a:r>
              <a:rPr sz="2000" spc="40" dirty="0">
                <a:latin typeface="Times New Roman"/>
                <a:cs typeface="Times New Roman"/>
              </a:rPr>
              <a:t>b</a:t>
            </a:r>
            <a:r>
              <a:rPr spc="59" baseline="32407" dirty="0">
                <a:latin typeface="Verdana"/>
                <a:cs typeface="Verdana"/>
              </a:rPr>
              <a:t>2</a:t>
            </a:r>
            <a:r>
              <a:rPr spc="176" baseline="32407" dirty="0">
                <a:latin typeface="Verdana"/>
                <a:cs typeface="Verdana"/>
              </a:rPr>
              <a:t> </a:t>
            </a:r>
            <a:r>
              <a:rPr sz="2000" spc="-10" dirty="0">
                <a:latin typeface="Latin Modern Math"/>
                <a:cs typeface="Latin Modern Math"/>
              </a:rPr>
              <a:t>+</a:t>
            </a:r>
            <a:r>
              <a:rPr sz="2000" spc="-218" dirty="0">
                <a:latin typeface="Latin Modern Math"/>
                <a:cs typeface="Latin Modern Math"/>
              </a:rPr>
              <a:t> </a:t>
            </a:r>
            <a:r>
              <a:rPr sz="2000" spc="40" dirty="0">
                <a:latin typeface="Times New Roman"/>
                <a:cs typeface="Times New Roman"/>
              </a:rPr>
              <a:t>b</a:t>
            </a:r>
            <a:r>
              <a:rPr lang="en-US" spc="59" baseline="32407" dirty="0">
                <a:latin typeface="Verdana"/>
                <a:cs typeface="Verdana"/>
              </a:rPr>
              <a:t>3</a:t>
            </a:r>
            <a:r>
              <a:rPr spc="176" baseline="32407" dirty="0">
                <a:latin typeface="Verdana"/>
                <a:cs typeface="Verdana"/>
              </a:rPr>
              <a:t> </a:t>
            </a:r>
            <a:r>
              <a:rPr sz="2000" spc="-10" dirty="0">
                <a:latin typeface="Latin Modern Math"/>
                <a:cs typeface="Latin Modern Math"/>
              </a:rPr>
              <a:t>+</a:t>
            </a:r>
            <a:r>
              <a:rPr sz="2000" spc="-218" dirty="0">
                <a:latin typeface="Latin Modern Math"/>
                <a:cs typeface="Latin Modern Math"/>
              </a:rPr>
              <a:t> </a:t>
            </a:r>
            <a:r>
              <a:rPr sz="2000" i="1" spc="-10" dirty="0">
                <a:latin typeface="Arial"/>
                <a:cs typeface="Arial"/>
              </a:rPr>
              <a:t>.</a:t>
            </a:r>
            <a:r>
              <a:rPr sz="2000" i="1" spc="-238" dirty="0">
                <a:latin typeface="Arial"/>
                <a:cs typeface="Arial"/>
              </a:rPr>
              <a:t> </a:t>
            </a:r>
            <a:r>
              <a:rPr sz="2000" i="1" spc="-10" dirty="0">
                <a:latin typeface="Arial"/>
                <a:cs typeface="Arial"/>
              </a:rPr>
              <a:t>.</a:t>
            </a:r>
            <a:r>
              <a:rPr sz="2000" i="1" spc="-226" dirty="0">
                <a:latin typeface="Arial"/>
                <a:cs typeface="Arial"/>
              </a:rPr>
              <a:t> </a:t>
            </a:r>
            <a:r>
              <a:rPr sz="2000" i="1" spc="-10" dirty="0">
                <a:latin typeface="Arial"/>
                <a:cs typeface="Arial"/>
              </a:rPr>
              <a:t>.</a:t>
            </a:r>
            <a:r>
              <a:rPr sz="2000" i="1" spc="-119" dirty="0">
                <a:latin typeface="Arial"/>
                <a:cs typeface="Arial"/>
              </a:rPr>
              <a:t> </a:t>
            </a:r>
            <a:r>
              <a:rPr sz="2000" spc="-10" dirty="0">
                <a:latin typeface="Latin Modern Math"/>
                <a:cs typeface="Latin Modern Math"/>
              </a:rPr>
              <a:t>+</a:t>
            </a:r>
            <a:r>
              <a:rPr sz="2000" spc="-218" dirty="0">
                <a:latin typeface="Latin Modern Math"/>
                <a:cs typeface="Latin Modern Math"/>
              </a:rPr>
              <a:t> </a:t>
            </a:r>
            <a:r>
              <a:rPr sz="2000" spc="99" dirty="0">
                <a:latin typeface="Times New Roman"/>
                <a:cs typeface="Times New Roman"/>
              </a:rPr>
              <a:t>b</a:t>
            </a:r>
            <a:r>
              <a:rPr spc="149" baseline="32407" dirty="0">
                <a:latin typeface="Arial"/>
                <a:cs typeface="Arial"/>
              </a:rPr>
              <a:t>d</a:t>
            </a:r>
            <a:r>
              <a:rPr spc="490" baseline="32407" dirty="0">
                <a:latin typeface="Arial"/>
                <a:cs typeface="Arial"/>
              </a:rPr>
              <a:t> </a:t>
            </a:r>
            <a:r>
              <a:rPr sz="2000" spc="-10" dirty="0">
                <a:latin typeface="Latin Modern Math"/>
                <a:cs typeface="Latin Modern Math"/>
              </a:rPr>
              <a:t>+</a:t>
            </a:r>
            <a:r>
              <a:rPr sz="2000" spc="-218" dirty="0">
                <a:latin typeface="Latin Modern Math"/>
                <a:cs typeface="Latin Modern Math"/>
              </a:rPr>
              <a:t> </a:t>
            </a:r>
            <a:r>
              <a:rPr sz="2000" spc="69" dirty="0">
                <a:latin typeface="Times New Roman"/>
                <a:cs typeface="Times New Roman"/>
              </a:rPr>
              <a:t>b</a:t>
            </a:r>
            <a:r>
              <a:rPr sz="2000" spc="69" dirty="0">
                <a:latin typeface="Latin Modern Math"/>
                <a:cs typeface="Latin Modern Math"/>
              </a:rPr>
              <a:t>(</a:t>
            </a:r>
            <a:r>
              <a:rPr sz="2000" spc="69" dirty="0">
                <a:latin typeface="Times New Roman"/>
                <a:cs typeface="Times New Roman"/>
              </a:rPr>
              <a:t>b</a:t>
            </a:r>
            <a:r>
              <a:rPr spc="103" baseline="32407" dirty="0">
                <a:latin typeface="Arial"/>
                <a:cs typeface="Arial"/>
              </a:rPr>
              <a:t>d</a:t>
            </a:r>
            <a:r>
              <a:rPr spc="490" baseline="32407" dirty="0">
                <a:latin typeface="Arial"/>
                <a:cs typeface="Arial"/>
              </a:rPr>
              <a:t> </a:t>
            </a:r>
            <a:r>
              <a:rPr sz="2000" i="1" spc="40" dirty="0">
                <a:latin typeface="DejaVu Sans Condensed"/>
                <a:cs typeface="DejaVu Sans Condensed"/>
              </a:rPr>
              <a:t>−</a:t>
            </a:r>
            <a:r>
              <a:rPr sz="2000" i="1" spc="-129" dirty="0">
                <a:latin typeface="DejaVu Sans Condensed"/>
                <a:cs typeface="DejaVu Sans Condensed"/>
              </a:rPr>
              <a:t> </a:t>
            </a:r>
            <a:r>
              <a:rPr sz="1900" spc="20" dirty="0">
                <a:latin typeface="Times New Roman"/>
                <a:cs typeface="Times New Roman"/>
              </a:rPr>
              <a:t>1</a:t>
            </a:r>
            <a:r>
              <a:rPr sz="2000" spc="20" dirty="0">
                <a:latin typeface="Latin Modern Math"/>
                <a:cs typeface="Latin Modern Math"/>
              </a:rPr>
              <a:t>)</a:t>
            </a:r>
            <a:r>
              <a:rPr sz="2000" spc="-109" dirty="0">
                <a:latin typeface="Latin Modern Math"/>
                <a:cs typeface="Latin Modern Math"/>
              </a:rPr>
              <a:t> </a:t>
            </a:r>
            <a:r>
              <a:rPr sz="2000" spc="-10" dirty="0">
                <a:latin typeface="Latin Modern Math"/>
                <a:cs typeface="Latin Modern Math"/>
              </a:rPr>
              <a:t>=</a:t>
            </a:r>
            <a:r>
              <a:rPr sz="2000" spc="-109" dirty="0">
                <a:latin typeface="Latin Modern Math"/>
                <a:cs typeface="Latin Modern Math"/>
              </a:rPr>
              <a:t> </a:t>
            </a:r>
            <a:r>
              <a:rPr sz="2000" spc="79" dirty="0">
                <a:latin typeface="Times New Roman"/>
                <a:cs typeface="Times New Roman"/>
              </a:rPr>
              <a:t>O</a:t>
            </a:r>
            <a:r>
              <a:rPr sz="2000" spc="79" dirty="0">
                <a:latin typeface="Latin Modern Math"/>
                <a:cs typeface="Latin Modern Math"/>
              </a:rPr>
              <a:t>(</a:t>
            </a:r>
            <a:r>
              <a:rPr sz="2000" spc="79" dirty="0">
                <a:latin typeface="Times New Roman"/>
                <a:cs typeface="Times New Roman"/>
              </a:rPr>
              <a:t>b</a:t>
            </a:r>
            <a:r>
              <a:rPr spc="119" baseline="32407" dirty="0">
                <a:latin typeface="Arial"/>
                <a:cs typeface="Arial"/>
              </a:rPr>
              <a:t>d</a:t>
            </a:r>
            <a:r>
              <a:rPr sz="2100" spc="119" baseline="27777" dirty="0">
                <a:latin typeface="LM Roman 8"/>
                <a:cs typeface="LM Roman 8"/>
              </a:rPr>
              <a:t>+</a:t>
            </a:r>
            <a:r>
              <a:rPr spc="119" baseline="32407" dirty="0">
                <a:latin typeface="Verdana"/>
                <a:cs typeface="Verdana"/>
              </a:rPr>
              <a:t>1</a:t>
            </a:r>
            <a:r>
              <a:rPr sz="2000" spc="79" dirty="0">
                <a:latin typeface="Latin Modern Math"/>
                <a:cs typeface="Latin Modern Math"/>
              </a:rPr>
              <a:t>)</a:t>
            </a:r>
            <a:r>
              <a:rPr sz="1900" spc="79" dirty="0">
                <a:latin typeface="Times New Roman"/>
                <a:cs typeface="Times New Roman"/>
              </a:rPr>
              <a:t>.</a:t>
            </a:r>
            <a:endParaRPr sz="1900" dirty="0">
              <a:latin typeface="Times New Roman"/>
              <a:cs typeface="Times New Roman"/>
            </a:endParaRPr>
          </a:p>
        </p:txBody>
      </p:sp>
      <p:sp>
        <p:nvSpPr>
          <p:cNvPr id="26" name="object 26"/>
          <p:cNvSpPr/>
          <p:nvPr/>
        </p:nvSpPr>
        <p:spPr>
          <a:xfrm>
            <a:off x="618467" y="4322276"/>
            <a:ext cx="115872" cy="115766"/>
          </a:xfrm>
          <a:custGeom>
            <a:avLst/>
            <a:gdLst/>
            <a:ahLst/>
            <a:cxnLst/>
            <a:rect l="l" t="t" r="r" b="b"/>
            <a:pathLst>
              <a:path w="58420" h="58419">
                <a:moveTo>
                  <a:pt x="57975" y="0"/>
                </a:moveTo>
                <a:lnTo>
                  <a:pt x="0" y="0"/>
                </a:lnTo>
                <a:lnTo>
                  <a:pt x="0" y="57975"/>
                </a:lnTo>
                <a:lnTo>
                  <a:pt x="57975" y="57975"/>
                </a:lnTo>
                <a:lnTo>
                  <a:pt x="57975" y="0"/>
                </a:lnTo>
                <a:close/>
              </a:path>
            </a:pathLst>
          </a:custGeom>
          <a:solidFill>
            <a:srgbClr val="3333B2"/>
          </a:solidFill>
        </p:spPr>
        <p:txBody>
          <a:bodyPr wrap="square" lIns="0" tIns="0" rIns="0" bIns="0" rtlCol="0"/>
          <a:lstStyle/>
          <a:p>
            <a:endParaRPr/>
          </a:p>
        </p:txBody>
      </p:sp>
      <p:sp>
        <p:nvSpPr>
          <p:cNvPr id="27" name="object 27"/>
          <p:cNvSpPr txBox="1"/>
          <p:nvPr/>
        </p:nvSpPr>
        <p:spPr>
          <a:xfrm>
            <a:off x="783361" y="4161268"/>
            <a:ext cx="3406959" cy="331930"/>
          </a:xfrm>
          <a:prstGeom prst="rect">
            <a:avLst/>
          </a:prstGeom>
        </p:spPr>
        <p:txBody>
          <a:bodyPr vert="horz" wrap="square" lIns="0" tIns="23920" rIns="0" bIns="0" rtlCol="0">
            <a:spAutoFit/>
          </a:bodyPr>
          <a:lstStyle/>
          <a:p>
            <a:pPr marL="75537">
              <a:spcBef>
                <a:spcPts val="188"/>
              </a:spcBef>
            </a:pPr>
            <a:r>
              <a:rPr sz="2000" spc="109" dirty="0">
                <a:latin typeface="Times New Roman"/>
                <a:cs typeface="Times New Roman"/>
              </a:rPr>
              <a:t>Space </a:t>
            </a:r>
            <a:r>
              <a:rPr sz="2000" spc="59" dirty="0">
                <a:latin typeface="Times New Roman"/>
                <a:cs typeface="Times New Roman"/>
              </a:rPr>
              <a:t>complexity:</a:t>
            </a:r>
            <a:r>
              <a:rPr sz="2000" spc="436" dirty="0">
                <a:latin typeface="Times New Roman"/>
                <a:cs typeface="Times New Roman"/>
              </a:rPr>
              <a:t> </a:t>
            </a:r>
            <a:r>
              <a:rPr sz="2000" spc="89" dirty="0">
                <a:latin typeface="Times New Roman"/>
                <a:cs typeface="Times New Roman"/>
              </a:rPr>
              <a:t>O</a:t>
            </a:r>
            <a:r>
              <a:rPr sz="2000" spc="89" dirty="0">
                <a:latin typeface="Latin Modern Math"/>
                <a:cs typeface="Latin Modern Math"/>
              </a:rPr>
              <a:t>(</a:t>
            </a:r>
            <a:r>
              <a:rPr sz="2000" spc="89" dirty="0">
                <a:latin typeface="Times New Roman"/>
                <a:cs typeface="Times New Roman"/>
              </a:rPr>
              <a:t>b</a:t>
            </a:r>
            <a:r>
              <a:rPr spc="133" baseline="32407" dirty="0">
                <a:latin typeface="Arial"/>
                <a:cs typeface="Arial"/>
              </a:rPr>
              <a:t>d</a:t>
            </a:r>
            <a:r>
              <a:rPr sz="2100" spc="133" baseline="27777" dirty="0">
                <a:latin typeface="LM Roman 8"/>
                <a:cs typeface="LM Roman 8"/>
              </a:rPr>
              <a:t>+</a:t>
            </a:r>
            <a:r>
              <a:rPr spc="133" baseline="32407" dirty="0">
                <a:latin typeface="Verdana"/>
                <a:cs typeface="Verdana"/>
              </a:rPr>
              <a:t>1</a:t>
            </a:r>
            <a:r>
              <a:rPr sz="2000" spc="89" dirty="0">
                <a:latin typeface="Latin Modern Math"/>
                <a:cs typeface="Latin Modern Math"/>
              </a:rPr>
              <a:t>)</a:t>
            </a:r>
            <a:r>
              <a:rPr sz="1900" spc="89" dirty="0">
                <a:latin typeface="Times New Roman"/>
                <a:cs typeface="Times New Roman"/>
              </a:rPr>
              <a:t>.</a:t>
            </a:r>
            <a:r>
              <a:rPr spc="133" baseline="32407" dirty="0">
                <a:latin typeface="Arial"/>
                <a:cs typeface="Arial"/>
              </a:rPr>
              <a:t>b</a:t>
            </a:r>
            <a:endParaRPr baseline="32407">
              <a:latin typeface="Arial"/>
              <a:cs typeface="Arial"/>
            </a:endParaRPr>
          </a:p>
        </p:txBody>
      </p:sp>
      <p:sp>
        <p:nvSpPr>
          <p:cNvPr id="28" name="object 28"/>
          <p:cNvSpPr/>
          <p:nvPr/>
        </p:nvSpPr>
        <p:spPr>
          <a:xfrm>
            <a:off x="357019" y="4655286"/>
            <a:ext cx="3627372" cy="0"/>
          </a:xfrm>
          <a:custGeom>
            <a:avLst/>
            <a:gdLst/>
            <a:ahLst/>
            <a:cxnLst/>
            <a:rect l="l" t="t" r="r" b="b"/>
            <a:pathLst>
              <a:path w="1828800">
                <a:moveTo>
                  <a:pt x="0" y="0"/>
                </a:moveTo>
                <a:lnTo>
                  <a:pt x="1828800" y="0"/>
                </a:lnTo>
              </a:path>
            </a:pathLst>
          </a:custGeom>
          <a:ln w="5054">
            <a:solidFill>
              <a:srgbClr val="000000"/>
            </a:solidFill>
          </a:ln>
        </p:spPr>
        <p:txBody>
          <a:bodyPr wrap="square" lIns="0" tIns="0" rIns="0" bIns="0" rtlCol="0"/>
          <a:lstStyle/>
          <a:p>
            <a:endParaRPr/>
          </a:p>
        </p:txBody>
      </p:sp>
      <p:sp>
        <p:nvSpPr>
          <p:cNvPr id="29" name="object 29"/>
          <p:cNvSpPr txBox="1"/>
          <p:nvPr/>
        </p:nvSpPr>
        <p:spPr>
          <a:xfrm>
            <a:off x="561815" y="4664674"/>
            <a:ext cx="5890701" cy="531963"/>
          </a:xfrm>
          <a:prstGeom prst="rect">
            <a:avLst/>
          </a:prstGeom>
        </p:spPr>
        <p:txBody>
          <a:bodyPr vert="horz" wrap="square" lIns="0" tIns="26438" rIns="0" bIns="0" rtlCol="0">
            <a:spAutoFit/>
          </a:bodyPr>
          <a:lstStyle/>
          <a:p>
            <a:pPr marL="80573">
              <a:spcBef>
                <a:spcPts val="208"/>
              </a:spcBef>
            </a:pPr>
            <a:r>
              <a:rPr sz="1200" spc="282" baseline="41666" dirty="0">
                <a:latin typeface="Verdana"/>
                <a:cs typeface="Verdana"/>
              </a:rPr>
              <a:t>a </a:t>
            </a:r>
            <a:r>
              <a:rPr sz="1600" spc="50" dirty="0">
                <a:latin typeface="Times New Roman"/>
                <a:cs typeface="Times New Roman"/>
              </a:rPr>
              <a:t>Otherwise, </a:t>
            </a:r>
            <a:r>
              <a:rPr sz="1600" spc="89" dirty="0">
                <a:latin typeface="Times New Roman"/>
                <a:cs typeface="Times New Roman"/>
              </a:rPr>
              <a:t>the </a:t>
            </a:r>
            <a:r>
              <a:rPr sz="1600" spc="30" dirty="0">
                <a:latin typeface="Times New Roman"/>
                <a:cs typeface="Times New Roman"/>
              </a:rPr>
              <a:t>shallowest </a:t>
            </a:r>
            <a:r>
              <a:rPr sz="1600" spc="59" dirty="0">
                <a:latin typeface="Times New Roman"/>
                <a:cs typeface="Times New Roman"/>
              </a:rPr>
              <a:t>node </a:t>
            </a:r>
            <a:r>
              <a:rPr sz="1600" spc="40" dirty="0">
                <a:latin typeface="Times New Roman"/>
                <a:cs typeface="Times New Roman"/>
              </a:rPr>
              <a:t>may </a:t>
            </a:r>
            <a:r>
              <a:rPr sz="1600" spc="89" dirty="0">
                <a:latin typeface="Times New Roman"/>
                <a:cs typeface="Times New Roman"/>
              </a:rPr>
              <a:t>not </a:t>
            </a:r>
            <a:r>
              <a:rPr sz="1600" spc="20" dirty="0">
                <a:latin typeface="Times New Roman"/>
                <a:cs typeface="Times New Roman"/>
              </a:rPr>
              <a:t>necessarily </a:t>
            </a:r>
            <a:r>
              <a:rPr sz="1600" spc="69" dirty="0">
                <a:latin typeface="Times New Roman"/>
                <a:cs typeface="Times New Roman"/>
              </a:rPr>
              <a:t>be</a:t>
            </a:r>
            <a:r>
              <a:rPr sz="1600" spc="476" dirty="0">
                <a:latin typeface="Times New Roman"/>
                <a:cs typeface="Times New Roman"/>
              </a:rPr>
              <a:t> </a:t>
            </a:r>
            <a:r>
              <a:rPr sz="1600" spc="59" dirty="0">
                <a:latin typeface="Times New Roman"/>
                <a:cs typeface="Times New Roman"/>
              </a:rPr>
              <a:t>optimal.</a:t>
            </a:r>
            <a:endParaRPr sz="1600" dirty="0">
              <a:latin typeface="Times New Roman"/>
              <a:cs typeface="Times New Roman"/>
            </a:endParaRPr>
          </a:p>
          <a:p>
            <a:pPr marL="75537">
              <a:spcBef>
                <a:spcPts val="69"/>
              </a:spcBef>
            </a:pPr>
            <a:r>
              <a:rPr sz="1200" spc="430" baseline="41666" dirty="0">
                <a:latin typeface="Verdana"/>
                <a:cs typeface="Verdana"/>
              </a:rPr>
              <a:t>b</a:t>
            </a:r>
            <a:r>
              <a:rPr sz="1100" spc="287" dirty="0">
                <a:latin typeface="LM Sans 8"/>
                <a:cs typeface="LM Sans 8"/>
              </a:rPr>
              <a:t>b </a:t>
            </a:r>
            <a:r>
              <a:rPr sz="1600" spc="40" dirty="0">
                <a:latin typeface="Times New Roman"/>
                <a:cs typeface="Times New Roman"/>
              </a:rPr>
              <a:t>branching </a:t>
            </a:r>
            <a:r>
              <a:rPr sz="1600" spc="50" dirty="0">
                <a:latin typeface="Times New Roman"/>
                <a:cs typeface="Times New Roman"/>
              </a:rPr>
              <a:t>factor; </a:t>
            </a:r>
            <a:r>
              <a:rPr sz="1100" spc="268" dirty="0">
                <a:latin typeface="LM Sans 8"/>
                <a:cs typeface="LM Sans 8"/>
              </a:rPr>
              <a:t>d</a:t>
            </a:r>
            <a:r>
              <a:rPr sz="1100" spc="910" dirty="0">
                <a:latin typeface="LM Sans 8"/>
                <a:cs typeface="LM Sans 8"/>
              </a:rPr>
              <a:t> </a:t>
            </a:r>
            <a:r>
              <a:rPr sz="1600" spc="79" dirty="0">
                <a:latin typeface="Times New Roman"/>
                <a:cs typeface="Times New Roman"/>
              </a:rPr>
              <a:t>depth </a:t>
            </a:r>
            <a:r>
              <a:rPr sz="1600" spc="10" dirty="0">
                <a:latin typeface="Times New Roman"/>
                <a:cs typeface="Times New Roman"/>
              </a:rPr>
              <a:t>of </a:t>
            </a:r>
            <a:r>
              <a:rPr sz="1600" spc="89" dirty="0">
                <a:latin typeface="Times New Roman"/>
                <a:cs typeface="Times New Roman"/>
              </a:rPr>
              <a:t>the </a:t>
            </a:r>
            <a:r>
              <a:rPr sz="1600" spc="30" dirty="0">
                <a:latin typeface="Times New Roman"/>
                <a:cs typeface="Times New Roman"/>
              </a:rPr>
              <a:t>goal</a:t>
            </a:r>
            <a:r>
              <a:rPr sz="1600" spc="416" dirty="0">
                <a:latin typeface="Times New Roman"/>
                <a:cs typeface="Times New Roman"/>
              </a:rPr>
              <a:t> </a:t>
            </a:r>
            <a:r>
              <a:rPr sz="1600" spc="59" dirty="0">
                <a:latin typeface="Times New Roman"/>
                <a:cs typeface="Times New Roman"/>
              </a:rPr>
              <a:t>node</a:t>
            </a:r>
            <a:endParaRPr sz="1600" dirty="0">
              <a:latin typeface="Times New Roman"/>
              <a:cs typeface="Times New Roman"/>
            </a:endParaRPr>
          </a:p>
        </p:txBody>
      </p:sp>
      <p:sp>
        <p:nvSpPr>
          <p:cNvPr id="37" name="object 37"/>
          <p:cNvSpPr txBox="1"/>
          <p:nvPr/>
        </p:nvSpPr>
        <p:spPr>
          <a:xfrm>
            <a:off x="7451755" y="6672017"/>
            <a:ext cx="769557" cy="141064"/>
          </a:xfrm>
          <a:prstGeom prst="rect">
            <a:avLst/>
          </a:prstGeom>
        </p:spPr>
        <p:txBody>
          <a:bodyPr vert="horz" wrap="square" lIns="0" tIns="0" rIns="0" bIns="0" rtlCol="0">
            <a:spAutoFit/>
          </a:bodyPr>
          <a:lstStyle/>
          <a:p>
            <a:pPr marL="25179">
              <a:lnSpc>
                <a:spcPts val="1130"/>
              </a:lnSpc>
            </a:pPr>
            <a:r>
              <a:rPr sz="1000" spc="59" dirty="0">
                <a:solidFill>
                  <a:srgbClr val="FFFFFF"/>
                </a:solidFill>
                <a:latin typeface="Times New Roman"/>
                <a:cs typeface="Times New Roman"/>
              </a:rPr>
              <a:t>spring </a:t>
            </a:r>
            <a:r>
              <a:rPr sz="1000" spc="89" dirty="0">
                <a:solidFill>
                  <a:srgbClr val="FFFFFF"/>
                </a:solidFill>
                <a:latin typeface="Times New Roman"/>
                <a:cs typeface="Times New Roman"/>
              </a:rPr>
              <a:t>2011</a:t>
            </a:r>
            <a:endParaRPr sz="1000">
              <a:latin typeface="Times New Roman"/>
              <a:cs typeface="Times New Roman"/>
            </a:endParaRPr>
          </a:p>
        </p:txBody>
      </p:sp>
      <p:pic>
        <p:nvPicPr>
          <p:cNvPr id="40" name="Picture 39"/>
          <p:cNvPicPr>
            <a:picLocks noChangeAspect="1"/>
          </p:cNvPicPr>
          <p:nvPr/>
        </p:nvPicPr>
        <p:blipFill>
          <a:blip r:embed="rId6"/>
          <a:stretch>
            <a:fillRect/>
          </a:stretch>
        </p:blipFill>
        <p:spPr>
          <a:xfrm>
            <a:off x="7743825" y="52741"/>
            <a:ext cx="1276350" cy="1247775"/>
          </a:xfrm>
          <a:prstGeom prst="rect">
            <a:avLst/>
          </a:prstGeom>
        </p:spPr>
      </p:pic>
      <p:sp>
        <p:nvSpPr>
          <p:cNvPr id="41" name="Rounded Rectangle 40"/>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Blind Search : Breadth First Search </a:t>
            </a:r>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pic>
        <p:nvPicPr>
          <p:cNvPr id="6" name="Picture 5"/>
          <p:cNvPicPr>
            <a:picLocks noChangeAspect="1"/>
          </p:cNvPicPr>
          <p:nvPr/>
        </p:nvPicPr>
        <p:blipFill>
          <a:blip r:embed="rId3"/>
          <a:stretch>
            <a:fillRect/>
          </a:stretch>
        </p:blipFill>
        <p:spPr>
          <a:xfrm>
            <a:off x="7743825" y="52741"/>
            <a:ext cx="1276350" cy="1247775"/>
          </a:xfrm>
          <a:prstGeom prst="rect">
            <a:avLst/>
          </a:prstGeom>
        </p:spPr>
      </p:pic>
      <p:sp>
        <p:nvSpPr>
          <p:cNvPr id="59394" name="Rectangle 2"/>
          <p:cNvSpPr>
            <a:spLocks noGrp="1" noChangeArrowheads="1"/>
          </p:cNvSpPr>
          <p:nvPr>
            <p:ph type="title"/>
          </p:nvPr>
        </p:nvSpPr>
        <p:spPr>
          <a:xfrm>
            <a:off x="457200" y="274638"/>
            <a:ext cx="7162800" cy="715962"/>
          </a:xfrm>
        </p:spPr>
        <p:txBody>
          <a:bodyPr>
            <a:normAutofit fontScale="90000"/>
          </a:bodyPr>
          <a:lstStyle/>
          <a:p>
            <a:pPr eaLnBrk="1" hangingPunct="1"/>
            <a:r>
              <a:rPr lang="en-US" b="1" dirty="0">
                <a:solidFill>
                  <a:schemeClr val="bg1"/>
                </a:solidFill>
                <a:ea typeface="ＭＳ Ｐゴシック" pitchFamily="34" charset="-128"/>
              </a:rPr>
              <a:t>A</a:t>
            </a:r>
            <a:r>
              <a:rPr lang="en-US" b="1" baseline="30000" dirty="0">
                <a:solidFill>
                  <a:schemeClr val="bg1"/>
                </a:solidFill>
                <a:ea typeface="ＭＳ Ｐゴシック" pitchFamily="34" charset="-128"/>
              </a:rPr>
              <a:t>*</a:t>
            </a:r>
            <a:r>
              <a:rPr lang="en-US" b="1" dirty="0">
                <a:solidFill>
                  <a:schemeClr val="bg1"/>
                </a:solidFill>
                <a:ea typeface="ＭＳ Ｐゴシック" pitchFamily="34" charset="-128"/>
              </a:rPr>
              <a:t> search example</a:t>
            </a:r>
          </a:p>
        </p:txBody>
      </p:sp>
      <p:pic>
        <p:nvPicPr>
          <p:cNvPr id="59395" name="Picture 4" descr="astar-progress05c"/>
          <p:cNvPicPr>
            <a:picLocks noChangeAspect="1" noChangeArrowheads="1"/>
          </p:cNvPicPr>
          <p:nvPr/>
        </p:nvPicPr>
        <p:blipFill>
          <a:blip r:embed="rId4"/>
          <a:srcRect/>
          <a:stretch>
            <a:fillRect/>
          </a:stretch>
        </p:blipFill>
        <p:spPr bwMode="auto">
          <a:xfrm>
            <a:off x="1905000" y="1050640"/>
            <a:ext cx="5410200" cy="2692685"/>
          </a:xfrm>
          <a:prstGeom prst="rect">
            <a:avLst/>
          </a:prstGeom>
          <a:noFill/>
          <a:ln w="9525">
            <a:noFill/>
            <a:miter lim="800000"/>
            <a:headEnd/>
            <a:tailEnd/>
          </a:ln>
        </p:spPr>
      </p:pic>
      <p:pic>
        <p:nvPicPr>
          <p:cNvPr id="59396" name="Picture 6" descr="romania2"/>
          <p:cNvPicPr>
            <a:picLocks noChangeAspect="1" noChangeArrowheads="1"/>
          </p:cNvPicPr>
          <p:nvPr/>
        </p:nvPicPr>
        <p:blipFill>
          <a:blip r:embed="rId5"/>
          <a:srcRect/>
          <a:stretch>
            <a:fillRect/>
          </a:stretch>
        </p:blipFill>
        <p:spPr bwMode="auto">
          <a:xfrm>
            <a:off x="1447800" y="3657600"/>
            <a:ext cx="6096000" cy="2989262"/>
          </a:xfrm>
          <a:prstGeom prst="rect">
            <a:avLst/>
          </a:prstGeom>
          <a:noFill/>
          <a:ln w="9525">
            <a:solidFill>
              <a:schemeClr val="accent2">
                <a:lumMod val="75000"/>
              </a:schemeClr>
            </a:solid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61442" name="Rectangle 2"/>
          <p:cNvSpPr>
            <a:spLocks noGrp="1" noChangeArrowheads="1"/>
          </p:cNvSpPr>
          <p:nvPr>
            <p:ph type="title"/>
          </p:nvPr>
        </p:nvSpPr>
        <p:spPr>
          <a:xfrm>
            <a:off x="457200" y="274638"/>
            <a:ext cx="7086600" cy="715962"/>
          </a:xfrm>
        </p:spPr>
        <p:txBody>
          <a:bodyPr>
            <a:normAutofit fontScale="90000"/>
          </a:bodyPr>
          <a:lstStyle/>
          <a:p>
            <a:pPr eaLnBrk="1" hangingPunct="1"/>
            <a:r>
              <a:rPr lang="en-US" b="1" dirty="0">
                <a:solidFill>
                  <a:schemeClr val="bg1"/>
                </a:solidFill>
                <a:ea typeface="ＭＳ Ｐゴシック" pitchFamily="34" charset="-128"/>
              </a:rPr>
              <a:t>A</a:t>
            </a:r>
            <a:r>
              <a:rPr lang="en-US" b="1" baseline="30000" dirty="0">
                <a:solidFill>
                  <a:schemeClr val="bg1"/>
                </a:solidFill>
                <a:ea typeface="ＭＳ Ｐゴシック" pitchFamily="34" charset="-128"/>
              </a:rPr>
              <a:t>*</a:t>
            </a:r>
            <a:r>
              <a:rPr lang="en-US" b="1" dirty="0">
                <a:solidFill>
                  <a:schemeClr val="bg1"/>
                </a:solidFill>
                <a:ea typeface="ＭＳ Ｐゴシック" pitchFamily="34" charset="-128"/>
              </a:rPr>
              <a:t> search example</a:t>
            </a:r>
          </a:p>
        </p:txBody>
      </p:sp>
      <p:pic>
        <p:nvPicPr>
          <p:cNvPr id="61443" name="Picture 4" descr="astar-progress06c"/>
          <p:cNvPicPr>
            <a:picLocks noChangeAspect="1" noChangeArrowheads="1"/>
          </p:cNvPicPr>
          <p:nvPr/>
        </p:nvPicPr>
        <p:blipFill>
          <a:blip r:embed="rId3"/>
          <a:srcRect/>
          <a:stretch>
            <a:fillRect/>
          </a:stretch>
        </p:blipFill>
        <p:spPr bwMode="auto">
          <a:xfrm>
            <a:off x="1905000" y="1524000"/>
            <a:ext cx="5410200" cy="2219325"/>
          </a:xfrm>
          <a:prstGeom prst="rect">
            <a:avLst/>
          </a:prstGeom>
          <a:noFill/>
          <a:ln w="9525">
            <a:noFill/>
            <a:miter lim="800000"/>
            <a:headEnd/>
            <a:tailEnd/>
          </a:ln>
        </p:spPr>
      </p:pic>
      <p:pic>
        <p:nvPicPr>
          <p:cNvPr id="61444" name="Picture 6" descr="romania2"/>
          <p:cNvPicPr>
            <a:picLocks noChangeAspect="1" noChangeArrowheads="1"/>
          </p:cNvPicPr>
          <p:nvPr/>
        </p:nvPicPr>
        <p:blipFill>
          <a:blip r:embed="rId4"/>
          <a:srcRect/>
          <a:stretch>
            <a:fillRect/>
          </a:stretch>
        </p:blipFill>
        <p:spPr bwMode="auto">
          <a:xfrm>
            <a:off x="1447800" y="3810000"/>
            <a:ext cx="6096000" cy="2989262"/>
          </a:xfrm>
          <a:prstGeom prst="rect">
            <a:avLst/>
          </a:prstGeom>
          <a:noFill/>
          <a:ln w="9525">
            <a:solidFill>
              <a:schemeClr val="tx2">
                <a:lumMod val="75000"/>
              </a:schemeClr>
            </a:solidFill>
            <a:miter lim="800000"/>
            <a:headEnd/>
            <a:tailEnd/>
          </a:ln>
        </p:spPr>
      </p:pic>
      <p:pic>
        <p:nvPicPr>
          <p:cNvPr id="6" name="Picture 5"/>
          <p:cNvPicPr>
            <a:picLocks noChangeAspect="1"/>
          </p:cNvPicPr>
          <p:nvPr/>
        </p:nvPicPr>
        <p:blipFill>
          <a:blip r:embed="rId5"/>
          <a:stretch>
            <a:fillRect/>
          </a:stretch>
        </p:blipFill>
        <p:spPr>
          <a:xfrm>
            <a:off x="7743825" y="52741"/>
            <a:ext cx="1276350" cy="124777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Oval 2"/>
          <p:cNvSpPr>
            <a:spLocks noChangeArrowheads="1"/>
          </p:cNvSpPr>
          <p:nvPr/>
        </p:nvSpPr>
        <p:spPr bwMode="auto">
          <a:xfrm>
            <a:off x="532662" y="2331142"/>
            <a:ext cx="457200" cy="457200"/>
          </a:xfrm>
          <a:prstGeom prst="ellipse">
            <a:avLst/>
          </a:prstGeom>
          <a:solidFill>
            <a:srgbClr val="00FF00"/>
          </a:solidFill>
          <a:ln w="9525">
            <a:solidFill>
              <a:schemeClr val="tx1"/>
            </a:solidFill>
            <a:round/>
            <a:headEnd/>
            <a:tailEnd/>
          </a:ln>
        </p:spPr>
        <p:txBody>
          <a:bodyPr wrap="none" anchor="ctr"/>
          <a:lstStyle/>
          <a:p>
            <a:pPr algn="ctr" eaLnBrk="1" hangingPunct="1"/>
            <a:r>
              <a:rPr lang="en-US">
                <a:latin typeface="Arial" pitchFamily="34" charset="0"/>
              </a:rPr>
              <a:t>S</a:t>
            </a:r>
          </a:p>
        </p:txBody>
      </p:sp>
      <p:sp>
        <p:nvSpPr>
          <p:cNvPr id="69635" name="Oval 3"/>
          <p:cNvSpPr>
            <a:spLocks noChangeArrowheads="1"/>
          </p:cNvSpPr>
          <p:nvPr/>
        </p:nvSpPr>
        <p:spPr bwMode="auto">
          <a:xfrm>
            <a:off x="1828062" y="2407342"/>
            <a:ext cx="457200" cy="457200"/>
          </a:xfrm>
          <a:prstGeom prst="ellipse">
            <a:avLst/>
          </a:prstGeom>
          <a:solidFill>
            <a:schemeClr val="accent1"/>
          </a:solidFill>
          <a:ln w="9525">
            <a:solidFill>
              <a:schemeClr val="tx1"/>
            </a:solidFill>
            <a:round/>
            <a:headEnd/>
            <a:tailEnd/>
          </a:ln>
        </p:spPr>
        <p:txBody>
          <a:bodyPr wrap="none" anchor="ctr"/>
          <a:lstStyle/>
          <a:p>
            <a:pPr algn="ctr" eaLnBrk="1" hangingPunct="1"/>
            <a:r>
              <a:rPr lang="en-US">
                <a:latin typeface="Arial" pitchFamily="34" charset="0"/>
              </a:rPr>
              <a:t>B</a:t>
            </a:r>
          </a:p>
        </p:txBody>
      </p:sp>
      <p:sp>
        <p:nvSpPr>
          <p:cNvPr id="69636" name="Oval 4"/>
          <p:cNvSpPr>
            <a:spLocks noChangeArrowheads="1"/>
          </p:cNvSpPr>
          <p:nvPr/>
        </p:nvSpPr>
        <p:spPr bwMode="auto">
          <a:xfrm>
            <a:off x="1828062" y="1645342"/>
            <a:ext cx="457200" cy="457200"/>
          </a:xfrm>
          <a:prstGeom prst="ellipse">
            <a:avLst/>
          </a:prstGeom>
          <a:solidFill>
            <a:schemeClr val="accent1"/>
          </a:solidFill>
          <a:ln w="9525">
            <a:solidFill>
              <a:schemeClr val="tx1"/>
            </a:solidFill>
            <a:round/>
            <a:headEnd/>
            <a:tailEnd/>
          </a:ln>
        </p:spPr>
        <p:txBody>
          <a:bodyPr wrap="none" anchor="ctr"/>
          <a:lstStyle/>
          <a:p>
            <a:pPr algn="ctr" eaLnBrk="1" hangingPunct="1"/>
            <a:r>
              <a:rPr lang="en-US">
                <a:latin typeface="Arial" pitchFamily="34" charset="0"/>
              </a:rPr>
              <a:t>A</a:t>
            </a:r>
          </a:p>
        </p:txBody>
      </p:sp>
      <p:sp>
        <p:nvSpPr>
          <p:cNvPr id="69637" name="Oval 5"/>
          <p:cNvSpPr>
            <a:spLocks noChangeArrowheads="1"/>
          </p:cNvSpPr>
          <p:nvPr/>
        </p:nvSpPr>
        <p:spPr bwMode="auto">
          <a:xfrm>
            <a:off x="2971062" y="1645342"/>
            <a:ext cx="457200" cy="457200"/>
          </a:xfrm>
          <a:prstGeom prst="ellipse">
            <a:avLst/>
          </a:prstGeom>
          <a:solidFill>
            <a:schemeClr val="accent1"/>
          </a:solidFill>
          <a:ln w="9525">
            <a:solidFill>
              <a:schemeClr val="tx1"/>
            </a:solidFill>
            <a:round/>
            <a:headEnd/>
            <a:tailEnd/>
          </a:ln>
        </p:spPr>
        <p:txBody>
          <a:bodyPr wrap="none" anchor="ctr"/>
          <a:lstStyle/>
          <a:p>
            <a:pPr algn="ctr" eaLnBrk="1" hangingPunct="1"/>
            <a:r>
              <a:rPr lang="en-US">
                <a:latin typeface="Arial" pitchFamily="34" charset="0"/>
              </a:rPr>
              <a:t>D</a:t>
            </a:r>
          </a:p>
        </p:txBody>
      </p:sp>
      <p:sp>
        <p:nvSpPr>
          <p:cNvPr id="69638" name="Oval 6"/>
          <p:cNvSpPr>
            <a:spLocks noChangeArrowheads="1"/>
          </p:cNvSpPr>
          <p:nvPr/>
        </p:nvSpPr>
        <p:spPr bwMode="auto">
          <a:xfrm>
            <a:off x="2971062" y="2407342"/>
            <a:ext cx="457200" cy="457200"/>
          </a:xfrm>
          <a:prstGeom prst="ellipse">
            <a:avLst/>
          </a:prstGeom>
          <a:solidFill>
            <a:schemeClr val="accent1"/>
          </a:solidFill>
          <a:ln w="9525">
            <a:solidFill>
              <a:schemeClr val="tx1"/>
            </a:solidFill>
            <a:round/>
            <a:headEnd/>
            <a:tailEnd/>
          </a:ln>
        </p:spPr>
        <p:txBody>
          <a:bodyPr wrap="none" anchor="ctr"/>
          <a:lstStyle/>
          <a:p>
            <a:pPr algn="ctr" eaLnBrk="1" hangingPunct="1"/>
            <a:r>
              <a:rPr lang="en-US">
                <a:latin typeface="Arial" pitchFamily="34" charset="0"/>
              </a:rPr>
              <a:t>E</a:t>
            </a:r>
          </a:p>
        </p:txBody>
      </p:sp>
      <p:sp>
        <p:nvSpPr>
          <p:cNvPr id="69639" name="Oval 7"/>
          <p:cNvSpPr>
            <a:spLocks noChangeArrowheads="1"/>
          </p:cNvSpPr>
          <p:nvPr/>
        </p:nvSpPr>
        <p:spPr bwMode="auto">
          <a:xfrm>
            <a:off x="1828062" y="3169342"/>
            <a:ext cx="457200" cy="457200"/>
          </a:xfrm>
          <a:prstGeom prst="ellipse">
            <a:avLst/>
          </a:prstGeom>
          <a:solidFill>
            <a:schemeClr val="accent1"/>
          </a:solidFill>
          <a:ln w="9525">
            <a:solidFill>
              <a:schemeClr val="tx1"/>
            </a:solidFill>
            <a:round/>
            <a:headEnd/>
            <a:tailEnd/>
          </a:ln>
        </p:spPr>
        <p:txBody>
          <a:bodyPr wrap="none" anchor="ctr"/>
          <a:lstStyle/>
          <a:p>
            <a:pPr algn="ctr" eaLnBrk="1" hangingPunct="1"/>
            <a:r>
              <a:rPr lang="en-US">
                <a:latin typeface="Arial" pitchFamily="34" charset="0"/>
              </a:rPr>
              <a:t>C</a:t>
            </a:r>
          </a:p>
        </p:txBody>
      </p:sp>
      <p:sp>
        <p:nvSpPr>
          <p:cNvPr id="69640" name="Oval 8"/>
          <p:cNvSpPr>
            <a:spLocks noChangeArrowheads="1"/>
          </p:cNvSpPr>
          <p:nvPr/>
        </p:nvSpPr>
        <p:spPr bwMode="auto">
          <a:xfrm>
            <a:off x="3961662" y="1645342"/>
            <a:ext cx="457200" cy="457200"/>
          </a:xfrm>
          <a:prstGeom prst="ellipse">
            <a:avLst/>
          </a:prstGeom>
          <a:solidFill>
            <a:schemeClr val="accent1"/>
          </a:solidFill>
          <a:ln w="9525">
            <a:solidFill>
              <a:schemeClr val="tx1"/>
            </a:solidFill>
            <a:round/>
            <a:headEnd/>
            <a:tailEnd/>
          </a:ln>
        </p:spPr>
        <p:txBody>
          <a:bodyPr wrap="none" anchor="ctr"/>
          <a:lstStyle/>
          <a:p>
            <a:pPr algn="ctr" eaLnBrk="1" hangingPunct="1"/>
            <a:r>
              <a:rPr lang="en-US">
                <a:latin typeface="Arial" pitchFamily="34" charset="0"/>
              </a:rPr>
              <a:t>F</a:t>
            </a:r>
          </a:p>
        </p:txBody>
      </p:sp>
      <p:sp>
        <p:nvSpPr>
          <p:cNvPr id="69641" name="Oval 9"/>
          <p:cNvSpPr>
            <a:spLocks noChangeArrowheads="1"/>
          </p:cNvSpPr>
          <p:nvPr/>
        </p:nvSpPr>
        <p:spPr bwMode="auto">
          <a:xfrm>
            <a:off x="4952262" y="2331142"/>
            <a:ext cx="457200" cy="457200"/>
          </a:xfrm>
          <a:prstGeom prst="ellipse">
            <a:avLst/>
          </a:prstGeom>
          <a:solidFill>
            <a:srgbClr val="FF0000"/>
          </a:solidFill>
          <a:ln w="9525">
            <a:solidFill>
              <a:schemeClr val="tx1"/>
            </a:solidFill>
            <a:round/>
            <a:headEnd/>
            <a:tailEnd/>
          </a:ln>
        </p:spPr>
        <p:txBody>
          <a:bodyPr wrap="none" anchor="ctr"/>
          <a:lstStyle/>
          <a:p>
            <a:pPr algn="ctr" eaLnBrk="1" hangingPunct="1"/>
            <a:r>
              <a:rPr lang="en-US">
                <a:latin typeface="Arial" pitchFamily="34" charset="0"/>
              </a:rPr>
              <a:t>G</a:t>
            </a:r>
          </a:p>
        </p:txBody>
      </p:sp>
      <p:sp>
        <p:nvSpPr>
          <p:cNvPr id="69642" name="Line 10"/>
          <p:cNvSpPr>
            <a:spLocks noChangeShapeType="1"/>
          </p:cNvSpPr>
          <p:nvPr/>
        </p:nvSpPr>
        <p:spPr bwMode="auto">
          <a:xfrm flipV="1">
            <a:off x="913662" y="1950142"/>
            <a:ext cx="914400" cy="457200"/>
          </a:xfrm>
          <a:prstGeom prst="line">
            <a:avLst/>
          </a:prstGeom>
          <a:noFill/>
          <a:ln w="9525">
            <a:solidFill>
              <a:schemeClr val="tx1"/>
            </a:solidFill>
            <a:round/>
            <a:headEnd/>
            <a:tailEnd/>
          </a:ln>
        </p:spPr>
        <p:txBody>
          <a:bodyPr/>
          <a:lstStyle/>
          <a:p>
            <a:endParaRPr lang="en-US"/>
          </a:p>
        </p:txBody>
      </p:sp>
      <p:sp>
        <p:nvSpPr>
          <p:cNvPr id="69643" name="Line 11"/>
          <p:cNvSpPr>
            <a:spLocks noChangeShapeType="1"/>
          </p:cNvSpPr>
          <p:nvPr/>
        </p:nvSpPr>
        <p:spPr bwMode="auto">
          <a:xfrm>
            <a:off x="989862" y="2559742"/>
            <a:ext cx="838200" cy="0"/>
          </a:xfrm>
          <a:prstGeom prst="line">
            <a:avLst/>
          </a:prstGeom>
          <a:noFill/>
          <a:ln w="9525">
            <a:solidFill>
              <a:schemeClr val="tx1"/>
            </a:solidFill>
            <a:round/>
            <a:headEnd/>
            <a:tailEnd/>
          </a:ln>
        </p:spPr>
        <p:txBody>
          <a:bodyPr/>
          <a:lstStyle/>
          <a:p>
            <a:endParaRPr lang="en-US"/>
          </a:p>
        </p:txBody>
      </p:sp>
      <p:sp>
        <p:nvSpPr>
          <p:cNvPr id="69644" name="Line 12"/>
          <p:cNvSpPr>
            <a:spLocks noChangeShapeType="1"/>
          </p:cNvSpPr>
          <p:nvPr/>
        </p:nvSpPr>
        <p:spPr bwMode="auto">
          <a:xfrm>
            <a:off x="913662" y="2712142"/>
            <a:ext cx="914400" cy="533400"/>
          </a:xfrm>
          <a:prstGeom prst="line">
            <a:avLst/>
          </a:prstGeom>
          <a:noFill/>
          <a:ln w="9525">
            <a:solidFill>
              <a:schemeClr val="tx1"/>
            </a:solidFill>
            <a:round/>
            <a:headEnd/>
            <a:tailEnd/>
          </a:ln>
        </p:spPr>
        <p:txBody>
          <a:bodyPr/>
          <a:lstStyle/>
          <a:p>
            <a:endParaRPr lang="en-US"/>
          </a:p>
        </p:txBody>
      </p:sp>
      <p:sp>
        <p:nvSpPr>
          <p:cNvPr id="69645" name="Line 13"/>
          <p:cNvSpPr>
            <a:spLocks noChangeShapeType="1"/>
          </p:cNvSpPr>
          <p:nvPr/>
        </p:nvSpPr>
        <p:spPr bwMode="auto">
          <a:xfrm>
            <a:off x="2285262" y="1873942"/>
            <a:ext cx="685800" cy="0"/>
          </a:xfrm>
          <a:prstGeom prst="line">
            <a:avLst/>
          </a:prstGeom>
          <a:noFill/>
          <a:ln w="9525">
            <a:solidFill>
              <a:schemeClr val="tx1"/>
            </a:solidFill>
            <a:round/>
            <a:headEnd/>
            <a:tailEnd/>
          </a:ln>
        </p:spPr>
        <p:txBody>
          <a:bodyPr/>
          <a:lstStyle/>
          <a:p>
            <a:endParaRPr lang="en-US"/>
          </a:p>
        </p:txBody>
      </p:sp>
      <p:sp>
        <p:nvSpPr>
          <p:cNvPr id="69646" name="Line 14"/>
          <p:cNvSpPr>
            <a:spLocks noChangeShapeType="1"/>
          </p:cNvSpPr>
          <p:nvPr/>
        </p:nvSpPr>
        <p:spPr bwMode="auto">
          <a:xfrm>
            <a:off x="2285262" y="2635942"/>
            <a:ext cx="685800" cy="0"/>
          </a:xfrm>
          <a:prstGeom prst="line">
            <a:avLst/>
          </a:prstGeom>
          <a:noFill/>
          <a:ln w="9525">
            <a:solidFill>
              <a:schemeClr val="tx1"/>
            </a:solidFill>
            <a:round/>
            <a:headEnd/>
            <a:tailEnd/>
          </a:ln>
        </p:spPr>
        <p:txBody>
          <a:bodyPr/>
          <a:lstStyle/>
          <a:p>
            <a:endParaRPr lang="en-US"/>
          </a:p>
        </p:txBody>
      </p:sp>
      <p:sp>
        <p:nvSpPr>
          <p:cNvPr id="69647" name="Line 15"/>
          <p:cNvSpPr>
            <a:spLocks noChangeShapeType="1"/>
          </p:cNvSpPr>
          <p:nvPr/>
        </p:nvSpPr>
        <p:spPr bwMode="auto">
          <a:xfrm flipV="1">
            <a:off x="2209062" y="2635942"/>
            <a:ext cx="2743200" cy="762000"/>
          </a:xfrm>
          <a:prstGeom prst="line">
            <a:avLst/>
          </a:prstGeom>
          <a:noFill/>
          <a:ln w="9525">
            <a:solidFill>
              <a:schemeClr val="tx1"/>
            </a:solidFill>
            <a:round/>
            <a:headEnd/>
            <a:tailEnd/>
          </a:ln>
        </p:spPr>
        <p:txBody>
          <a:bodyPr/>
          <a:lstStyle/>
          <a:p>
            <a:endParaRPr lang="en-US"/>
          </a:p>
        </p:txBody>
      </p:sp>
      <p:sp>
        <p:nvSpPr>
          <p:cNvPr id="69648" name="Line 16"/>
          <p:cNvSpPr>
            <a:spLocks noChangeShapeType="1"/>
          </p:cNvSpPr>
          <p:nvPr/>
        </p:nvSpPr>
        <p:spPr bwMode="auto">
          <a:xfrm flipV="1">
            <a:off x="3428262" y="2559742"/>
            <a:ext cx="1524000" cy="76200"/>
          </a:xfrm>
          <a:prstGeom prst="line">
            <a:avLst/>
          </a:prstGeom>
          <a:noFill/>
          <a:ln w="9525">
            <a:solidFill>
              <a:schemeClr val="tx1"/>
            </a:solidFill>
            <a:round/>
            <a:headEnd/>
            <a:tailEnd/>
          </a:ln>
        </p:spPr>
        <p:txBody>
          <a:bodyPr/>
          <a:lstStyle/>
          <a:p>
            <a:endParaRPr lang="en-US"/>
          </a:p>
        </p:txBody>
      </p:sp>
      <p:sp>
        <p:nvSpPr>
          <p:cNvPr id="69649" name="Line 17"/>
          <p:cNvSpPr>
            <a:spLocks noChangeShapeType="1"/>
          </p:cNvSpPr>
          <p:nvPr/>
        </p:nvSpPr>
        <p:spPr bwMode="auto">
          <a:xfrm>
            <a:off x="3428262" y="1873942"/>
            <a:ext cx="533400" cy="0"/>
          </a:xfrm>
          <a:prstGeom prst="line">
            <a:avLst/>
          </a:prstGeom>
          <a:noFill/>
          <a:ln w="9525">
            <a:solidFill>
              <a:schemeClr val="tx1"/>
            </a:solidFill>
            <a:round/>
            <a:headEnd/>
            <a:tailEnd/>
          </a:ln>
        </p:spPr>
        <p:txBody>
          <a:bodyPr/>
          <a:lstStyle/>
          <a:p>
            <a:endParaRPr lang="en-US"/>
          </a:p>
        </p:txBody>
      </p:sp>
      <p:sp>
        <p:nvSpPr>
          <p:cNvPr id="69650" name="Line 18"/>
          <p:cNvSpPr>
            <a:spLocks noChangeShapeType="1"/>
          </p:cNvSpPr>
          <p:nvPr/>
        </p:nvSpPr>
        <p:spPr bwMode="auto">
          <a:xfrm>
            <a:off x="4418862" y="1873942"/>
            <a:ext cx="609600" cy="533400"/>
          </a:xfrm>
          <a:prstGeom prst="line">
            <a:avLst/>
          </a:prstGeom>
          <a:noFill/>
          <a:ln w="9525">
            <a:solidFill>
              <a:schemeClr val="tx1"/>
            </a:solidFill>
            <a:round/>
            <a:headEnd/>
            <a:tailEnd/>
          </a:ln>
        </p:spPr>
        <p:txBody>
          <a:bodyPr/>
          <a:lstStyle/>
          <a:p>
            <a:endParaRPr lang="en-US"/>
          </a:p>
        </p:txBody>
      </p:sp>
      <p:sp>
        <p:nvSpPr>
          <p:cNvPr id="69651" name="Text Box 19"/>
          <p:cNvSpPr txBox="1">
            <a:spLocks noChangeArrowheads="1"/>
          </p:cNvSpPr>
          <p:nvPr/>
        </p:nvSpPr>
        <p:spPr bwMode="auto">
          <a:xfrm>
            <a:off x="1142262" y="2940742"/>
            <a:ext cx="311150" cy="366713"/>
          </a:xfrm>
          <a:prstGeom prst="rect">
            <a:avLst/>
          </a:prstGeom>
          <a:noFill/>
          <a:ln w="9525">
            <a:noFill/>
            <a:miter lim="800000"/>
            <a:headEnd/>
            <a:tailEnd/>
          </a:ln>
        </p:spPr>
        <p:txBody>
          <a:bodyPr wrap="none">
            <a:spAutoFit/>
          </a:bodyPr>
          <a:lstStyle/>
          <a:p>
            <a:pPr eaLnBrk="1" hangingPunct="1"/>
            <a:r>
              <a:rPr lang="en-US">
                <a:latin typeface="Arial" pitchFamily="34" charset="0"/>
              </a:rPr>
              <a:t>1</a:t>
            </a:r>
          </a:p>
        </p:txBody>
      </p:sp>
      <p:sp>
        <p:nvSpPr>
          <p:cNvPr id="69652" name="Text Box 20"/>
          <p:cNvSpPr txBox="1">
            <a:spLocks noChangeArrowheads="1"/>
          </p:cNvSpPr>
          <p:nvPr/>
        </p:nvSpPr>
        <p:spPr bwMode="auto">
          <a:xfrm>
            <a:off x="3336187" y="3053455"/>
            <a:ext cx="438150" cy="366712"/>
          </a:xfrm>
          <a:prstGeom prst="rect">
            <a:avLst/>
          </a:prstGeom>
          <a:noFill/>
          <a:ln w="9525">
            <a:noFill/>
            <a:miter lim="800000"/>
            <a:headEnd/>
            <a:tailEnd/>
          </a:ln>
        </p:spPr>
        <p:txBody>
          <a:bodyPr wrap="none">
            <a:spAutoFit/>
          </a:bodyPr>
          <a:lstStyle/>
          <a:p>
            <a:pPr eaLnBrk="1" hangingPunct="1"/>
            <a:r>
              <a:rPr lang="en-US" dirty="0">
                <a:latin typeface="Arial" pitchFamily="34" charset="0"/>
              </a:rPr>
              <a:t>20</a:t>
            </a:r>
          </a:p>
        </p:txBody>
      </p:sp>
      <p:sp>
        <p:nvSpPr>
          <p:cNvPr id="69653" name="Text Box 21"/>
          <p:cNvSpPr txBox="1">
            <a:spLocks noChangeArrowheads="1"/>
          </p:cNvSpPr>
          <p:nvPr/>
        </p:nvSpPr>
        <p:spPr bwMode="auto">
          <a:xfrm>
            <a:off x="1218462" y="2254942"/>
            <a:ext cx="311150" cy="366713"/>
          </a:xfrm>
          <a:prstGeom prst="rect">
            <a:avLst/>
          </a:prstGeom>
          <a:noFill/>
          <a:ln w="9525">
            <a:noFill/>
            <a:miter lim="800000"/>
            <a:headEnd/>
            <a:tailEnd/>
          </a:ln>
        </p:spPr>
        <p:txBody>
          <a:bodyPr wrap="none">
            <a:spAutoFit/>
          </a:bodyPr>
          <a:lstStyle/>
          <a:p>
            <a:pPr eaLnBrk="1" hangingPunct="1"/>
            <a:r>
              <a:rPr lang="en-US">
                <a:latin typeface="Arial" pitchFamily="34" charset="0"/>
              </a:rPr>
              <a:t>2</a:t>
            </a:r>
          </a:p>
        </p:txBody>
      </p:sp>
      <p:sp>
        <p:nvSpPr>
          <p:cNvPr id="69654" name="Text Box 22"/>
          <p:cNvSpPr txBox="1">
            <a:spLocks noChangeArrowheads="1"/>
          </p:cNvSpPr>
          <p:nvPr/>
        </p:nvSpPr>
        <p:spPr bwMode="auto">
          <a:xfrm>
            <a:off x="1066062" y="1797742"/>
            <a:ext cx="311150" cy="366713"/>
          </a:xfrm>
          <a:prstGeom prst="rect">
            <a:avLst/>
          </a:prstGeom>
          <a:noFill/>
          <a:ln w="9525">
            <a:noFill/>
            <a:miter lim="800000"/>
            <a:headEnd/>
            <a:tailEnd/>
          </a:ln>
        </p:spPr>
        <p:txBody>
          <a:bodyPr wrap="none">
            <a:spAutoFit/>
          </a:bodyPr>
          <a:lstStyle/>
          <a:p>
            <a:pPr eaLnBrk="1" hangingPunct="1"/>
            <a:r>
              <a:rPr lang="en-US">
                <a:latin typeface="Arial" pitchFamily="34" charset="0"/>
              </a:rPr>
              <a:t>3</a:t>
            </a:r>
          </a:p>
        </p:txBody>
      </p:sp>
      <p:sp>
        <p:nvSpPr>
          <p:cNvPr id="69655" name="Text Box 23"/>
          <p:cNvSpPr txBox="1">
            <a:spLocks noChangeArrowheads="1"/>
          </p:cNvSpPr>
          <p:nvPr/>
        </p:nvSpPr>
        <p:spPr bwMode="auto">
          <a:xfrm>
            <a:off x="2421787" y="2291455"/>
            <a:ext cx="311150" cy="366712"/>
          </a:xfrm>
          <a:prstGeom prst="rect">
            <a:avLst/>
          </a:prstGeom>
          <a:noFill/>
          <a:ln w="9525">
            <a:noFill/>
            <a:miter lim="800000"/>
            <a:headEnd/>
            <a:tailEnd/>
          </a:ln>
        </p:spPr>
        <p:txBody>
          <a:bodyPr wrap="none">
            <a:spAutoFit/>
          </a:bodyPr>
          <a:lstStyle/>
          <a:p>
            <a:pPr eaLnBrk="1" hangingPunct="1"/>
            <a:r>
              <a:rPr lang="en-US">
                <a:latin typeface="Arial" pitchFamily="34" charset="0"/>
              </a:rPr>
              <a:t>4</a:t>
            </a:r>
          </a:p>
        </p:txBody>
      </p:sp>
      <p:sp>
        <p:nvSpPr>
          <p:cNvPr id="69656" name="Text Box 24"/>
          <p:cNvSpPr txBox="1">
            <a:spLocks noChangeArrowheads="1"/>
          </p:cNvSpPr>
          <p:nvPr/>
        </p:nvSpPr>
        <p:spPr bwMode="auto">
          <a:xfrm>
            <a:off x="3793387" y="2291455"/>
            <a:ext cx="311150" cy="366712"/>
          </a:xfrm>
          <a:prstGeom prst="rect">
            <a:avLst/>
          </a:prstGeom>
          <a:noFill/>
          <a:ln w="9525">
            <a:noFill/>
            <a:miter lim="800000"/>
            <a:headEnd/>
            <a:tailEnd/>
          </a:ln>
        </p:spPr>
        <p:txBody>
          <a:bodyPr wrap="none">
            <a:spAutoFit/>
          </a:bodyPr>
          <a:lstStyle/>
          <a:p>
            <a:pPr eaLnBrk="1" hangingPunct="1"/>
            <a:r>
              <a:rPr lang="en-US">
                <a:latin typeface="Arial" pitchFamily="34" charset="0"/>
              </a:rPr>
              <a:t>8</a:t>
            </a:r>
          </a:p>
        </p:txBody>
      </p:sp>
      <p:sp>
        <p:nvSpPr>
          <p:cNvPr id="69657" name="Text Box 25"/>
          <p:cNvSpPr txBox="1">
            <a:spLocks noChangeArrowheads="1"/>
          </p:cNvSpPr>
          <p:nvPr/>
        </p:nvSpPr>
        <p:spPr bwMode="auto">
          <a:xfrm>
            <a:off x="2421787" y="1529455"/>
            <a:ext cx="311150" cy="366712"/>
          </a:xfrm>
          <a:prstGeom prst="rect">
            <a:avLst/>
          </a:prstGeom>
          <a:noFill/>
          <a:ln w="9525">
            <a:noFill/>
            <a:miter lim="800000"/>
            <a:headEnd/>
            <a:tailEnd/>
          </a:ln>
        </p:spPr>
        <p:txBody>
          <a:bodyPr wrap="none">
            <a:spAutoFit/>
          </a:bodyPr>
          <a:lstStyle/>
          <a:p>
            <a:pPr eaLnBrk="1" hangingPunct="1"/>
            <a:r>
              <a:rPr lang="en-US">
                <a:latin typeface="Arial" pitchFamily="34" charset="0"/>
              </a:rPr>
              <a:t>6</a:t>
            </a:r>
          </a:p>
        </p:txBody>
      </p:sp>
      <p:sp>
        <p:nvSpPr>
          <p:cNvPr id="69658" name="Text Box 26"/>
          <p:cNvSpPr txBox="1">
            <a:spLocks noChangeArrowheads="1"/>
          </p:cNvSpPr>
          <p:nvPr/>
        </p:nvSpPr>
        <p:spPr bwMode="auto">
          <a:xfrm>
            <a:off x="3488587" y="1529455"/>
            <a:ext cx="311150" cy="366712"/>
          </a:xfrm>
          <a:prstGeom prst="rect">
            <a:avLst/>
          </a:prstGeom>
          <a:noFill/>
          <a:ln w="9525">
            <a:noFill/>
            <a:miter lim="800000"/>
            <a:headEnd/>
            <a:tailEnd/>
          </a:ln>
        </p:spPr>
        <p:txBody>
          <a:bodyPr wrap="none">
            <a:spAutoFit/>
          </a:bodyPr>
          <a:lstStyle/>
          <a:p>
            <a:pPr eaLnBrk="1" hangingPunct="1"/>
            <a:r>
              <a:rPr lang="en-US">
                <a:latin typeface="Arial" pitchFamily="34" charset="0"/>
              </a:rPr>
              <a:t>1</a:t>
            </a:r>
          </a:p>
        </p:txBody>
      </p:sp>
      <p:sp>
        <p:nvSpPr>
          <p:cNvPr id="69659" name="Text Box 27"/>
          <p:cNvSpPr txBox="1">
            <a:spLocks noChangeArrowheads="1"/>
          </p:cNvSpPr>
          <p:nvPr/>
        </p:nvSpPr>
        <p:spPr bwMode="auto">
          <a:xfrm>
            <a:off x="4631587" y="1758055"/>
            <a:ext cx="311150" cy="366712"/>
          </a:xfrm>
          <a:prstGeom prst="rect">
            <a:avLst/>
          </a:prstGeom>
          <a:noFill/>
          <a:ln w="9525">
            <a:noFill/>
            <a:miter lim="800000"/>
            <a:headEnd/>
            <a:tailEnd/>
          </a:ln>
        </p:spPr>
        <p:txBody>
          <a:bodyPr wrap="none">
            <a:spAutoFit/>
          </a:bodyPr>
          <a:lstStyle/>
          <a:p>
            <a:pPr eaLnBrk="1" hangingPunct="1"/>
            <a:r>
              <a:rPr lang="en-US">
                <a:latin typeface="Arial" pitchFamily="34" charset="0"/>
              </a:rPr>
              <a:t>1</a:t>
            </a:r>
          </a:p>
        </p:txBody>
      </p:sp>
      <p:sp>
        <p:nvSpPr>
          <p:cNvPr id="69660" name="Line 28"/>
          <p:cNvSpPr>
            <a:spLocks noChangeShapeType="1"/>
          </p:cNvSpPr>
          <p:nvPr/>
        </p:nvSpPr>
        <p:spPr bwMode="auto">
          <a:xfrm>
            <a:off x="6172199" y="1491456"/>
            <a:ext cx="0" cy="2743200"/>
          </a:xfrm>
          <a:prstGeom prst="line">
            <a:avLst/>
          </a:prstGeom>
          <a:noFill/>
          <a:ln w="9525">
            <a:solidFill>
              <a:schemeClr val="tx1"/>
            </a:solidFill>
            <a:round/>
            <a:headEnd/>
            <a:tailEnd/>
          </a:ln>
        </p:spPr>
        <p:txBody>
          <a:bodyPr/>
          <a:lstStyle/>
          <a:p>
            <a:endParaRPr lang="en-US"/>
          </a:p>
        </p:txBody>
      </p:sp>
      <p:sp>
        <p:nvSpPr>
          <p:cNvPr id="69661" name="Text Box 29"/>
          <p:cNvSpPr txBox="1">
            <a:spLocks noChangeArrowheads="1"/>
          </p:cNvSpPr>
          <p:nvPr/>
        </p:nvSpPr>
        <p:spPr bwMode="auto">
          <a:xfrm>
            <a:off x="6215107" y="1511701"/>
            <a:ext cx="2393950" cy="366713"/>
          </a:xfrm>
          <a:prstGeom prst="rect">
            <a:avLst/>
          </a:prstGeom>
          <a:noFill/>
          <a:ln w="9525">
            <a:noFill/>
            <a:miter lim="800000"/>
            <a:headEnd/>
            <a:tailEnd/>
          </a:ln>
        </p:spPr>
        <p:txBody>
          <a:bodyPr wrap="none">
            <a:spAutoFit/>
          </a:bodyPr>
          <a:lstStyle/>
          <a:p>
            <a:pPr eaLnBrk="1" hangingPunct="1"/>
            <a:r>
              <a:rPr lang="en-US" dirty="0">
                <a:latin typeface="Arial" pitchFamily="34" charset="0"/>
              </a:rPr>
              <a:t>straight-line distances</a:t>
            </a:r>
          </a:p>
        </p:txBody>
      </p:sp>
      <p:sp>
        <p:nvSpPr>
          <p:cNvPr id="69662" name="Line 30"/>
          <p:cNvSpPr>
            <a:spLocks noChangeShapeType="1"/>
          </p:cNvSpPr>
          <p:nvPr/>
        </p:nvSpPr>
        <p:spPr bwMode="auto">
          <a:xfrm>
            <a:off x="6172199" y="1871709"/>
            <a:ext cx="2971800" cy="0"/>
          </a:xfrm>
          <a:prstGeom prst="line">
            <a:avLst/>
          </a:prstGeom>
          <a:noFill/>
          <a:ln w="9525">
            <a:solidFill>
              <a:schemeClr val="tx1"/>
            </a:solidFill>
            <a:round/>
            <a:headEnd/>
            <a:tailEnd/>
          </a:ln>
        </p:spPr>
        <p:txBody>
          <a:bodyPr/>
          <a:lstStyle/>
          <a:p>
            <a:endParaRPr lang="en-US"/>
          </a:p>
        </p:txBody>
      </p:sp>
      <p:sp>
        <p:nvSpPr>
          <p:cNvPr id="69663" name="Text Box 31"/>
          <p:cNvSpPr txBox="1">
            <a:spLocks noChangeArrowheads="1"/>
          </p:cNvSpPr>
          <p:nvPr/>
        </p:nvSpPr>
        <p:spPr bwMode="auto">
          <a:xfrm>
            <a:off x="6293640" y="1887245"/>
            <a:ext cx="1281120" cy="2308324"/>
          </a:xfrm>
          <a:prstGeom prst="rect">
            <a:avLst/>
          </a:prstGeom>
          <a:noFill/>
          <a:ln w="9525">
            <a:noFill/>
            <a:miter lim="800000"/>
            <a:headEnd/>
            <a:tailEnd/>
          </a:ln>
        </p:spPr>
        <p:txBody>
          <a:bodyPr wrap="none">
            <a:spAutoFit/>
          </a:bodyPr>
          <a:lstStyle/>
          <a:p>
            <a:pPr eaLnBrk="1" hangingPunct="1"/>
            <a:r>
              <a:rPr lang="en-US" dirty="0">
                <a:latin typeface="Arial" pitchFamily="34" charset="0"/>
              </a:rPr>
              <a:t>h(S-G)=10</a:t>
            </a:r>
          </a:p>
          <a:p>
            <a:pPr eaLnBrk="1" hangingPunct="1"/>
            <a:r>
              <a:rPr lang="en-US" dirty="0">
                <a:latin typeface="Arial" pitchFamily="34" charset="0"/>
              </a:rPr>
              <a:t>h(A-G)=7</a:t>
            </a:r>
          </a:p>
          <a:p>
            <a:pPr eaLnBrk="1" hangingPunct="1"/>
            <a:r>
              <a:rPr lang="en-US" dirty="0">
                <a:latin typeface="Arial" pitchFamily="34" charset="0"/>
              </a:rPr>
              <a:t>h(D-G)=1</a:t>
            </a:r>
          </a:p>
          <a:p>
            <a:pPr eaLnBrk="1" hangingPunct="1"/>
            <a:r>
              <a:rPr lang="en-US" dirty="0">
                <a:latin typeface="Arial" pitchFamily="34" charset="0"/>
              </a:rPr>
              <a:t>h(F-G)=1</a:t>
            </a:r>
          </a:p>
          <a:p>
            <a:pPr eaLnBrk="1" hangingPunct="1"/>
            <a:r>
              <a:rPr lang="en-US" dirty="0">
                <a:latin typeface="Arial" pitchFamily="34" charset="0"/>
              </a:rPr>
              <a:t>h(B-G)=10</a:t>
            </a:r>
          </a:p>
          <a:p>
            <a:pPr eaLnBrk="1" hangingPunct="1"/>
            <a:r>
              <a:rPr lang="en-US" dirty="0">
                <a:latin typeface="Arial" pitchFamily="34" charset="0"/>
              </a:rPr>
              <a:t>h(E-G)=8</a:t>
            </a:r>
          </a:p>
          <a:p>
            <a:pPr eaLnBrk="1" hangingPunct="1"/>
            <a:r>
              <a:rPr lang="en-US" dirty="0">
                <a:latin typeface="Arial" pitchFamily="34" charset="0"/>
              </a:rPr>
              <a:t>h(C-G)=20</a:t>
            </a:r>
          </a:p>
          <a:p>
            <a:pPr eaLnBrk="1" hangingPunct="1"/>
            <a:r>
              <a:rPr lang="en-US" dirty="0">
                <a:latin typeface="Arial" pitchFamily="34" charset="0"/>
              </a:rPr>
              <a:t>h(G-G)=0</a:t>
            </a:r>
          </a:p>
        </p:txBody>
      </p:sp>
      <p:sp>
        <p:nvSpPr>
          <p:cNvPr id="69664" name="Text Box 32"/>
          <p:cNvSpPr txBox="1">
            <a:spLocks noChangeArrowheads="1"/>
          </p:cNvSpPr>
          <p:nvPr/>
        </p:nvSpPr>
        <p:spPr bwMode="auto">
          <a:xfrm>
            <a:off x="253262" y="4366463"/>
            <a:ext cx="8756650" cy="228917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spAutoFit/>
          </a:bodyPr>
          <a:lstStyle/>
          <a:p>
            <a:pPr marL="342900" indent="-342900" eaLnBrk="1" hangingPunct="1"/>
            <a:r>
              <a:rPr lang="en-US" dirty="0">
                <a:latin typeface="Arial" pitchFamily="34" charset="0"/>
              </a:rPr>
              <a:t>The graph above shows the step-costs for different paths going from the start (S) to </a:t>
            </a:r>
          </a:p>
          <a:p>
            <a:pPr marL="342900" indent="-342900" eaLnBrk="1" hangingPunct="1"/>
            <a:r>
              <a:rPr lang="en-US" dirty="0">
                <a:latin typeface="Arial" pitchFamily="34" charset="0"/>
              </a:rPr>
              <a:t>the goal (G). On the right you find the straight-line distances.</a:t>
            </a:r>
          </a:p>
          <a:p>
            <a:pPr marL="342900" indent="-342900" eaLnBrk="1" hangingPunct="1"/>
            <a:endParaRPr lang="en-US" dirty="0">
              <a:latin typeface="Arial" pitchFamily="34" charset="0"/>
            </a:endParaRPr>
          </a:p>
          <a:p>
            <a:pPr marL="342900" indent="-342900" eaLnBrk="1" hangingPunct="1">
              <a:buFontTx/>
              <a:buAutoNum type="arabicPeriod"/>
            </a:pPr>
            <a:r>
              <a:rPr lang="en-US" dirty="0">
                <a:latin typeface="Arial" pitchFamily="34" charset="0"/>
              </a:rPr>
              <a:t>Draw the search tree for this problem. </a:t>
            </a:r>
            <a:r>
              <a:rPr lang="en-US" i="1" dirty="0">
                <a:solidFill>
                  <a:srgbClr val="FF0000"/>
                </a:solidFill>
                <a:latin typeface="Arial" pitchFamily="34" charset="0"/>
              </a:rPr>
              <a:t>Avoid repeated states</a:t>
            </a:r>
            <a:r>
              <a:rPr lang="en-US" dirty="0">
                <a:latin typeface="Arial" pitchFamily="34" charset="0"/>
              </a:rPr>
              <a:t>.</a:t>
            </a:r>
          </a:p>
          <a:p>
            <a:pPr marL="342900" indent="-342900" eaLnBrk="1" hangingPunct="1">
              <a:buFontTx/>
              <a:buAutoNum type="arabicPeriod"/>
            </a:pPr>
            <a:endParaRPr lang="en-US" dirty="0">
              <a:latin typeface="Arial" pitchFamily="34" charset="0"/>
            </a:endParaRPr>
          </a:p>
          <a:p>
            <a:pPr marL="342900" indent="-342900" eaLnBrk="1" hangingPunct="1">
              <a:buFontTx/>
              <a:buAutoNum type="arabicPeriod"/>
            </a:pPr>
            <a:r>
              <a:rPr lang="en-US" dirty="0">
                <a:latin typeface="Arial" pitchFamily="34" charset="0"/>
              </a:rPr>
              <a:t>Give the order in which the tree is searched (e.g. S-C-B...-G) for A* search.</a:t>
            </a:r>
          </a:p>
          <a:p>
            <a:pPr marL="342900" indent="-342900" eaLnBrk="1" hangingPunct="1"/>
            <a:r>
              <a:rPr lang="en-US" dirty="0">
                <a:latin typeface="Arial" pitchFamily="34" charset="0"/>
              </a:rPr>
              <a:t>      Use the straight-line dist. as a heuristic function, i.e. h=SLD,</a:t>
            </a:r>
            <a:br>
              <a:rPr lang="en-US" dirty="0">
                <a:latin typeface="Arial" pitchFamily="34" charset="0"/>
              </a:rPr>
            </a:br>
            <a:r>
              <a:rPr lang="en-US" dirty="0">
                <a:latin typeface="Arial" pitchFamily="34" charset="0"/>
              </a:rPr>
              <a:t> and indicate for each node visited what the value for the evaluation function, f, is.</a:t>
            </a:r>
          </a:p>
        </p:txBody>
      </p:sp>
      <p:pic>
        <p:nvPicPr>
          <p:cNvPr id="35" name="Picture 34">
            <a:extLst>
              <a:ext uri="{FF2B5EF4-FFF2-40B4-BE49-F238E27FC236}">
                <a16:creationId xmlns:a16="http://schemas.microsoft.com/office/drawing/2014/main" id="{5BD02843-E61E-41F2-91A5-2970D34E550E}"/>
              </a:ext>
            </a:extLst>
          </p:cNvPr>
          <p:cNvPicPr>
            <a:picLocks noChangeAspect="1"/>
          </p:cNvPicPr>
          <p:nvPr/>
        </p:nvPicPr>
        <p:blipFill>
          <a:blip r:embed="rId3"/>
          <a:stretch>
            <a:fillRect/>
          </a:stretch>
        </p:blipFill>
        <p:spPr>
          <a:xfrm>
            <a:off x="8046662" y="45685"/>
            <a:ext cx="938588" cy="917575"/>
          </a:xfrm>
          <a:prstGeom prst="rect">
            <a:avLst/>
          </a:prstGeom>
        </p:spPr>
      </p:pic>
      <p:sp>
        <p:nvSpPr>
          <p:cNvPr id="36" name="Rounded Rectangle 4">
            <a:extLst>
              <a:ext uri="{FF2B5EF4-FFF2-40B4-BE49-F238E27FC236}">
                <a16:creationId xmlns:a16="http://schemas.microsoft.com/office/drawing/2014/main" id="{68CFEFA2-D9D7-4F4E-8B10-F9A21EDEE19D}"/>
              </a:ext>
            </a:extLst>
          </p:cNvPr>
          <p:cNvSpPr/>
          <p:nvPr/>
        </p:nvSpPr>
        <p:spPr>
          <a:xfrm>
            <a:off x="105077" y="96493"/>
            <a:ext cx="7743515" cy="6289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try yourself !</a:t>
            </a:r>
            <a:endParaRPr lang="en-US" sz="3200" b="1"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38914" name="Rectangle 2"/>
          <p:cNvSpPr>
            <a:spLocks noGrp="1" noChangeArrowheads="1"/>
          </p:cNvSpPr>
          <p:nvPr>
            <p:ph type="title"/>
          </p:nvPr>
        </p:nvSpPr>
        <p:spPr>
          <a:xfrm>
            <a:off x="457200" y="274638"/>
            <a:ext cx="7010400" cy="792162"/>
          </a:xfrm>
        </p:spPr>
        <p:txBody>
          <a:bodyPr/>
          <a:lstStyle/>
          <a:p>
            <a:pPr eaLnBrk="1" hangingPunct="1"/>
            <a:r>
              <a:rPr lang="en-US" b="1" dirty="0">
                <a:solidFill>
                  <a:schemeClr val="bg1"/>
                </a:solidFill>
                <a:ea typeface="ＭＳ Ｐゴシック" pitchFamily="34" charset="-128"/>
              </a:rPr>
              <a:t>Admissible heuristics</a:t>
            </a:r>
          </a:p>
        </p:txBody>
      </p:sp>
      <p:sp>
        <p:nvSpPr>
          <p:cNvPr id="38915" name="Rectangle 3"/>
          <p:cNvSpPr>
            <a:spLocks noGrp="1" noChangeArrowheads="1"/>
          </p:cNvSpPr>
          <p:nvPr>
            <p:ph type="body" idx="1"/>
          </p:nvPr>
        </p:nvSpPr>
        <p:spPr>
          <a:xfrm>
            <a:off x="304800" y="1905000"/>
            <a:ext cx="8610600" cy="4114800"/>
          </a:xfrm>
        </p:spPr>
        <p:style>
          <a:lnRef idx="2">
            <a:schemeClr val="accent2"/>
          </a:lnRef>
          <a:fillRef idx="1">
            <a:schemeClr val="lt1"/>
          </a:fillRef>
          <a:effectRef idx="0">
            <a:schemeClr val="accent2"/>
          </a:effectRef>
          <a:fontRef idx="minor">
            <a:schemeClr val="dk1"/>
          </a:fontRef>
        </p:style>
        <p:txBody>
          <a:bodyPr>
            <a:normAutofit lnSpcReduction="10000"/>
          </a:bodyPr>
          <a:lstStyle/>
          <a:p>
            <a:pPr eaLnBrk="1" hangingPunct="1"/>
            <a:r>
              <a:rPr lang="en-US" sz="2800" dirty="0">
                <a:ea typeface="ＭＳ Ｐゴシック" pitchFamily="34" charset="-128"/>
              </a:rPr>
              <a:t>A heuristic </a:t>
            </a:r>
            <a:r>
              <a:rPr lang="en-US" sz="2800" i="1" dirty="0">
                <a:ea typeface="ＭＳ Ｐゴシック" pitchFamily="34" charset="-128"/>
              </a:rPr>
              <a:t>h(n)</a:t>
            </a:r>
            <a:r>
              <a:rPr lang="en-US" sz="2800" dirty="0">
                <a:ea typeface="ＭＳ Ｐゴシック" pitchFamily="34" charset="-128"/>
              </a:rPr>
              <a:t> is </a:t>
            </a:r>
            <a:r>
              <a:rPr lang="en-US" sz="2800" dirty="0">
                <a:solidFill>
                  <a:srgbClr val="FF0000"/>
                </a:solidFill>
                <a:ea typeface="ＭＳ Ｐゴシック" pitchFamily="34" charset="-128"/>
              </a:rPr>
              <a:t>admissible</a:t>
            </a:r>
            <a:r>
              <a:rPr lang="en-US" sz="2800" dirty="0">
                <a:ea typeface="ＭＳ Ｐゴシック" pitchFamily="34" charset="-128"/>
              </a:rPr>
              <a:t> if for every node </a:t>
            </a:r>
            <a:r>
              <a:rPr lang="en-US" sz="2800" i="1" dirty="0">
                <a:ea typeface="ＭＳ Ｐゴシック" pitchFamily="34" charset="-128"/>
              </a:rPr>
              <a:t>n</a:t>
            </a:r>
            <a:r>
              <a:rPr lang="en-US" sz="2800" dirty="0">
                <a:ea typeface="ＭＳ Ｐゴシック" pitchFamily="34" charset="-128"/>
              </a:rPr>
              <a:t>,</a:t>
            </a:r>
          </a:p>
          <a:p>
            <a:pPr eaLnBrk="1" hangingPunct="1">
              <a:buFont typeface="Wingdings" pitchFamily="2" charset="2"/>
              <a:buNone/>
            </a:pPr>
            <a:r>
              <a:rPr lang="en-US" sz="2800" i="1" dirty="0">
                <a:ea typeface="ＭＳ Ｐゴシック" pitchFamily="34" charset="-128"/>
              </a:rPr>
              <a:t>	h(n) </a:t>
            </a:r>
            <a:r>
              <a:rPr lang="en-US" sz="2800" i="1" dirty="0">
                <a:ea typeface="ＭＳ Ｐゴシック" pitchFamily="34" charset="-128"/>
                <a:cs typeface="Arial" pitchFamily="34" charset="0"/>
              </a:rPr>
              <a:t>≤</a:t>
            </a:r>
            <a:r>
              <a:rPr lang="en-US" sz="2800" i="1" dirty="0">
                <a:ea typeface="ＭＳ Ｐゴシック" pitchFamily="34" charset="-128"/>
              </a:rPr>
              <a:t> h</a:t>
            </a:r>
            <a:r>
              <a:rPr lang="en-US" sz="2800" i="1" baseline="30000" dirty="0">
                <a:ea typeface="ＭＳ Ｐゴシック" pitchFamily="34" charset="-128"/>
              </a:rPr>
              <a:t>*</a:t>
            </a:r>
            <a:r>
              <a:rPr lang="en-US" sz="2800" i="1" dirty="0">
                <a:ea typeface="ＭＳ Ｐゴシック" pitchFamily="34" charset="-128"/>
              </a:rPr>
              <a:t>(n), </a:t>
            </a:r>
            <a:r>
              <a:rPr lang="en-US" sz="2800" dirty="0">
                <a:ea typeface="ＭＳ Ｐゴシック" pitchFamily="34" charset="-128"/>
              </a:rPr>
              <a:t>where </a:t>
            </a:r>
            <a:r>
              <a:rPr lang="en-US" sz="2800" i="1" dirty="0">
                <a:ea typeface="ＭＳ Ｐゴシック" pitchFamily="34" charset="-128"/>
              </a:rPr>
              <a:t>h</a:t>
            </a:r>
            <a:r>
              <a:rPr lang="en-US" sz="2800" i="1" baseline="30000" dirty="0">
                <a:ea typeface="ＭＳ Ｐゴシック" pitchFamily="34" charset="-128"/>
              </a:rPr>
              <a:t>*</a:t>
            </a:r>
            <a:r>
              <a:rPr lang="en-US" sz="2800" i="1" dirty="0">
                <a:ea typeface="ＭＳ Ｐゴシック" pitchFamily="34" charset="-128"/>
              </a:rPr>
              <a:t>(n)</a:t>
            </a:r>
            <a:r>
              <a:rPr lang="en-US" sz="2800" dirty="0">
                <a:ea typeface="ＭＳ Ｐゴシック" pitchFamily="34" charset="-128"/>
              </a:rPr>
              <a:t> is the </a:t>
            </a:r>
            <a:r>
              <a:rPr lang="en-US" sz="2800" dirty="0">
                <a:solidFill>
                  <a:srgbClr val="FF0000"/>
                </a:solidFill>
                <a:ea typeface="ＭＳ Ｐゴシック" pitchFamily="34" charset="-128"/>
              </a:rPr>
              <a:t>true </a:t>
            </a:r>
            <a:r>
              <a:rPr lang="en-US" sz="2800" dirty="0">
                <a:ea typeface="ＭＳ Ｐゴシック" pitchFamily="34" charset="-128"/>
              </a:rPr>
              <a:t>cost to reach the goal state from </a:t>
            </a:r>
            <a:r>
              <a:rPr lang="en-US" sz="2800" i="1" dirty="0">
                <a:ea typeface="ＭＳ Ｐゴシック" pitchFamily="34" charset="-128"/>
              </a:rPr>
              <a:t>n</a:t>
            </a:r>
            <a:r>
              <a:rPr lang="en-US" sz="2800" dirty="0">
                <a:ea typeface="ＭＳ Ｐゴシック" pitchFamily="34" charset="-128"/>
              </a:rPr>
              <a:t>.</a:t>
            </a:r>
          </a:p>
          <a:p>
            <a:pPr eaLnBrk="1" hangingPunct="1"/>
            <a:r>
              <a:rPr lang="en-US" sz="2800" dirty="0">
                <a:ea typeface="ＭＳ Ｐゴシック" pitchFamily="34" charset="-128"/>
              </a:rPr>
              <a:t>An admissible heuristic </a:t>
            </a:r>
            <a:r>
              <a:rPr lang="en-US" sz="2800" dirty="0">
                <a:solidFill>
                  <a:srgbClr val="FF0000"/>
                </a:solidFill>
                <a:ea typeface="ＭＳ Ｐゴシック" pitchFamily="34" charset="-128"/>
              </a:rPr>
              <a:t>never overestimates</a:t>
            </a:r>
            <a:r>
              <a:rPr lang="en-US" sz="2800" dirty="0">
                <a:ea typeface="ＭＳ Ｐゴシック" pitchFamily="34" charset="-128"/>
              </a:rPr>
              <a:t> the cost to reach the goal, i.e., it is </a:t>
            </a:r>
            <a:r>
              <a:rPr lang="en-US" sz="2800" dirty="0">
                <a:solidFill>
                  <a:srgbClr val="FF0000"/>
                </a:solidFill>
                <a:ea typeface="ＭＳ Ｐゴシック" pitchFamily="34" charset="-128"/>
              </a:rPr>
              <a:t>optimistic</a:t>
            </a:r>
            <a:endParaRPr lang="en-US" sz="2800" dirty="0">
              <a:ea typeface="ＭＳ Ｐゴシック" pitchFamily="34" charset="-128"/>
            </a:endParaRPr>
          </a:p>
          <a:p>
            <a:pPr eaLnBrk="1" hangingPunct="1"/>
            <a:r>
              <a:rPr lang="en-US" sz="2800" dirty="0">
                <a:ea typeface="ＭＳ Ｐゴシック" pitchFamily="34" charset="-128"/>
              </a:rPr>
              <a:t>Example: </a:t>
            </a:r>
            <a:r>
              <a:rPr lang="en-US" sz="2800" i="1" dirty="0" err="1">
                <a:ea typeface="ＭＳ Ｐゴシック" pitchFamily="34" charset="-128"/>
              </a:rPr>
              <a:t>h</a:t>
            </a:r>
            <a:r>
              <a:rPr lang="en-US" sz="2800" i="1" baseline="-25000" dirty="0" err="1">
                <a:ea typeface="ＭＳ Ｐゴシック" pitchFamily="34" charset="-128"/>
              </a:rPr>
              <a:t>SLD</a:t>
            </a:r>
            <a:r>
              <a:rPr lang="en-US" sz="2800" i="1" dirty="0">
                <a:ea typeface="ＭＳ Ｐゴシック" pitchFamily="34" charset="-128"/>
              </a:rPr>
              <a:t>(n) </a:t>
            </a:r>
            <a:r>
              <a:rPr lang="en-US" sz="2800" dirty="0">
                <a:ea typeface="ＭＳ Ｐゴシック" pitchFamily="34" charset="-128"/>
              </a:rPr>
              <a:t>(never overestimates the actual road distance)</a:t>
            </a:r>
          </a:p>
          <a:p>
            <a:pPr eaLnBrk="1" hangingPunct="1"/>
            <a:r>
              <a:rPr lang="en-US" sz="2800" dirty="0">
                <a:solidFill>
                  <a:schemeClr val="accent2"/>
                </a:solidFill>
                <a:ea typeface="ＭＳ Ｐゴシック" pitchFamily="34" charset="-128"/>
              </a:rPr>
              <a:t>Theorem</a:t>
            </a:r>
            <a:r>
              <a:rPr lang="en-US" sz="2800" dirty="0">
                <a:ea typeface="ＭＳ Ｐゴシック" pitchFamily="34" charset="-128"/>
              </a:rPr>
              <a:t>: If </a:t>
            </a:r>
            <a:r>
              <a:rPr lang="en-US" sz="2800" i="1" dirty="0">
                <a:ea typeface="ＭＳ Ｐゴシック" pitchFamily="34" charset="-128"/>
              </a:rPr>
              <a:t>h(n) </a:t>
            </a:r>
            <a:r>
              <a:rPr lang="en-US" sz="2800" dirty="0">
                <a:ea typeface="ＭＳ Ｐゴシック" pitchFamily="34" charset="-128"/>
              </a:rPr>
              <a:t>is admissible, A</a:t>
            </a:r>
            <a:r>
              <a:rPr lang="en-US" sz="2800" baseline="30000" dirty="0">
                <a:ea typeface="ＭＳ Ｐゴシック" pitchFamily="34" charset="-128"/>
              </a:rPr>
              <a:t>*</a:t>
            </a:r>
            <a:r>
              <a:rPr lang="en-US" sz="2800" dirty="0">
                <a:ea typeface="ＭＳ Ｐゴシック" pitchFamily="34" charset="-128"/>
              </a:rPr>
              <a:t> using </a:t>
            </a:r>
            <a:r>
              <a:rPr lang="en-US" sz="2800" dirty="0">
                <a:latin typeface="Courier New" pitchFamily="49" charset="0"/>
                <a:ea typeface="ＭＳ Ｐゴシック" pitchFamily="34" charset="-128"/>
              </a:rPr>
              <a:t>TREE-SEARCH</a:t>
            </a:r>
            <a:r>
              <a:rPr lang="en-US" sz="2800" dirty="0">
                <a:ea typeface="ＭＳ Ｐゴシック" pitchFamily="34" charset="-128"/>
              </a:rPr>
              <a:t> is optimal</a:t>
            </a:r>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Slide Number Placeholder 5"/>
          <p:cNvSpPr>
            <a:spLocks noGrp="1"/>
          </p:cNvSpPr>
          <p:nvPr>
            <p:ph type="sldNum" sz="quarter" idx="12"/>
          </p:nvPr>
        </p:nvSpPr>
        <p:spPr/>
        <p:txBody>
          <a:bodyPr/>
          <a:lstStyle/>
          <a:p>
            <a:fld id="{4B555027-C5F8-453D-8644-F1FD21F89C23}"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30722" name="Title 1"/>
          <p:cNvSpPr>
            <a:spLocks noGrp="1"/>
          </p:cNvSpPr>
          <p:nvPr>
            <p:ph type="title"/>
          </p:nvPr>
        </p:nvSpPr>
        <p:spPr>
          <a:xfrm>
            <a:off x="457200" y="274638"/>
            <a:ext cx="7162800" cy="639762"/>
          </a:xfrm>
        </p:spPr>
        <p:txBody>
          <a:bodyPr>
            <a:normAutofit fontScale="90000"/>
          </a:bodyPr>
          <a:lstStyle/>
          <a:p>
            <a:r>
              <a:rPr lang="en-US" sz="3600" b="1" dirty="0">
                <a:solidFill>
                  <a:schemeClr val="bg1"/>
                </a:solidFill>
                <a:ea typeface="ＭＳ Ｐゴシック" pitchFamily="34" charset="-128"/>
              </a:rPr>
              <a:t>Admissible heuristics</a:t>
            </a:r>
            <a:r>
              <a:rPr lang="en-IN" sz="3200" b="1" dirty="0">
                <a:solidFill>
                  <a:schemeClr val="bg1"/>
                </a:solidFill>
              </a:rPr>
              <a:t> – 8 Puzzle Problem</a:t>
            </a:r>
          </a:p>
        </p:txBody>
      </p:sp>
      <p:sp>
        <p:nvSpPr>
          <p:cNvPr id="30723" name="Content Placeholder 2"/>
          <p:cNvSpPr>
            <a:spLocks noGrp="1"/>
          </p:cNvSpPr>
          <p:nvPr>
            <p:ph idx="1"/>
          </p:nvPr>
        </p:nvSpPr>
        <p:spPr/>
        <p:txBody>
          <a:bodyPr/>
          <a:lstStyle/>
          <a:p>
            <a:pPr>
              <a:buFont typeface="Wingdings" pitchFamily="2" charset="2"/>
              <a:buNone/>
            </a:pPr>
            <a:r>
              <a:rPr lang="en-IN"/>
              <a:t>						Try it out!      </a:t>
            </a:r>
          </a:p>
        </p:txBody>
      </p:sp>
      <p:pic>
        <p:nvPicPr>
          <p:cNvPr id="30725" name="Picture 1027"/>
          <p:cNvPicPr>
            <a:picLocks noChangeAspect="1" noChangeArrowheads="1"/>
          </p:cNvPicPr>
          <p:nvPr/>
        </p:nvPicPr>
        <p:blipFill>
          <a:blip r:embed="rId2"/>
          <a:srcRect/>
          <a:stretch>
            <a:fillRect/>
          </a:stretch>
        </p:blipFill>
        <p:spPr bwMode="auto">
          <a:xfrm>
            <a:off x="4419600" y="2362200"/>
            <a:ext cx="4271963" cy="3678238"/>
          </a:xfrm>
          <a:prstGeom prst="rect">
            <a:avLst/>
          </a:prstGeom>
          <a:noFill/>
          <a:ln w="9525">
            <a:noFill/>
            <a:miter lim="800000"/>
            <a:headEnd/>
            <a:tailEnd/>
          </a:ln>
        </p:spPr>
      </p:pic>
      <p:graphicFrame>
        <p:nvGraphicFramePr>
          <p:cNvPr id="8" name="Table 7"/>
          <p:cNvGraphicFramePr>
            <a:graphicFrameLocks noGrp="1"/>
          </p:cNvGraphicFramePr>
          <p:nvPr/>
        </p:nvGraphicFramePr>
        <p:xfrm>
          <a:off x="1295400" y="4191000"/>
          <a:ext cx="1905000" cy="1483360"/>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tblGrid>
              <a:tr h="370840">
                <a:tc gridSpan="3">
                  <a:txBody>
                    <a:bodyPr/>
                    <a:lstStyle/>
                    <a:p>
                      <a:pPr algn="ctr"/>
                      <a:r>
                        <a:rPr lang="en-IN" dirty="0"/>
                        <a:t>GOAL</a:t>
                      </a:r>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2</a:t>
                      </a:r>
                    </a:p>
                  </a:txBody>
                  <a:tcPr/>
                </a:tc>
                <a:tc>
                  <a:txBody>
                    <a:bodyPr/>
                    <a:lstStyle/>
                    <a:p>
                      <a:r>
                        <a:rPr lang="en-IN" dirty="0"/>
                        <a:t>3</a:t>
                      </a:r>
                    </a:p>
                  </a:txBody>
                  <a:tcPr/>
                </a:tc>
                <a:extLst>
                  <a:ext uri="{0D108BD9-81ED-4DB2-BD59-A6C34878D82A}">
                    <a16:rowId xmlns:a16="http://schemas.microsoft.com/office/drawing/2014/main" val="10001"/>
                  </a:ext>
                </a:extLst>
              </a:tr>
              <a:tr h="370840">
                <a:tc>
                  <a:txBody>
                    <a:bodyPr/>
                    <a:lstStyle/>
                    <a:p>
                      <a:r>
                        <a:rPr lang="en-IN" dirty="0"/>
                        <a:t>8</a:t>
                      </a:r>
                    </a:p>
                  </a:txBody>
                  <a:tcPr/>
                </a:tc>
                <a:tc>
                  <a:txBody>
                    <a:bodyPr/>
                    <a:lstStyle/>
                    <a:p>
                      <a:endParaRPr lang="en-IN"/>
                    </a:p>
                  </a:txBody>
                  <a:tcPr/>
                </a:tc>
                <a:tc>
                  <a:txBody>
                    <a:bodyPr/>
                    <a:lstStyle/>
                    <a:p>
                      <a:r>
                        <a:rPr lang="en-IN" dirty="0"/>
                        <a:t>4</a:t>
                      </a:r>
                    </a:p>
                  </a:txBody>
                  <a:tcPr/>
                </a:tc>
                <a:extLst>
                  <a:ext uri="{0D108BD9-81ED-4DB2-BD59-A6C34878D82A}">
                    <a16:rowId xmlns:a16="http://schemas.microsoft.com/office/drawing/2014/main" val="10002"/>
                  </a:ext>
                </a:extLst>
              </a:tr>
              <a:tr h="370840">
                <a:tc>
                  <a:txBody>
                    <a:bodyPr/>
                    <a:lstStyle/>
                    <a:p>
                      <a:r>
                        <a:rPr lang="en-IN" dirty="0"/>
                        <a:t>7</a:t>
                      </a:r>
                    </a:p>
                  </a:txBody>
                  <a:tcPr/>
                </a:tc>
                <a:tc>
                  <a:txBody>
                    <a:bodyPr/>
                    <a:lstStyle/>
                    <a:p>
                      <a:r>
                        <a:rPr lang="en-IN" dirty="0"/>
                        <a:t>6</a:t>
                      </a:r>
                    </a:p>
                  </a:txBody>
                  <a:tcPr/>
                </a:tc>
                <a:tc>
                  <a:txBody>
                    <a:bodyPr/>
                    <a:lstStyle/>
                    <a:p>
                      <a:r>
                        <a:rPr lang="en-IN" dirty="0"/>
                        <a:t>5</a:t>
                      </a:r>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nvGraphicFramePr>
        <p:xfrm>
          <a:off x="1295400" y="2251075"/>
          <a:ext cx="1905000" cy="1483360"/>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tblGrid>
              <a:tr h="370840">
                <a:tc gridSpan="3">
                  <a:txBody>
                    <a:bodyPr/>
                    <a:lstStyle/>
                    <a:p>
                      <a:pPr algn="ctr"/>
                      <a:r>
                        <a:rPr lang="en-IN" dirty="0"/>
                        <a:t>START</a:t>
                      </a: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2</a:t>
                      </a:r>
                    </a:p>
                  </a:txBody>
                  <a:tcPr/>
                </a:tc>
                <a:tc>
                  <a:txBody>
                    <a:bodyPr/>
                    <a:lstStyle/>
                    <a:p>
                      <a:r>
                        <a:rPr lang="en-IN" dirty="0"/>
                        <a:t>3</a:t>
                      </a:r>
                    </a:p>
                  </a:txBody>
                  <a:tcPr/>
                </a:tc>
                <a:extLst>
                  <a:ext uri="{0D108BD9-81ED-4DB2-BD59-A6C34878D82A}">
                    <a16:rowId xmlns:a16="http://schemas.microsoft.com/office/drawing/2014/main" val="10001"/>
                  </a:ext>
                </a:extLst>
              </a:tr>
              <a:tr h="370840">
                <a:tc>
                  <a:txBody>
                    <a:bodyPr/>
                    <a:lstStyle/>
                    <a:p>
                      <a:r>
                        <a:rPr lang="en-IN" dirty="0"/>
                        <a:t>7</a:t>
                      </a:r>
                    </a:p>
                  </a:txBody>
                  <a:tcPr/>
                </a:tc>
                <a:tc>
                  <a:txBody>
                    <a:bodyPr/>
                    <a:lstStyle/>
                    <a:p>
                      <a:r>
                        <a:rPr lang="en-IN" dirty="0"/>
                        <a:t>8</a:t>
                      </a:r>
                    </a:p>
                  </a:txBody>
                  <a:tcPr/>
                </a:tc>
                <a:tc>
                  <a:txBody>
                    <a:bodyPr/>
                    <a:lstStyle/>
                    <a:p>
                      <a:r>
                        <a:rPr lang="en-IN" dirty="0"/>
                        <a:t>4</a:t>
                      </a:r>
                    </a:p>
                  </a:txBody>
                  <a:tcPr/>
                </a:tc>
                <a:extLst>
                  <a:ext uri="{0D108BD9-81ED-4DB2-BD59-A6C34878D82A}">
                    <a16:rowId xmlns:a16="http://schemas.microsoft.com/office/drawing/2014/main" val="10002"/>
                  </a:ext>
                </a:extLst>
              </a:tr>
              <a:tr h="370840">
                <a:tc>
                  <a:txBody>
                    <a:bodyPr/>
                    <a:lstStyle/>
                    <a:p>
                      <a:r>
                        <a:rPr lang="en-IN" dirty="0"/>
                        <a:t>6</a:t>
                      </a:r>
                    </a:p>
                  </a:txBody>
                  <a:tcPr/>
                </a:tc>
                <a:tc>
                  <a:txBody>
                    <a:bodyPr/>
                    <a:lstStyle/>
                    <a:p>
                      <a:endParaRPr lang="en-IN" dirty="0"/>
                    </a:p>
                  </a:txBody>
                  <a:tcPr/>
                </a:tc>
                <a:tc>
                  <a:txBody>
                    <a:bodyPr/>
                    <a:lstStyle/>
                    <a:p>
                      <a:r>
                        <a:rPr lang="en-IN" dirty="0"/>
                        <a:t>5</a:t>
                      </a:r>
                    </a:p>
                  </a:txBody>
                  <a:tcPr/>
                </a:tc>
                <a:extLst>
                  <a:ext uri="{0D108BD9-81ED-4DB2-BD59-A6C34878D82A}">
                    <a16:rowId xmlns:a16="http://schemas.microsoft.com/office/drawing/2014/main" val="10003"/>
                  </a:ext>
                </a:extLst>
              </a:tr>
            </a:tbl>
          </a:graphicData>
        </a:graphic>
      </p:graphicFrame>
      <p:sp>
        <p:nvSpPr>
          <p:cNvPr id="30766" name="Down Arrow 9"/>
          <p:cNvSpPr>
            <a:spLocks noChangeArrowheads="1"/>
          </p:cNvSpPr>
          <p:nvPr/>
        </p:nvSpPr>
        <p:spPr bwMode="auto">
          <a:xfrm>
            <a:off x="2133600" y="3810000"/>
            <a:ext cx="228600" cy="381000"/>
          </a:xfrm>
          <a:prstGeom prst="downArrow">
            <a:avLst>
              <a:gd name="adj1" fmla="val 50000"/>
              <a:gd name="adj2" fmla="val 50000"/>
            </a:avLst>
          </a:prstGeom>
          <a:solidFill>
            <a:schemeClr val="accent1"/>
          </a:solidFill>
          <a:ln w="9525" algn="ctr">
            <a:solidFill>
              <a:schemeClr val="tx1"/>
            </a:solidFill>
            <a:round/>
            <a:headEnd/>
            <a:tailEnd/>
          </a:ln>
        </p:spPr>
        <p:txBody>
          <a:bodyPr/>
          <a:lstStyle/>
          <a:p>
            <a:endParaRPr lang="en-IN"/>
          </a:p>
        </p:txBody>
      </p:sp>
      <p:pic>
        <p:nvPicPr>
          <p:cNvPr id="11" name="Picture 10"/>
          <p:cNvPicPr>
            <a:picLocks noChangeAspect="1"/>
          </p:cNvPicPr>
          <p:nvPr/>
        </p:nvPicPr>
        <p:blipFill>
          <a:blip r:embed="rId3"/>
          <a:stretch>
            <a:fillRect/>
          </a:stretch>
        </p:blipFill>
        <p:spPr>
          <a:xfrm>
            <a:off x="7743825" y="52741"/>
            <a:ext cx="1276350" cy="1247775"/>
          </a:xfrm>
          <a:prstGeom prst="rect">
            <a:avLst/>
          </a:prstGeom>
        </p:spPr>
      </p:pic>
      <p:sp>
        <p:nvSpPr>
          <p:cNvPr id="12" name="Slide Number Placeholder 11"/>
          <p:cNvSpPr>
            <a:spLocks noGrp="1"/>
          </p:cNvSpPr>
          <p:nvPr>
            <p:ph type="sldNum" sz="quarter" idx="12"/>
          </p:nvPr>
        </p:nvSpPr>
        <p:spPr/>
        <p:txBody>
          <a:bodyPr/>
          <a:lstStyle/>
          <a:p>
            <a:fld id="{4B555027-C5F8-453D-8644-F1FD21F89C23}"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endParaRPr>
          </a:p>
        </p:txBody>
      </p:sp>
      <p:sp>
        <p:nvSpPr>
          <p:cNvPr id="31746" name="Title 1"/>
          <p:cNvSpPr>
            <a:spLocks noGrp="1"/>
          </p:cNvSpPr>
          <p:nvPr>
            <p:ph type="title"/>
          </p:nvPr>
        </p:nvSpPr>
        <p:spPr>
          <a:xfrm>
            <a:off x="457200" y="274638"/>
            <a:ext cx="7010400" cy="639762"/>
          </a:xfrm>
        </p:spPr>
        <p:txBody>
          <a:bodyPr>
            <a:normAutofit/>
          </a:bodyPr>
          <a:lstStyle/>
          <a:p>
            <a:r>
              <a:rPr lang="en-US" sz="3200" b="1" dirty="0">
                <a:solidFill>
                  <a:schemeClr val="bg1"/>
                </a:solidFill>
                <a:ea typeface="ＭＳ Ｐゴシック" pitchFamily="34" charset="-128"/>
              </a:rPr>
              <a:t>Admissible heuristics</a:t>
            </a:r>
            <a:r>
              <a:rPr lang="en-IN" sz="2800" b="1" dirty="0">
                <a:solidFill>
                  <a:schemeClr val="bg1"/>
                </a:solidFill>
              </a:rPr>
              <a:t> – 8 Puzzle Problem</a:t>
            </a:r>
            <a:endParaRPr lang="en-US" sz="3200" b="1" dirty="0">
              <a:solidFill>
                <a:schemeClr val="bg1"/>
              </a:solidFill>
            </a:endParaRPr>
          </a:p>
        </p:txBody>
      </p:sp>
      <p:graphicFrame>
        <p:nvGraphicFramePr>
          <p:cNvPr id="5" name="Table 4"/>
          <p:cNvGraphicFramePr>
            <a:graphicFrameLocks noGrp="1"/>
          </p:cNvGraphicFramePr>
          <p:nvPr/>
        </p:nvGraphicFramePr>
        <p:xfrm>
          <a:off x="457200" y="4191000"/>
          <a:ext cx="1905000" cy="1483360"/>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tblGrid>
              <a:tr h="370840">
                <a:tc gridSpan="3">
                  <a:txBody>
                    <a:bodyPr/>
                    <a:lstStyle/>
                    <a:p>
                      <a:pPr algn="ctr"/>
                      <a:r>
                        <a:rPr lang="en-IN" dirty="0"/>
                        <a:t>GOAL</a:t>
                      </a:r>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2</a:t>
                      </a:r>
                    </a:p>
                  </a:txBody>
                  <a:tcPr/>
                </a:tc>
                <a:tc>
                  <a:txBody>
                    <a:bodyPr/>
                    <a:lstStyle/>
                    <a:p>
                      <a:r>
                        <a:rPr lang="en-IN" dirty="0"/>
                        <a:t>3</a:t>
                      </a:r>
                    </a:p>
                  </a:txBody>
                  <a:tcPr/>
                </a:tc>
                <a:extLst>
                  <a:ext uri="{0D108BD9-81ED-4DB2-BD59-A6C34878D82A}">
                    <a16:rowId xmlns:a16="http://schemas.microsoft.com/office/drawing/2014/main" val="10001"/>
                  </a:ext>
                </a:extLst>
              </a:tr>
              <a:tr h="370840">
                <a:tc>
                  <a:txBody>
                    <a:bodyPr/>
                    <a:lstStyle/>
                    <a:p>
                      <a:r>
                        <a:rPr lang="en-IN" dirty="0"/>
                        <a:t>8</a:t>
                      </a:r>
                    </a:p>
                  </a:txBody>
                  <a:tcPr/>
                </a:tc>
                <a:tc>
                  <a:txBody>
                    <a:bodyPr/>
                    <a:lstStyle/>
                    <a:p>
                      <a:endParaRPr lang="en-IN"/>
                    </a:p>
                  </a:txBody>
                  <a:tcPr/>
                </a:tc>
                <a:tc>
                  <a:txBody>
                    <a:bodyPr/>
                    <a:lstStyle/>
                    <a:p>
                      <a:r>
                        <a:rPr lang="en-IN" dirty="0"/>
                        <a:t>4</a:t>
                      </a:r>
                    </a:p>
                  </a:txBody>
                  <a:tcPr/>
                </a:tc>
                <a:extLst>
                  <a:ext uri="{0D108BD9-81ED-4DB2-BD59-A6C34878D82A}">
                    <a16:rowId xmlns:a16="http://schemas.microsoft.com/office/drawing/2014/main" val="10002"/>
                  </a:ext>
                </a:extLst>
              </a:tr>
              <a:tr h="370840">
                <a:tc>
                  <a:txBody>
                    <a:bodyPr/>
                    <a:lstStyle/>
                    <a:p>
                      <a:r>
                        <a:rPr lang="en-IN" dirty="0"/>
                        <a:t>7</a:t>
                      </a:r>
                    </a:p>
                  </a:txBody>
                  <a:tcPr/>
                </a:tc>
                <a:tc>
                  <a:txBody>
                    <a:bodyPr/>
                    <a:lstStyle/>
                    <a:p>
                      <a:r>
                        <a:rPr lang="en-IN" dirty="0"/>
                        <a:t>6</a:t>
                      </a:r>
                    </a:p>
                  </a:txBody>
                  <a:tcPr/>
                </a:tc>
                <a:tc>
                  <a:txBody>
                    <a:bodyPr/>
                    <a:lstStyle/>
                    <a:p>
                      <a:r>
                        <a:rPr lang="en-IN" dirty="0"/>
                        <a:t>5</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457200" y="2251075"/>
          <a:ext cx="1905000" cy="1483360"/>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tblGrid>
              <a:tr h="370840">
                <a:tc gridSpan="3">
                  <a:txBody>
                    <a:bodyPr/>
                    <a:lstStyle/>
                    <a:p>
                      <a:pPr algn="ctr"/>
                      <a:r>
                        <a:rPr lang="en-IN" dirty="0"/>
                        <a:t>START</a:t>
                      </a: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2</a:t>
                      </a:r>
                    </a:p>
                  </a:txBody>
                  <a:tcPr/>
                </a:tc>
                <a:tc>
                  <a:txBody>
                    <a:bodyPr/>
                    <a:lstStyle/>
                    <a:p>
                      <a:r>
                        <a:rPr lang="en-IN" dirty="0"/>
                        <a:t>3</a:t>
                      </a:r>
                    </a:p>
                  </a:txBody>
                  <a:tcPr/>
                </a:tc>
                <a:extLst>
                  <a:ext uri="{0D108BD9-81ED-4DB2-BD59-A6C34878D82A}">
                    <a16:rowId xmlns:a16="http://schemas.microsoft.com/office/drawing/2014/main" val="10001"/>
                  </a:ext>
                </a:extLst>
              </a:tr>
              <a:tr h="370840">
                <a:tc>
                  <a:txBody>
                    <a:bodyPr/>
                    <a:lstStyle/>
                    <a:p>
                      <a:r>
                        <a:rPr lang="en-IN" dirty="0"/>
                        <a:t>7</a:t>
                      </a:r>
                    </a:p>
                  </a:txBody>
                  <a:tcPr/>
                </a:tc>
                <a:tc>
                  <a:txBody>
                    <a:bodyPr/>
                    <a:lstStyle/>
                    <a:p>
                      <a:r>
                        <a:rPr lang="en-IN" dirty="0"/>
                        <a:t>8</a:t>
                      </a:r>
                    </a:p>
                  </a:txBody>
                  <a:tcPr/>
                </a:tc>
                <a:tc>
                  <a:txBody>
                    <a:bodyPr/>
                    <a:lstStyle/>
                    <a:p>
                      <a:r>
                        <a:rPr lang="en-IN" dirty="0"/>
                        <a:t>4</a:t>
                      </a:r>
                    </a:p>
                  </a:txBody>
                  <a:tcPr/>
                </a:tc>
                <a:extLst>
                  <a:ext uri="{0D108BD9-81ED-4DB2-BD59-A6C34878D82A}">
                    <a16:rowId xmlns:a16="http://schemas.microsoft.com/office/drawing/2014/main" val="10002"/>
                  </a:ext>
                </a:extLst>
              </a:tr>
              <a:tr h="370840">
                <a:tc>
                  <a:txBody>
                    <a:bodyPr/>
                    <a:lstStyle/>
                    <a:p>
                      <a:r>
                        <a:rPr lang="en-IN" dirty="0"/>
                        <a:t>6</a:t>
                      </a:r>
                    </a:p>
                  </a:txBody>
                  <a:tcPr/>
                </a:tc>
                <a:tc>
                  <a:txBody>
                    <a:bodyPr/>
                    <a:lstStyle/>
                    <a:p>
                      <a:endParaRPr lang="en-IN" dirty="0"/>
                    </a:p>
                  </a:txBody>
                  <a:tcPr/>
                </a:tc>
                <a:tc>
                  <a:txBody>
                    <a:bodyPr/>
                    <a:lstStyle/>
                    <a:p>
                      <a:r>
                        <a:rPr lang="en-IN" dirty="0"/>
                        <a:t>5</a:t>
                      </a:r>
                    </a:p>
                  </a:txBody>
                  <a:tcPr/>
                </a:tc>
                <a:extLst>
                  <a:ext uri="{0D108BD9-81ED-4DB2-BD59-A6C34878D82A}">
                    <a16:rowId xmlns:a16="http://schemas.microsoft.com/office/drawing/2014/main" val="10003"/>
                  </a:ext>
                </a:extLst>
              </a:tr>
            </a:tbl>
          </a:graphicData>
        </a:graphic>
      </p:graphicFrame>
      <p:sp>
        <p:nvSpPr>
          <p:cNvPr id="31788" name="Down Arrow 9"/>
          <p:cNvSpPr>
            <a:spLocks noChangeArrowheads="1"/>
          </p:cNvSpPr>
          <p:nvPr/>
        </p:nvSpPr>
        <p:spPr bwMode="auto">
          <a:xfrm>
            <a:off x="1295400" y="3810000"/>
            <a:ext cx="228600" cy="381000"/>
          </a:xfrm>
          <a:prstGeom prst="downArrow">
            <a:avLst>
              <a:gd name="adj1" fmla="val 50000"/>
              <a:gd name="adj2" fmla="val 50000"/>
            </a:avLst>
          </a:prstGeom>
          <a:solidFill>
            <a:schemeClr val="accent1"/>
          </a:solidFill>
          <a:ln w="9525" algn="ctr">
            <a:solidFill>
              <a:schemeClr val="tx1"/>
            </a:solidFill>
            <a:round/>
            <a:headEnd/>
            <a:tailEnd/>
          </a:ln>
        </p:spPr>
        <p:txBody>
          <a:bodyPr/>
          <a:lstStyle/>
          <a:p>
            <a:endParaRPr lang="en-IN" sz="1400" b="1">
              <a:solidFill>
                <a:schemeClr val="bg1"/>
              </a:solidFill>
            </a:endParaRPr>
          </a:p>
        </p:txBody>
      </p:sp>
      <p:graphicFrame>
        <p:nvGraphicFramePr>
          <p:cNvPr id="8" name="Table 7"/>
          <p:cNvGraphicFramePr>
            <a:graphicFrameLocks noGrp="1"/>
          </p:cNvGraphicFramePr>
          <p:nvPr/>
        </p:nvGraphicFramePr>
        <p:xfrm>
          <a:off x="4419600" y="1752600"/>
          <a:ext cx="1905000" cy="1483360"/>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tblGrid>
              <a:tr h="370840">
                <a:tc gridSpan="3">
                  <a:txBody>
                    <a:bodyPr/>
                    <a:lstStyle/>
                    <a:p>
                      <a:pPr algn="ctr"/>
                      <a:r>
                        <a:rPr lang="en-IN" dirty="0">
                          <a:solidFill>
                            <a:srgbClr val="FF0000"/>
                          </a:solidFill>
                        </a:rPr>
                        <a:t>START</a:t>
                      </a: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solidFill>
                            <a:srgbClr val="FF0000"/>
                          </a:solidFill>
                        </a:rPr>
                        <a:t>1</a:t>
                      </a:r>
                    </a:p>
                  </a:txBody>
                  <a:tcPr/>
                </a:tc>
                <a:tc>
                  <a:txBody>
                    <a:bodyPr/>
                    <a:lstStyle/>
                    <a:p>
                      <a:r>
                        <a:rPr lang="en-IN" dirty="0">
                          <a:solidFill>
                            <a:srgbClr val="FF0000"/>
                          </a:solidFill>
                        </a:rPr>
                        <a:t>2</a:t>
                      </a:r>
                    </a:p>
                  </a:txBody>
                  <a:tcPr/>
                </a:tc>
                <a:tc>
                  <a:txBody>
                    <a:bodyPr/>
                    <a:lstStyle/>
                    <a:p>
                      <a:r>
                        <a:rPr lang="en-IN" dirty="0">
                          <a:solidFill>
                            <a:srgbClr val="FF0000"/>
                          </a:solidFill>
                        </a:rPr>
                        <a:t>3</a:t>
                      </a:r>
                    </a:p>
                  </a:txBody>
                  <a:tcPr/>
                </a:tc>
                <a:extLst>
                  <a:ext uri="{0D108BD9-81ED-4DB2-BD59-A6C34878D82A}">
                    <a16:rowId xmlns:a16="http://schemas.microsoft.com/office/drawing/2014/main" val="10001"/>
                  </a:ext>
                </a:extLst>
              </a:tr>
              <a:tr h="370840">
                <a:tc>
                  <a:txBody>
                    <a:bodyPr/>
                    <a:lstStyle/>
                    <a:p>
                      <a:r>
                        <a:rPr lang="en-IN" dirty="0">
                          <a:solidFill>
                            <a:srgbClr val="FF0000"/>
                          </a:solidFill>
                        </a:rPr>
                        <a:t>7</a:t>
                      </a:r>
                    </a:p>
                  </a:txBody>
                  <a:tcPr/>
                </a:tc>
                <a:tc>
                  <a:txBody>
                    <a:bodyPr/>
                    <a:lstStyle/>
                    <a:p>
                      <a:r>
                        <a:rPr lang="en-IN" dirty="0">
                          <a:solidFill>
                            <a:srgbClr val="FF0000"/>
                          </a:solidFill>
                        </a:rPr>
                        <a:t>8</a:t>
                      </a:r>
                    </a:p>
                  </a:txBody>
                  <a:tcPr/>
                </a:tc>
                <a:tc>
                  <a:txBody>
                    <a:bodyPr/>
                    <a:lstStyle/>
                    <a:p>
                      <a:r>
                        <a:rPr lang="en-IN" dirty="0">
                          <a:solidFill>
                            <a:srgbClr val="FF0000"/>
                          </a:solidFill>
                        </a:rPr>
                        <a:t>4</a:t>
                      </a:r>
                    </a:p>
                  </a:txBody>
                  <a:tcPr/>
                </a:tc>
                <a:extLst>
                  <a:ext uri="{0D108BD9-81ED-4DB2-BD59-A6C34878D82A}">
                    <a16:rowId xmlns:a16="http://schemas.microsoft.com/office/drawing/2014/main" val="10002"/>
                  </a:ext>
                </a:extLst>
              </a:tr>
              <a:tr h="370840">
                <a:tc>
                  <a:txBody>
                    <a:bodyPr/>
                    <a:lstStyle/>
                    <a:p>
                      <a:r>
                        <a:rPr lang="en-IN" dirty="0">
                          <a:solidFill>
                            <a:srgbClr val="FF0000"/>
                          </a:solidFill>
                        </a:rPr>
                        <a:t>6</a:t>
                      </a:r>
                    </a:p>
                  </a:txBody>
                  <a:tcPr/>
                </a:tc>
                <a:tc>
                  <a:txBody>
                    <a:bodyPr/>
                    <a:lstStyle/>
                    <a:p>
                      <a:endParaRPr lang="en-IN" dirty="0">
                        <a:solidFill>
                          <a:srgbClr val="FF0000"/>
                        </a:solidFill>
                      </a:endParaRPr>
                    </a:p>
                  </a:txBody>
                  <a:tcPr/>
                </a:tc>
                <a:tc>
                  <a:txBody>
                    <a:bodyPr/>
                    <a:lstStyle/>
                    <a:p>
                      <a:r>
                        <a:rPr lang="en-IN" dirty="0">
                          <a:solidFill>
                            <a:srgbClr val="FF0000"/>
                          </a:solidFill>
                        </a:rPr>
                        <a:t>5</a:t>
                      </a:r>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nvGraphicFramePr>
        <p:xfrm>
          <a:off x="2819400" y="3546475"/>
          <a:ext cx="1905000" cy="1483360"/>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tblGrid>
              <a:tr h="370840">
                <a:tc gridSpan="3">
                  <a:txBody>
                    <a:bodyPr/>
                    <a:lstStyle/>
                    <a:p>
                      <a:pPr algn="ctr"/>
                      <a:r>
                        <a:rPr lang="en-IN" dirty="0">
                          <a:solidFill>
                            <a:srgbClr val="FF0000"/>
                          </a:solidFill>
                        </a:rPr>
                        <a:t>START</a:t>
                      </a: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solidFill>
                            <a:schemeClr val="tx2"/>
                          </a:solidFill>
                        </a:rPr>
                        <a:t>1</a:t>
                      </a:r>
                    </a:p>
                  </a:txBody>
                  <a:tcPr/>
                </a:tc>
                <a:tc>
                  <a:txBody>
                    <a:bodyPr/>
                    <a:lstStyle/>
                    <a:p>
                      <a:r>
                        <a:rPr lang="en-IN" dirty="0">
                          <a:solidFill>
                            <a:schemeClr val="tx2"/>
                          </a:solidFill>
                        </a:rPr>
                        <a:t>2</a:t>
                      </a:r>
                    </a:p>
                  </a:txBody>
                  <a:tcPr/>
                </a:tc>
                <a:tc>
                  <a:txBody>
                    <a:bodyPr/>
                    <a:lstStyle/>
                    <a:p>
                      <a:r>
                        <a:rPr lang="en-IN" dirty="0">
                          <a:solidFill>
                            <a:schemeClr val="tx2"/>
                          </a:solidFill>
                        </a:rPr>
                        <a:t>3</a:t>
                      </a:r>
                    </a:p>
                  </a:txBody>
                  <a:tcPr/>
                </a:tc>
                <a:extLst>
                  <a:ext uri="{0D108BD9-81ED-4DB2-BD59-A6C34878D82A}">
                    <a16:rowId xmlns:a16="http://schemas.microsoft.com/office/drawing/2014/main" val="10001"/>
                  </a:ext>
                </a:extLst>
              </a:tr>
              <a:tr h="370840">
                <a:tc>
                  <a:txBody>
                    <a:bodyPr/>
                    <a:lstStyle/>
                    <a:p>
                      <a:r>
                        <a:rPr lang="en-IN" dirty="0">
                          <a:solidFill>
                            <a:schemeClr val="tx2"/>
                          </a:solidFill>
                        </a:rPr>
                        <a:t>7</a:t>
                      </a:r>
                    </a:p>
                  </a:txBody>
                  <a:tcPr/>
                </a:tc>
                <a:tc>
                  <a:txBody>
                    <a:bodyPr/>
                    <a:lstStyle/>
                    <a:p>
                      <a:endParaRPr lang="en-IN" dirty="0">
                        <a:solidFill>
                          <a:schemeClr val="tx2"/>
                        </a:solidFill>
                      </a:endParaRPr>
                    </a:p>
                  </a:txBody>
                  <a:tcPr/>
                </a:tc>
                <a:tc>
                  <a:txBody>
                    <a:bodyPr/>
                    <a:lstStyle/>
                    <a:p>
                      <a:r>
                        <a:rPr lang="en-IN" dirty="0">
                          <a:solidFill>
                            <a:schemeClr val="tx2"/>
                          </a:solidFill>
                        </a:rPr>
                        <a:t>4</a:t>
                      </a:r>
                    </a:p>
                  </a:txBody>
                  <a:tcPr/>
                </a:tc>
                <a:extLst>
                  <a:ext uri="{0D108BD9-81ED-4DB2-BD59-A6C34878D82A}">
                    <a16:rowId xmlns:a16="http://schemas.microsoft.com/office/drawing/2014/main" val="10002"/>
                  </a:ext>
                </a:extLst>
              </a:tr>
              <a:tr h="370840">
                <a:tc>
                  <a:txBody>
                    <a:bodyPr/>
                    <a:lstStyle/>
                    <a:p>
                      <a:r>
                        <a:rPr lang="en-IN" dirty="0">
                          <a:solidFill>
                            <a:schemeClr val="tx2"/>
                          </a:solidFill>
                        </a:rPr>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8</a:t>
                      </a:r>
                    </a:p>
                  </a:txBody>
                  <a:tcPr/>
                </a:tc>
                <a:tc>
                  <a:txBody>
                    <a:bodyPr/>
                    <a:lstStyle/>
                    <a:p>
                      <a:r>
                        <a:rPr lang="en-IN" dirty="0">
                          <a:solidFill>
                            <a:schemeClr val="tx2"/>
                          </a:solidFill>
                        </a:rPr>
                        <a:t>5</a:t>
                      </a:r>
                    </a:p>
                  </a:txBody>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nvGraphicFramePr>
        <p:xfrm>
          <a:off x="5029200" y="3546475"/>
          <a:ext cx="1905000" cy="1483360"/>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tblGrid>
              <a:tr h="370840">
                <a:tc gridSpan="3">
                  <a:txBody>
                    <a:bodyPr/>
                    <a:lstStyle/>
                    <a:p>
                      <a:pPr algn="ctr"/>
                      <a:r>
                        <a:rPr lang="en-IN" dirty="0">
                          <a:solidFill>
                            <a:srgbClr val="FF0000"/>
                          </a:solidFill>
                        </a:rPr>
                        <a:t>START</a:t>
                      </a: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solidFill>
                            <a:schemeClr val="tx2"/>
                          </a:solidFill>
                        </a:rPr>
                        <a:t>1</a:t>
                      </a:r>
                    </a:p>
                  </a:txBody>
                  <a:tcPr/>
                </a:tc>
                <a:tc>
                  <a:txBody>
                    <a:bodyPr/>
                    <a:lstStyle/>
                    <a:p>
                      <a:r>
                        <a:rPr lang="en-IN" dirty="0">
                          <a:solidFill>
                            <a:schemeClr val="tx2"/>
                          </a:solidFill>
                        </a:rPr>
                        <a:t>2</a:t>
                      </a:r>
                    </a:p>
                  </a:txBody>
                  <a:tcPr/>
                </a:tc>
                <a:tc>
                  <a:txBody>
                    <a:bodyPr/>
                    <a:lstStyle/>
                    <a:p>
                      <a:r>
                        <a:rPr lang="en-IN" dirty="0">
                          <a:solidFill>
                            <a:schemeClr val="tx2"/>
                          </a:solidFill>
                        </a:rPr>
                        <a:t>3</a:t>
                      </a:r>
                    </a:p>
                  </a:txBody>
                  <a:tcPr/>
                </a:tc>
                <a:extLst>
                  <a:ext uri="{0D108BD9-81ED-4DB2-BD59-A6C34878D82A}">
                    <a16:rowId xmlns:a16="http://schemas.microsoft.com/office/drawing/2014/main" val="10001"/>
                  </a:ext>
                </a:extLst>
              </a:tr>
              <a:tr h="370840">
                <a:tc>
                  <a:txBody>
                    <a:bodyPr/>
                    <a:lstStyle/>
                    <a:p>
                      <a:r>
                        <a:rPr lang="en-IN" dirty="0">
                          <a:solidFill>
                            <a:schemeClr val="tx2"/>
                          </a:solidFill>
                        </a:rPr>
                        <a:t>7</a:t>
                      </a:r>
                    </a:p>
                  </a:txBody>
                  <a:tcPr/>
                </a:tc>
                <a:tc>
                  <a:txBody>
                    <a:bodyPr/>
                    <a:lstStyle/>
                    <a:p>
                      <a:r>
                        <a:rPr lang="en-IN" dirty="0">
                          <a:solidFill>
                            <a:schemeClr val="tx2"/>
                          </a:solidFill>
                        </a:rPr>
                        <a:t>8</a:t>
                      </a:r>
                    </a:p>
                  </a:txBody>
                  <a:tcPr/>
                </a:tc>
                <a:tc>
                  <a:txBody>
                    <a:bodyPr/>
                    <a:lstStyle/>
                    <a:p>
                      <a:r>
                        <a:rPr lang="en-IN" dirty="0">
                          <a:solidFill>
                            <a:schemeClr val="tx2"/>
                          </a:solidFill>
                        </a:rPr>
                        <a:t>4</a:t>
                      </a:r>
                    </a:p>
                  </a:txBody>
                  <a:tcPr/>
                </a:tc>
                <a:extLst>
                  <a:ext uri="{0D108BD9-81ED-4DB2-BD59-A6C34878D82A}">
                    <a16:rowId xmlns:a16="http://schemas.microsoft.com/office/drawing/2014/main" val="10002"/>
                  </a:ext>
                </a:extLst>
              </a:tr>
              <a:tr h="370840">
                <a:tc>
                  <a:txBody>
                    <a:bodyPr/>
                    <a:lstStyle/>
                    <a:p>
                      <a:r>
                        <a:rPr lang="en-IN" dirty="0">
                          <a:solidFill>
                            <a:schemeClr val="tx2"/>
                          </a:solidFill>
                        </a:rPr>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5</a:t>
                      </a:r>
                    </a:p>
                  </a:txBody>
                  <a:tcPr/>
                </a:tc>
                <a:tc>
                  <a:txBody>
                    <a:bodyPr/>
                    <a:lstStyle/>
                    <a:p>
                      <a:endParaRPr lang="en-IN" dirty="0">
                        <a:solidFill>
                          <a:schemeClr val="tx2"/>
                        </a:solidFill>
                      </a:endParaRPr>
                    </a:p>
                  </a:txBody>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nvGraphicFramePr>
        <p:xfrm>
          <a:off x="7086600" y="3581400"/>
          <a:ext cx="1905000" cy="1483360"/>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tblGrid>
              <a:tr h="370840">
                <a:tc gridSpan="3">
                  <a:txBody>
                    <a:bodyPr/>
                    <a:lstStyle/>
                    <a:p>
                      <a:pPr algn="ctr"/>
                      <a:r>
                        <a:rPr lang="en-IN" dirty="0">
                          <a:solidFill>
                            <a:srgbClr val="FF0000"/>
                          </a:solidFill>
                        </a:rPr>
                        <a:t>START</a:t>
                      </a: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solidFill>
                            <a:schemeClr val="tx2"/>
                          </a:solidFill>
                        </a:rPr>
                        <a:t>1</a:t>
                      </a:r>
                    </a:p>
                  </a:txBody>
                  <a:tcPr/>
                </a:tc>
                <a:tc>
                  <a:txBody>
                    <a:bodyPr/>
                    <a:lstStyle/>
                    <a:p>
                      <a:r>
                        <a:rPr lang="en-IN" dirty="0">
                          <a:solidFill>
                            <a:schemeClr val="tx2"/>
                          </a:solidFill>
                        </a:rPr>
                        <a:t>2</a:t>
                      </a:r>
                    </a:p>
                  </a:txBody>
                  <a:tcPr/>
                </a:tc>
                <a:tc>
                  <a:txBody>
                    <a:bodyPr/>
                    <a:lstStyle/>
                    <a:p>
                      <a:r>
                        <a:rPr lang="en-IN" dirty="0">
                          <a:solidFill>
                            <a:schemeClr val="tx2"/>
                          </a:solidFill>
                        </a:rPr>
                        <a:t>3</a:t>
                      </a:r>
                    </a:p>
                  </a:txBody>
                  <a:tcPr/>
                </a:tc>
                <a:extLst>
                  <a:ext uri="{0D108BD9-81ED-4DB2-BD59-A6C34878D82A}">
                    <a16:rowId xmlns:a16="http://schemas.microsoft.com/office/drawing/2014/main" val="10001"/>
                  </a:ext>
                </a:extLst>
              </a:tr>
              <a:tr h="370840">
                <a:tc>
                  <a:txBody>
                    <a:bodyPr/>
                    <a:lstStyle/>
                    <a:p>
                      <a:r>
                        <a:rPr lang="en-IN" dirty="0">
                          <a:solidFill>
                            <a:schemeClr val="tx2"/>
                          </a:solidFill>
                        </a:rPr>
                        <a:t>7</a:t>
                      </a:r>
                    </a:p>
                  </a:txBody>
                  <a:tcPr/>
                </a:tc>
                <a:tc>
                  <a:txBody>
                    <a:bodyPr/>
                    <a:lstStyle/>
                    <a:p>
                      <a:r>
                        <a:rPr lang="en-IN" dirty="0">
                          <a:solidFill>
                            <a:schemeClr val="tx2"/>
                          </a:solidFill>
                        </a:rPr>
                        <a:t>8</a:t>
                      </a:r>
                    </a:p>
                  </a:txBody>
                  <a:tcPr/>
                </a:tc>
                <a:tc>
                  <a:txBody>
                    <a:bodyPr/>
                    <a:lstStyle/>
                    <a:p>
                      <a:r>
                        <a:rPr lang="en-IN" dirty="0">
                          <a:solidFill>
                            <a:schemeClr val="tx2"/>
                          </a:solidFill>
                        </a:rPr>
                        <a:t>4</a:t>
                      </a:r>
                    </a:p>
                  </a:txBody>
                  <a:tcPr/>
                </a:tc>
                <a:extLst>
                  <a:ext uri="{0D108BD9-81ED-4DB2-BD59-A6C34878D82A}">
                    <a16:rowId xmlns:a16="http://schemas.microsoft.com/office/drawing/2014/main" val="10002"/>
                  </a:ext>
                </a:extLst>
              </a:tr>
              <a:tr h="370840">
                <a:tc>
                  <a:txBody>
                    <a:bodyPr/>
                    <a:lstStyle/>
                    <a:p>
                      <a:endParaRPr lang="en-IN" dirty="0">
                        <a:solidFill>
                          <a:schemeClr val="tx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6</a:t>
                      </a:r>
                    </a:p>
                  </a:txBody>
                  <a:tcPr/>
                </a:tc>
                <a:tc>
                  <a:txBody>
                    <a:bodyPr/>
                    <a:lstStyle/>
                    <a:p>
                      <a:r>
                        <a:rPr lang="en-IN" dirty="0">
                          <a:solidFill>
                            <a:schemeClr val="tx2"/>
                          </a:solidFill>
                        </a:rPr>
                        <a:t>5</a:t>
                      </a:r>
                    </a:p>
                  </a:txBody>
                  <a:tcPr/>
                </a:tc>
                <a:extLst>
                  <a:ext uri="{0D108BD9-81ED-4DB2-BD59-A6C34878D82A}">
                    <a16:rowId xmlns:a16="http://schemas.microsoft.com/office/drawing/2014/main" val="10003"/>
                  </a:ext>
                </a:extLst>
              </a:tr>
            </a:tbl>
          </a:graphicData>
        </a:graphic>
      </p:graphicFrame>
      <p:cxnSp>
        <p:nvCxnSpPr>
          <p:cNvPr id="31869" name="Straight Arrow Connector 12"/>
          <p:cNvCxnSpPr>
            <a:cxnSpLocks noChangeShapeType="1"/>
          </p:cNvCxnSpPr>
          <p:nvPr/>
        </p:nvCxnSpPr>
        <p:spPr bwMode="auto">
          <a:xfrm rot="10800000" flipV="1">
            <a:off x="3962400" y="3200400"/>
            <a:ext cx="1371600" cy="304800"/>
          </a:xfrm>
          <a:prstGeom prst="straightConnector1">
            <a:avLst/>
          </a:prstGeom>
          <a:noFill/>
          <a:ln w="9525" algn="ctr">
            <a:solidFill>
              <a:schemeClr val="tx1"/>
            </a:solidFill>
            <a:round/>
            <a:headEnd/>
            <a:tailEnd type="arrow" w="med" len="med"/>
          </a:ln>
        </p:spPr>
      </p:cxnSp>
      <p:cxnSp>
        <p:nvCxnSpPr>
          <p:cNvPr id="31870" name="Straight Arrow Connector 14"/>
          <p:cNvCxnSpPr>
            <a:cxnSpLocks noChangeShapeType="1"/>
          </p:cNvCxnSpPr>
          <p:nvPr/>
        </p:nvCxnSpPr>
        <p:spPr bwMode="auto">
          <a:xfrm rot="16200000" flipH="1">
            <a:off x="5295900" y="3238500"/>
            <a:ext cx="457200" cy="381000"/>
          </a:xfrm>
          <a:prstGeom prst="straightConnector1">
            <a:avLst/>
          </a:prstGeom>
          <a:noFill/>
          <a:ln w="9525" algn="ctr">
            <a:solidFill>
              <a:schemeClr val="tx1"/>
            </a:solidFill>
            <a:round/>
            <a:headEnd/>
            <a:tailEnd type="arrow" w="med" len="med"/>
          </a:ln>
        </p:spPr>
      </p:cxnSp>
      <p:cxnSp>
        <p:nvCxnSpPr>
          <p:cNvPr id="31871" name="Straight Arrow Connector 16"/>
          <p:cNvCxnSpPr>
            <a:cxnSpLocks noChangeShapeType="1"/>
          </p:cNvCxnSpPr>
          <p:nvPr/>
        </p:nvCxnSpPr>
        <p:spPr bwMode="auto">
          <a:xfrm>
            <a:off x="5410200" y="3200400"/>
            <a:ext cx="2514600" cy="381000"/>
          </a:xfrm>
          <a:prstGeom prst="straightConnector1">
            <a:avLst/>
          </a:prstGeom>
          <a:noFill/>
          <a:ln w="9525" algn="ctr">
            <a:solidFill>
              <a:schemeClr val="tx1"/>
            </a:solidFill>
            <a:round/>
            <a:headEnd/>
            <a:tailEnd type="arrow" w="med" len="med"/>
          </a:ln>
        </p:spPr>
      </p:cxnSp>
      <p:sp>
        <p:nvSpPr>
          <p:cNvPr id="31872" name="Oval Callout 17"/>
          <p:cNvSpPr>
            <a:spLocks noChangeArrowheads="1"/>
          </p:cNvSpPr>
          <p:nvPr/>
        </p:nvSpPr>
        <p:spPr bwMode="auto">
          <a:xfrm>
            <a:off x="2819400" y="5257800"/>
            <a:ext cx="990600" cy="457200"/>
          </a:xfrm>
          <a:prstGeom prst="wedgeEllipseCallout">
            <a:avLst>
              <a:gd name="adj1" fmla="val 71477"/>
              <a:gd name="adj2" fmla="val -125454"/>
            </a:avLst>
          </a:prstGeom>
          <a:solidFill>
            <a:schemeClr val="accent1"/>
          </a:solidFill>
          <a:ln w="9525" algn="ctr">
            <a:solidFill>
              <a:schemeClr val="tx1"/>
            </a:solidFill>
            <a:round/>
            <a:headEnd/>
            <a:tailEnd/>
          </a:ln>
        </p:spPr>
        <p:txBody>
          <a:bodyPr/>
          <a:lstStyle/>
          <a:p>
            <a:r>
              <a:rPr lang="en-US" sz="1400" b="1">
                <a:solidFill>
                  <a:schemeClr val="bg1"/>
                </a:solidFill>
              </a:rPr>
              <a:t>H=5</a:t>
            </a:r>
          </a:p>
        </p:txBody>
      </p:sp>
      <p:sp>
        <p:nvSpPr>
          <p:cNvPr id="31873" name="Oval Callout 19"/>
          <p:cNvSpPr>
            <a:spLocks noChangeArrowheads="1"/>
          </p:cNvSpPr>
          <p:nvPr/>
        </p:nvSpPr>
        <p:spPr bwMode="auto">
          <a:xfrm>
            <a:off x="4800600" y="5334000"/>
            <a:ext cx="990600" cy="457200"/>
          </a:xfrm>
          <a:prstGeom prst="wedgeEllipseCallout">
            <a:avLst>
              <a:gd name="adj1" fmla="val 71477"/>
              <a:gd name="adj2" fmla="val -125454"/>
            </a:avLst>
          </a:prstGeom>
          <a:solidFill>
            <a:schemeClr val="accent1"/>
          </a:solidFill>
          <a:ln w="9525" algn="ctr">
            <a:solidFill>
              <a:schemeClr val="tx1"/>
            </a:solidFill>
            <a:round/>
            <a:headEnd/>
            <a:tailEnd/>
          </a:ln>
        </p:spPr>
        <p:txBody>
          <a:bodyPr/>
          <a:lstStyle/>
          <a:p>
            <a:r>
              <a:rPr lang="en-US" sz="1400" b="1">
                <a:solidFill>
                  <a:schemeClr val="bg1"/>
                </a:solidFill>
              </a:rPr>
              <a:t>H=4</a:t>
            </a:r>
          </a:p>
        </p:txBody>
      </p:sp>
      <p:sp>
        <p:nvSpPr>
          <p:cNvPr id="31874" name="Oval Callout 20"/>
          <p:cNvSpPr>
            <a:spLocks noChangeArrowheads="1"/>
          </p:cNvSpPr>
          <p:nvPr/>
        </p:nvSpPr>
        <p:spPr bwMode="auto">
          <a:xfrm>
            <a:off x="7010400" y="5257800"/>
            <a:ext cx="990600" cy="457200"/>
          </a:xfrm>
          <a:prstGeom prst="wedgeEllipseCallout">
            <a:avLst>
              <a:gd name="adj1" fmla="val 71477"/>
              <a:gd name="adj2" fmla="val -125454"/>
            </a:avLst>
          </a:prstGeom>
          <a:solidFill>
            <a:schemeClr val="accent1"/>
          </a:solidFill>
          <a:ln w="9525" algn="ctr">
            <a:solidFill>
              <a:schemeClr val="tx1"/>
            </a:solidFill>
            <a:round/>
            <a:headEnd/>
            <a:tailEnd/>
          </a:ln>
        </p:spPr>
        <p:txBody>
          <a:bodyPr/>
          <a:lstStyle/>
          <a:p>
            <a:r>
              <a:rPr lang="en-US" sz="1400" b="1">
                <a:solidFill>
                  <a:schemeClr val="bg1"/>
                </a:solidFill>
              </a:rPr>
              <a:t>H=6</a:t>
            </a:r>
          </a:p>
        </p:txBody>
      </p:sp>
      <p:pic>
        <p:nvPicPr>
          <p:cNvPr id="18" name="Picture 17"/>
          <p:cNvPicPr>
            <a:picLocks noChangeAspect="1"/>
          </p:cNvPicPr>
          <p:nvPr/>
        </p:nvPicPr>
        <p:blipFill>
          <a:blip r:embed="rId2"/>
          <a:stretch>
            <a:fillRect/>
          </a:stretch>
        </p:blipFill>
        <p:spPr>
          <a:xfrm>
            <a:off x="7743825" y="52741"/>
            <a:ext cx="1276350" cy="1247775"/>
          </a:xfrm>
          <a:prstGeom prst="rect">
            <a:avLst/>
          </a:prstGeom>
        </p:spPr>
      </p:pic>
      <p:sp>
        <p:nvSpPr>
          <p:cNvPr id="19" name="Slide Number Placeholder 18"/>
          <p:cNvSpPr>
            <a:spLocks noGrp="1"/>
          </p:cNvSpPr>
          <p:nvPr>
            <p:ph type="sldNum" sz="quarter" idx="12"/>
          </p:nvPr>
        </p:nvSpPr>
        <p:spPr/>
        <p:txBody>
          <a:bodyPr/>
          <a:lstStyle/>
          <a:p>
            <a:fld id="{4B555027-C5F8-453D-8644-F1FD21F89C23}"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pic>
        <p:nvPicPr>
          <p:cNvPr id="6" name="Picture 5"/>
          <p:cNvPicPr>
            <a:picLocks noChangeAspect="1"/>
          </p:cNvPicPr>
          <p:nvPr/>
        </p:nvPicPr>
        <p:blipFill>
          <a:blip r:embed="rId3"/>
          <a:stretch>
            <a:fillRect/>
          </a:stretch>
        </p:blipFill>
        <p:spPr>
          <a:xfrm>
            <a:off x="7743825" y="52741"/>
            <a:ext cx="1276350" cy="1247775"/>
          </a:xfrm>
          <a:prstGeom prst="rect">
            <a:avLst/>
          </a:prstGeom>
        </p:spPr>
      </p:pic>
      <p:sp>
        <p:nvSpPr>
          <p:cNvPr id="40962" name="Rectangle 2"/>
          <p:cNvSpPr>
            <a:spLocks noGrp="1" noChangeArrowheads="1"/>
          </p:cNvSpPr>
          <p:nvPr>
            <p:ph type="title"/>
          </p:nvPr>
        </p:nvSpPr>
        <p:spPr>
          <a:xfrm>
            <a:off x="457200" y="274638"/>
            <a:ext cx="7010400" cy="715962"/>
          </a:xfrm>
        </p:spPr>
        <p:txBody>
          <a:bodyPr>
            <a:normAutofit fontScale="90000"/>
          </a:bodyPr>
          <a:lstStyle/>
          <a:p>
            <a:pPr eaLnBrk="1" hangingPunct="1"/>
            <a:r>
              <a:rPr lang="en-US" b="1" dirty="0">
                <a:solidFill>
                  <a:schemeClr val="bg1"/>
                </a:solidFill>
                <a:ea typeface="ＭＳ Ｐゴシック" pitchFamily="34" charset="-128"/>
              </a:rPr>
              <a:t>Admissible heuristics</a:t>
            </a:r>
          </a:p>
        </p:txBody>
      </p:sp>
      <p:sp>
        <p:nvSpPr>
          <p:cNvPr id="40963" name="Rectangle 3"/>
          <p:cNvSpPr>
            <a:spLocks noGrp="1" noChangeArrowheads="1"/>
          </p:cNvSpPr>
          <p:nvPr>
            <p:ph type="body" idx="1"/>
          </p:nvPr>
        </p:nvSpPr>
        <p:spPr/>
        <p:style>
          <a:lnRef idx="2">
            <a:schemeClr val="accent2"/>
          </a:lnRef>
          <a:fillRef idx="1">
            <a:schemeClr val="lt1"/>
          </a:fillRef>
          <a:effectRef idx="0">
            <a:schemeClr val="accent2"/>
          </a:effectRef>
          <a:fontRef idx="minor">
            <a:schemeClr val="dk1"/>
          </a:fontRef>
        </p:style>
        <p:txBody>
          <a:bodyPr/>
          <a:lstStyle/>
          <a:p>
            <a:pPr eaLnBrk="1" hangingPunct="1">
              <a:lnSpc>
                <a:spcPct val="90000"/>
              </a:lnSpc>
              <a:buFont typeface="Wingdings" pitchFamily="2" charset="2"/>
              <a:buNone/>
            </a:pPr>
            <a:r>
              <a:rPr lang="en-US" sz="2000" dirty="0">
                <a:ea typeface="ＭＳ Ｐゴシック" pitchFamily="34" charset="-128"/>
              </a:rPr>
              <a:t>E.g., for the 8-puzzle:</a:t>
            </a:r>
          </a:p>
          <a:p>
            <a:pPr eaLnBrk="1" hangingPunct="1">
              <a:lnSpc>
                <a:spcPct val="90000"/>
              </a:lnSpc>
            </a:pPr>
            <a:r>
              <a:rPr lang="en-US" sz="2000" i="1" dirty="0">
                <a:ea typeface="ＭＳ Ｐゴシック" pitchFamily="34" charset="-128"/>
              </a:rPr>
              <a:t>h</a:t>
            </a:r>
            <a:r>
              <a:rPr lang="en-US" sz="2000" i="1" baseline="-25000" dirty="0">
                <a:ea typeface="ＭＳ Ｐゴシック" pitchFamily="34" charset="-128"/>
              </a:rPr>
              <a:t>1</a:t>
            </a:r>
            <a:r>
              <a:rPr lang="en-US" sz="2000" i="1" dirty="0">
                <a:ea typeface="ＭＳ Ｐゴシック" pitchFamily="34" charset="-128"/>
              </a:rPr>
              <a:t>(n) </a:t>
            </a:r>
            <a:r>
              <a:rPr lang="en-US" sz="2000" dirty="0">
                <a:ea typeface="ＭＳ Ｐゴシック" pitchFamily="34" charset="-128"/>
              </a:rPr>
              <a:t>= number of misplaced tiles</a:t>
            </a:r>
          </a:p>
          <a:p>
            <a:pPr eaLnBrk="1" hangingPunct="1">
              <a:lnSpc>
                <a:spcPct val="90000"/>
              </a:lnSpc>
            </a:pPr>
            <a:r>
              <a:rPr lang="en-US" sz="2000" i="1" dirty="0">
                <a:ea typeface="ＭＳ Ｐゴシック" pitchFamily="34" charset="-128"/>
              </a:rPr>
              <a:t>h</a:t>
            </a:r>
            <a:r>
              <a:rPr lang="en-US" sz="2000" i="1" baseline="-25000" dirty="0">
                <a:ea typeface="ＭＳ Ｐゴシック" pitchFamily="34" charset="-128"/>
              </a:rPr>
              <a:t>2</a:t>
            </a:r>
            <a:r>
              <a:rPr lang="en-US" sz="2000" i="1" dirty="0">
                <a:ea typeface="ＭＳ Ｐゴシック" pitchFamily="34" charset="-128"/>
              </a:rPr>
              <a:t>(n) </a:t>
            </a:r>
            <a:r>
              <a:rPr lang="en-US" sz="2000" dirty="0">
                <a:ea typeface="ＭＳ Ｐゴシック" pitchFamily="34" charset="-128"/>
              </a:rPr>
              <a:t>= total Manhattan distance</a:t>
            </a:r>
          </a:p>
          <a:p>
            <a:pPr eaLnBrk="1" hangingPunct="1">
              <a:lnSpc>
                <a:spcPct val="90000"/>
              </a:lnSpc>
              <a:buFont typeface="Wingdings" pitchFamily="2" charset="2"/>
              <a:buNone/>
            </a:pPr>
            <a:r>
              <a:rPr lang="en-US" sz="2000" dirty="0">
                <a:ea typeface="ＭＳ Ｐゴシック" pitchFamily="34" charset="-128"/>
              </a:rPr>
              <a:t>(i.e., no. of squares from desired location of each tile)</a:t>
            </a:r>
          </a:p>
          <a:p>
            <a:pPr eaLnBrk="1" hangingPunct="1">
              <a:lnSpc>
                <a:spcPct val="90000"/>
              </a:lnSpc>
              <a:buFont typeface="Wingdings" pitchFamily="2" charset="2"/>
              <a:buNone/>
            </a:pPr>
            <a:endParaRPr lang="en-US" sz="2000" dirty="0">
              <a:ea typeface="ＭＳ Ｐゴシック" pitchFamily="34" charset="-128"/>
            </a:endParaRPr>
          </a:p>
          <a:p>
            <a:pPr eaLnBrk="1" hangingPunct="1">
              <a:lnSpc>
                <a:spcPct val="90000"/>
              </a:lnSpc>
              <a:buFont typeface="Wingdings" pitchFamily="2" charset="2"/>
              <a:buNone/>
            </a:pPr>
            <a:endParaRPr lang="en-US" dirty="0">
              <a:ea typeface="ＭＳ Ｐゴシック" pitchFamily="34" charset="-128"/>
            </a:endParaRPr>
          </a:p>
          <a:p>
            <a:pPr eaLnBrk="1" hangingPunct="1">
              <a:lnSpc>
                <a:spcPct val="90000"/>
              </a:lnSpc>
              <a:buFont typeface="Wingdings" pitchFamily="2" charset="2"/>
              <a:buNone/>
            </a:pPr>
            <a:endParaRPr lang="en-US" dirty="0">
              <a:ea typeface="ＭＳ Ｐゴシック" pitchFamily="34" charset="-128"/>
            </a:endParaRPr>
          </a:p>
          <a:p>
            <a:pPr eaLnBrk="1" hangingPunct="1">
              <a:lnSpc>
                <a:spcPct val="90000"/>
              </a:lnSpc>
              <a:buFont typeface="Wingdings" pitchFamily="2" charset="2"/>
              <a:buNone/>
            </a:pPr>
            <a:endParaRPr lang="en-US" dirty="0">
              <a:ea typeface="ＭＳ Ｐゴシック" pitchFamily="34" charset="-128"/>
            </a:endParaRPr>
          </a:p>
          <a:p>
            <a:pPr eaLnBrk="1" hangingPunct="1">
              <a:lnSpc>
                <a:spcPct val="90000"/>
              </a:lnSpc>
            </a:pPr>
            <a:r>
              <a:rPr lang="en-US" sz="2800" u="sng" dirty="0">
                <a:solidFill>
                  <a:srgbClr val="CC0099"/>
                </a:solidFill>
                <a:ea typeface="ＭＳ Ｐゴシック" pitchFamily="34" charset="-128"/>
              </a:rPr>
              <a:t>h</a:t>
            </a:r>
            <a:r>
              <a:rPr lang="en-US" sz="2800" u="sng" baseline="-25000" dirty="0">
                <a:solidFill>
                  <a:srgbClr val="CC0099"/>
                </a:solidFill>
                <a:ea typeface="ＭＳ Ｐゴシック" pitchFamily="34" charset="-128"/>
              </a:rPr>
              <a:t>1</a:t>
            </a:r>
            <a:r>
              <a:rPr lang="en-US" sz="2800" u="sng" dirty="0">
                <a:solidFill>
                  <a:srgbClr val="CC0099"/>
                </a:solidFill>
                <a:ea typeface="ＭＳ Ｐゴシック" pitchFamily="34" charset="-128"/>
              </a:rPr>
              <a:t>(S) = ? </a:t>
            </a:r>
          </a:p>
          <a:p>
            <a:pPr eaLnBrk="1" hangingPunct="1">
              <a:lnSpc>
                <a:spcPct val="90000"/>
              </a:lnSpc>
            </a:pPr>
            <a:r>
              <a:rPr lang="en-US" sz="2800" u="sng" dirty="0">
                <a:solidFill>
                  <a:srgbClr val="CC0099"/>
                </a:solidFill>
                <a:ea typeface="ＭＳ Ｐゴシック" pitchFamily="34" charset="-128"/>
              </a:rPr>
              <a:t>h</a:t>
            </a:r>
            <a:r>
              <a:rPr lang="en-US" sz="2800" u="sng" baseline="-25000" dirty="0">
                <a:solidFill>
                  <a:srgbClr val="CC0099"/>
                </a:solidFill>
                <a:ea typeface="ＭＳ Ｐゴシック" pitchFamily="34" charset="-128"/>
              </a:rPr>
              <a:t>2</a:t>
            </a:r>
            <a:r>
              <a:rPr lang="en-US" sz="2800" u="sng" dirty="0">
                <a:solidFill>
                  <a:srgbClr val="CC0099"/>
                </a:solidFill>
                <a:ea typeface="ＭＳ Ｐゴシック" pitchFamily="34" charset="-128"/>
              </a:rPr>
              <a:t>(S) = ?</a:t>
            </a:r>
            <a:r>
              <a:rPr lang="en-US" sz="2800" dirty="0">
                <a:ea typeface="ＭＳ Ｐゴシック" pitchFamily="34" charset="-128"/>
              </a:rPr>
              <a:t> </a:t>
            </a:r>
          </a:p>
        </p:txBody>
      </p:sp>
      <p:pic>
        <p:nvPicPr>
          <p:cNvPr id="40964" name="Picture 5" descr="8puzzle"/>
          <p:cNvPicPr>
            <a:picLocks noChangeAspect="1" noChangeArrowheads="1"/>
          </p:cNvPicPr>
          <p:nvPr/>
        </p:nvPicPr>
        <p:blipFill>
          <a:blip r:embed="rId4"/>
          <a:srcRect/>
          <a:stretch>
            <a:fillRect/>
          </a:stretch>
        </p:blipFill>
        <p:spPr bwMode="auto">
          <a:xfrm>
            <a:off x="3962400" y="3581400"/>
            <a:ext cx="4257675" cy="216217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4B555027-C5F8-453D-8644-F1FD21F89C23}"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object 40"/>
          <p:cNvGrpSpPr/>
          <p:nvPr/>
        </p:nvGrpSpPr>
        <p:grpSpPr>
          <a:xfrm>
            <a:off x="548514" y="3586705"/>
            <a:ext cx="7300086" cy="1263382"/>
            <a:chOff x="129196" y="1735561"/>
            <a:chExt cx="3680460" cy="637540"/>
          </a:xfrm>
        </p:grpSpPr>
        <p:sp>
          <p:nvSpPr>
            <p:cNvPr id="12" name="object 41"/>
            <p:cNvSpPr/>
            <p:nvPr/>
          </p:nvSpPr>
          <p:spPr>
            <a:xfrm>
              <a:off x="129197" y="1857895"/>
              <a:ext cx="3629646" cy="50609"/>
            </a:xfrm>
            <a:prstGeom prst="rect">
              <a:avLst/>
            </a:prstGeom>
            <a:blipFill>
              <a:blip r:embed="rId2" cstate="print"/>
              <a:stretch>
                <a:fillRect/>
              </a:stretch>
            </a:blipFill>
          </p:spPr>
          <p:txBody>
            <a:bodyPr wrap="square" lIns="0" tIns="0" rIns="0" bIns="0" rtlCol="0"/>
            <a:lstStyle/>
            <a:p>
              <a:endParaRPr/>
            </a:p>
          </p:txBody>
        </p:sp>
        <p:sp>
          <p:nvSpPr>
            <p:cNvPr id="13" name="object 42"/>
            <p:cNvSpPr/>
            <p:nvPr/>
          </p:nvSpPr>
          <p:spPr>
            <a:xfrm>
              <a:off x="179997" y="2271140"/>
              <a:ext cx="101600" cy="101600"/>
            </a:xfrm>
            <a:prstGeom prst="rect">
              <a:avLst/>
            </a:prstGeom>
            <a:blipFill>
              <a:blip r:embed="rId3" cstate="print"/>
              <a:stretch>
                <a:fillRect/>
              </a:stretch>
            </a:blipFill>
          </p:spPr>
          <p:txBody>
            <a:bodyPr wrap="square" lIns="0" tIns="0" rIns="0" bIns="0" rtlCol="0"/>
            <a:lstStyle/>
            <a:p>
              <a:endParaRPr/>
            </a:p>
          </p:txBody>
        </p:sp>
        <p:sp>
          <p:nvSpPr>
            <p:cNvPr id="14" name="object 43"/>
            <p:cNvSpPr/>
            <p:nvPr/>
          </p:nvSpPr>
          <p:spPr>
            <a:xfrm>
              <a:off x="230797" y="2258440"/>
              <a:ext cx="3578808" cy="114300"/>
            </a:xfrm>
            <a:prstGeom prst="rect">
              <a:avLst/>
            </a:prstGeom>
            <a:blipFill>
              <a:blip r:embed="rId4" cstate="print"/>
              <a:stretch>
                <a:fillRect/>
              </a:stretch>
            </a:blipFill>
          </p:spPr>
          <p:txBody>
            <a:bodyPr wrap="square" lIns="0" tIns="0" rIns="0" bIns="0" rtlCol="0"/>
            <a:lstStyle/>
            <a:p>
              <a:endParaRPr/>
            </a:p>
          </p:txBody>
        </p:sp>
        <p:sp>
          <p:nvSpPr>
            <p:cNvPr id="15" name="object 44"/>
            <p:cNvSpPr/>
            <p:nvPr/>
          </p:nvSpPr>
          <p:spPr>
            <a:xfrm>
              <a:off x="3758844" y="1735569"/>
              <a:ext cx="50761" cy="535571"/>
            </a:xfrm>
            <a:prstGeom prst="rect">
              <a:avLst/>
            </a:prstGeom>
            <a:blipFill>
              <a:blip r:embed="rId5" cstate="print"/>
              <a:stretch>
                <a:fillRect/>
              </a:stretch>
            </a:blipFill>
          </p:spPr>
          <p:txBody>
            <a:bodyPr wrap="square" lIns="0" tIns="0" rIns="0" bIns="0" rtlCol="0"/>
            <a:lstStyle/>
            <a:p>
              <a:endParaRPr/>
            </a:p>
          </p:txBody>
        </p:sp>
        <p:sp>
          <p:nvSpPr>
            <p:cNvPr id="16" name="object 45"/>
            <p:cNvSpPr/>
            <p:nvPr/>
          </p:nvSpPr>
          <p:spPr>
            <a:xfrm>
              <a:off x="129196" y="1902179"/>
              <a:ext cx="3629660" cy="420370"/>
            </a:xfrm>
            <a:custGeom>
              <a:avLst/>
              <a:gdLst/>
              <a:ahLst/>
              <a:cxnLst/>
              <a:rect l="l" t="t" r="r" b="b"/>
              <a:pathLst>
                <a:path w="3629660" h="420369">
                  <a:moveTo>
                    <a:pt x="3629647" y="0"/>
                  </a:moveTo>
                  <a:lnTo>
                    <a:pt x="0" y="0"/>
                  </a:lnTo>
                  <a:lnTo>
                    <a:pt x="0" y="368961"/>
                  </a:lnTo>
                  <a:lnTo>
                    <a:pt x="4008" y="388686"/>
                  </a:lnTo>
                  <a:lnTo>
                    <a:pt x="14922" y="404839"/>
                  </a:lnTo>
                  <a:lnTo>
                    <a:pt x="31075" y="415753"/>
                  </a:lnTo>
                  <a:lnTo>
                    <a:pt x="50800" y="419762"/>
                  </a:lnTo>
                  <a:lnTo>
                    <a:pt x="3578847" y="419762"/>
                  </a:lnTo>
                  <a:lnTo>
                    <a:pt x="3598572" y="415753"/>
                  </a:lnTo>
                  <a:lnTo>
                    <a:pt x="3614725" y="404839"/>
                  </a:lnTo>
                  <a:lnTo>
                    <a:pt x="3625639" y="388686"/>
                  </a:lnTo>
                  <a:lnTo>
                    <a:pt x="3629647" y="368961"/>
                  </a:lnTo>
                  <a:lnTo>
                    <a:pt x="3629647" y="0"/>
                  </a:lnTo>
                  <a:close/>
                </a:path>
              </a:pathLst>
            </a:custGeom>
            <a:solidFill>
              <a:srgbClr val="EAEAF7"/>
            </a:solidFill>
          </p:spPr>
          <p:txBody>
            <a:bodyPr wrap="square" lIns="0" tIns="0" rIns="0" bIns="0" rtlCol="0"/>
            <a:lstStyle/>
            <a:p>
              <a:endParaRPr/>
            </a:p>
          </p:txBody>
        </p:sp>
        <p:sp>
          <p:nvSpPr>
            <p:cNvPr id="17" name="object 46"/>
            <p:cNvSpPr/>
            <p:nvPr/>
          </p:nvSpPr>
          <p:spPr>
            <a:xfrm>
              <a:off x="3758844" y="1773661"/>
              <a:ext cx="0" cy="516890"/>
            </a:xfrm>
            <a:custGeom>
              <a:avLst/>
              <a:gdLst/>
              <a:ahLst/>
              <a:cxnLst/>
              <a:rect l="l" t="t" r="r" b="b"/>
              <a:pathLst>
                <a:path h="516889">
                  <a:moveTo>
                    <a:pt x="0" y="516529"/>
                  </a:moveTo>
                  <a:lnTo>
                    <a:pt x="0" y="0"/>
                  </a:lnTo>
                </a:path>
              </a:pathLst>
            </a:custGeom>
            <a:ln w="3175">
              <a:solidFill>
                <a:srgbClr val="7F7F7F"/>
              </a:solidFill>
            </a:ln>
          </p:spPr>
          <p:txBody>
            <a:bodyPr wrap="square" lIns="0" tIns="0" rIns="0" bIns="0" rtlCol="0"/>
            <a:lstStyle/>
            <a:p>
              <a:endParaRPr/>
            </a:p>
          </p:txBody>
        </p:sp>
        <p:sp>
          <p:nvSpPr>
            <p:cNvPr id="18" name="object 47"/>
            <p:cNvSpPr/>
            <p:nvPr/>
          </p:nvSpPr>
          <p:spPr>
            <a:xfrm>
              <a:off x="3758844" y="1760961"/>
              <a:ext cx="0" cy="12700"/>
            </a:xfrm>
            <a:custGeom>
              <a:avLst/>
              <a:gdLst/>
              <a:ahLst/>
              <a:cxnLst/>
              <a:rect l="l" t="t" r="r" b="b"/>
              <a:pathLst>
                <a:path h="12700">
                  <a:moveTo>
                    <a:pt x="0" y="12699"/>
                  </a:moveTo>
                  <a:lnTo>
                    <a:pt x="0" y="0"/>
                  </a:lnTo>
                </a:path>
              </a:pathLst>
            </a:custGeom>
            <a:ln w="3175">
              <a:solidFill>
                <a:srgbClr val="AFAFAF"/>
              </a:solidFill>
            </a:ln>
          </p:spPr>
          <p:txBody>
            <a:bodyPr wrap="square" lIns="0" tIns="0" rIns="0" bIns="0" rtlCol="0"/>
            <a:lstStyle/>
            <a:p>
              <a:endParaRPr/>
            </a:p>
          </p:txBody>
        </p:sp>
        <p:sp>
          <p:nvSpPr>
            <p:cNvPr id="19" name="object 48"/>
            <p:cNvSpPr/>
            <p:nvPr/>
          </p:nvSpPr>
          <p:spPr>
            <a:xfrm>
              <a:off x="3758844" y="1748261"/>
              <a:ext cx="0" cy="12700"/>
            </a:xfrm>
            <a:custGeom>
              <a:avLst/>
              <a:gdLst/>
              <a:ahLst/>
              <a:cxnLst/>
              <a:rect l="l" t="t" r="r" b="b"/>
              <a:pathLst>
                <a:path h="12700">
                  <a:moveTo>
                    <a:pt x="0" y="12699"/>
                  </a:moveTo>
                  <a:lnTo>
                    <a:pt x="0" y="0"/>
                  </a:lnTo>
                </a:path>
              </a:pathLst>
            </a:custGeom>
            <a:ln w="3175">
              <a:solidFill>
                <a:srgbClr val="CECECE"/>
              </a:solidFill>
            </a:ln>
          </p:spPr>
          <p:txBody>
            <a:bodyPr wrap="square" lIns="0" tIns="0" rIns="0" bIns="0" rtlCol="0"/>
            <a:lstStyle/>
            <a:p>
              <a:endParaRPr/>
            </a:p>
          </p:txBody>
        </p:sp>
        <p:sp>
          <p:nvSpPr>
            <p:cNvPr id="20" name="object 49"/>
            <p:cNvSpPr/>
            <p:nvPr/>
          </p:nvSpPr>
          <p:spPr>
            <a:xfrm>
              <a:off x="3758844" y="1735561"/>
              <a:ext cx="0" cy="12700"/>
            </a:xfrm>
            <a:custGeom>
              <a:avLst/>
              <a:gdLst/>
              <a:ahLst/>
              <a:cxnLst/>
              <a:rect l="l" t="t" r="r" b="b"/>
              <a:pathLst>
                <a:path h="12700">
                  <a:moveTo>
                    <a:pt x="0" y="12699"/>
                  </a:moveTo>
                  <a:lnTo>
                    <a:pt x="0" y="0"/>
                  </a:lnTo>
                </a:path>
              </a:pathLst>
            </a:custGeom>
            <a:ln w="3175">
              <a:solidFill>
                <a:srgbClr val="EFEFEF"/>
              </a:solidFill>
            </a:ln>
          </p:spPr>
          <p:txBody>
            <a:bodyPr wrap="square" lIns="0" tIns="0" rIns="0" bIns="0" rtlCol="0"/>
            <a:lstStyle/>
            <a:p>
              <a:endParaRPr/>
            </a:p>
          </p:txBody>
        </p:sp>
      </p:grpSp>
      <p:grpSp>
        <p:nvGrpSpPr>
          <p:cNvPr id="36" name="object 14"/>
          <p:cNvGrpSpPr/>
          <p:nvPr/>
        </p:nvGrpSpPr>
        <p:grpSpPr>
          <a:xfrm>
            <a:off x="548514" y="1412989"/>
            <a:ext cx="7300086" cy="799051"/>
            <a:chOff x="129196" y="638639"/>
            <a:chExt cx="3680460" cy="403225"/>
          </a:xfrm>
        </p:grpSpPr>
        <p:sp>
          <p:nvSpPr>
            <p:cNvPr id="37" name="object 15"/>
            <p:cNvSpPr/>
            <p:nvPr/>
          </p:nvSpPr>
          <p:spPr>
            <a:xfrm>
              <a:off x="129197" y="760971"/>
              <a:ext cx="3629646" cy="50609"/>
            </a:xfrm>
            <a:prstGeom prst="rect">
              <a:avLst/>
            </a:prstGeom>
            <a:blipFill>
              <a:blip r:embed="rId2" cstate="print"/>
              <a:stretch>
                <a:fillRect/>
              </a:stretch>
            </a:blipFill>
          </p:spPr>
          <p:txBody>
            <a:bodyPr wrap="square" lIns="0" tIns="0" rIns="0" bIns="0" rtlCol="0"/>
            <a:lstStyle/>
            <a:p>
              <a:endParaRPr/>
            </a:p>
          </p:txBody>
        </p:sp>
        <p:sp>
          <p:nvSpPr>
            <p:cNvPr id="38" name="object 16"/>
            <p:cNvSpPr/>
            <p:nvPr/>
          </p:nvSpPr>
          <p:spPr>
            <a:xfrm>
              <a:off x="179997" y="940142"/>
              <a:ext cx="101600" cy="101600"/>
            </a:xfrm>
            <a:prstGeom prst="rect">
              <a:avLst/>
            </a:prstGeom>
            <a:blipFill>
              <a:blip r:embed="rId6" cstate="print"/>
              <a:stretch>
                <a:fillRect/>
              </a:stretch>
            </a:blipFill>
          </p:spPr>
          <p:txBody>
            <a:bodyPr wrap="square" lIns="0" tIns="0" rIns="0" bIns="0" rtlCol="0"/>
            <a:lstStyle/>
            <a:p>
              <a:endParaRPr/>
            </a:p>
          </p:txBody>
        </p:sp>
        <p:sp>
          <p:nvSpPr>
            <p:cNvPr id="39" name="object 17"/>
            <p:cNvSpPr/>
            <p:nvPr/>
          </p:nvSpPr>
          <p:spPr>
            <a:xfrm>
              <a:off x="230797" y="927442"/>
              <a:ext cx="3578808" cy="114300"/>
            </a:xfrm>
            <a:prstGeom prst="rect">
              <a:avLst/>
            </a:prstGeom>
            <a:blipFill>
              <a:blip r:embed="rId7" cstate="print"/>
              <a:stretch>
                <a:fillRect/>
              </a:stretch>
            </a:blipFill>
          </p:spPr>
          <p:txBody>
            <a:bodyPr wrap="square" lIns="0" tIns="0" rIns="0" bIns="0" rtlCol="0"/>
            <a:lstStyle/>
            <a:p>
              <a:endParaRPr/>
            </a:p>
          </p:txBody>
        </p:sp>
        <p:sp>
          <p:nvSpPr>
            <p:cNvPr id="40" name="object 18"/>
            <p:cNvSpPr/>
            <p:nvPr/>
          </p:nvSpPr>
          <p:spPr>
            <a:xfrm>
              <a:off x="3758844" y="638645"/>
              <a:ext cx="50761" cy="301497"/>
            </a:xfrm>
            <a:prstGeom prst="rect">
              <a:avLst/>
            </a:prstGeom>
            <a:blipFill>
              <a:blip r:embed="rId8" cstate="print"/>
              <a:stretch>
                <a:fillRect/>
              </a:stretch>
            </a:blipFill>
          </p:spPr>
          <p:txBody>
            <a:bodyPr wrap="square" lIns="0" tIns="0" rIns="0" bIns="0" rtlCol="0"/>
            <a:lstStyle/>
            <a:p>
              <a:endParaRPr/>
            </a:p>
          </p:txBody>
        </p:sp>
        <p:sp>
          <p:nvSpPr>
            <p:cNvPr id="41" name="object 19"/>
            <p:cNvSpPr/>
            <p:nvPr/>
          </p:nvSpPr>
          <p:spPr>
            <a:xfrm>
              <a:off x="129196" y="805256"/>
              <a:ext cx="3629660" cy="186055"/>
            </a:xfrm>
            <a:custGeom>
              <a:avLst/>
              <a:gdLst/>
              <a:ahLst/>
              <a:cxnLst/>
              <a:rect l="l" t="t" r="r" b="b"/>
              <a:pathLst>
                <a:path w="3629660" h="186055">
                  <a:moveTo>
                    <a:pt x="3629647" y="0"/>
                  </a:moveTo>
                  <a:lnTo>
                    <a:pt x="0" y="0"/>
                  </a:lnTo>
                  <a:lnTo>
                    <a:pt x="0" y="134886"/>
                  </a:lnTo>
                  <a:lnTo>
                    <a:pt x="4008" y="154611"/>
                  </a:lnTo>
                  <a:lnTo>
                    <a:pt x="14922" y="170764"/>
                  </a:lnTo>
                  <a:lnTo>
                    <a:pt x="31075" y="181678"/>
                  </a:lnTo>
                  <a:lnTo>
                    <a:pt x="50800" y="185687"/>
                  </a:lnTo>
                  <a:lnTo>
                    <a:pt x="3578847" y="185687"/>
                  </a:lnTo>
                  <a:lnTo>
                    <a:pt x="3598572" y="181678"/>
                  </a:lnTo>
                  <a:lnTo>
                    <a:pt x="3614725" y="170764"/>
                  </a:lnTo>
                  <a:lnTo>
                    <a:pt x="3625639" y="154611"/>
                  </a:lnTo>
                  <a:lnTo>
                    <a:pt x="3629647" y="134886"/>
                  </a:lnTo>
                  <a:lnTo>
                    <a:pt x="3629647" y="0"/>
                  </a:lnTo>
                  <a:close/>
                </a:path>
              </a:pathLst>
            </a:custGeom>
            <a:solidFill>
              <a:srgbClr val="EAEAF7"/>
            </a:solidFill>
          </p:spPr>
          <p:txBody>
            <a:bodyPr wrap="square" lIns="0" tIns="0" rIns="0" bIns="0" rtlCol="0"/>
            <a:lstStyle/>
            <a:p>
              <a:endParaRPr/>
            </a:p>
          </p:txBody>
        </p:sp>
        <p:sp>
          <p:nvSpPr>
            <p:cNvPr id="42" name="object 20"/>
            <p:cNvSpPr/>
            <p:nvPr/>
          </p:nvSpPr>
          <p:spPr>
            <a:xfrm>
              <a:off x="3758844" y="676739"/>
              <a:ext cx="0" cy="282575"/>
            </a:xfrm>
            <a:custGeom>
              <a:avLst/>
              <a:gdLst/>
              <a:ahLst/>
              <a:cxnLst/>
              <a:rect l="l" t="t" r="r" b="b"/>
              <a:pathLst>
                <a:path h="282575">
                  <a:moveTo>
                    <a:pt x="0" y="282452"/>
                  </a:moveTo>
                  <a:lnTo>
                    <a:pt x="0" y="0"/>
                  </a:lnTo>
                </a:path>
              </a:pathLst>
            </a:custGeom>
            <a:ln w="3175">
              <a:solidFill>
                <a:srgbClr val="7F7F7F"/>
              </a:solidFill>
            </a:ln>
          </p:spPr>
          <p:txBody>
            <a:bodyPr wrap="square" lIns="0" tIns="0" rIns="0" bIns="0" rtlCol="0"/>
            <a:lstStyle/>
            <a:p>
              <a:endParaRPr/>
            </a:p>
          </p:txBody>
        </p:sp>
        <p:sp>
          <p:nvSpPr>
            <p:cNvPr id="43" name="object 21"/>
            <p:cNvSpPr/>
            <p:nvPr/>
          </p:nvSpPr>
          <p:spPr>
            <a:xfrm>
              <a:off x="3758844" y="664039"/>
              <a:ext cx="0" cy="12700"/>
            </a:xfrm>
            <a:custGeom>
              <a:avLst/>
              <a:gdLst/>
              <a:ahLst/>
              <a:cxnLst/>
              <a:rect l="l" t="t" r="r" b="b"/>
              <a:pathLst>
                <a:path h="12700">
                  <a:moveTo>
                    <a:pt x="0" y="12699"/>
                  </a:moveTo>
                  <a:lnTo>
                    <a:pt x="0" y="0"/>
                  </a:lnTo>
                </a:path>
              </a:pathLst>
            </a:custGeom>
            <a:ln w="3175">
              <a:solidFill>
                <a:srgbClr val="AFAFAF"/>
              </a:solidFill>
            </a:ln>
          </p:spPr>
          <p:txBody>
            <a:bodyPr wrap="square" lIns="0" tIns="0" rIns="0" bIns="0" rtlCol="0"/>
            <a:lstStyle/>
            <a:p>
              <a:endParaRPr/>
            </a:p>
          </p:txBody>
        </p:sp>
        <p:sp>
          <p:nvSpPr>
            <p:cNvPr id="44" name="object 22"/>
            <p:cNvSpPr/>
            <p:nvPr/>
          </p:nvSpPr>
          <p:spPr>
            <a:xfrm>
              <a:off x="3758844" y="651339"/>
              <a:ext cx="0" cy="12700"/>
            </a:xfrm>
            <a:custGeom>
              <a:avLst/>
              <a:gdLst/>
              <a:ahLst/>
              <a:cxnLst/>
              <a:rect l="l" t="t" r="r" b="b"/>
              <a:pathLst>
                <a:path h="12700">
                  <a:moveTo>
                    <a:pt x="0" y="12699"/>
                  </a:moveTo>
                  <a:lnTo>
                    <a:pt x="0" y="0"/>
                  </a:lnTo>
                </a:path>
              </a:pathLst>
            </a:custGeom>
            <a:ln w="3175">
              <a:solidFill>
                <a:srgbClr val="CECECE"/>
              </a:solidFill>
            </a:ln>
          </p:spPr>
          <p:txBody>
            <a:bodyPr wrap="square" lIns="0" tIns="0" rIns="0" bIns="0" rtlCol="0"/>
            <a:lstStyle/>
            <a:p>
              <a:endParaRPr/>
            </a:p>
          </p:txBody>
        </p:sp>
        <p:sp>
          <p:nvSpPr>
            <p:cNvPr id="45" name="object 23"/>
            <p:cNvSpPr/>
            <p:nvPr/>
          </p:nvSpPr>
          <p:spPr>
            <a:xfrm>
              <a:off x="3758844" y="638639"/>
              <a:ext cx="0" cy="12700"/>
            </a:xfrm>
            <a:custGeom>
              <a:avLst/>
              <a:gdLst/>
              <a:ahLst/>
              <a:cxnLst/>
              <a:rect l="l" t="t" r="r" b="b"/>
              <a:pathLst>
                <a:path h="12700">
                  <a:moveTo>
                    <a:pt x="0" y="12699"/>
                  </a:moveTo>
                  <a:lnTo>
                    <a:pt x="0" y="0"/>
                  </a:lnTo>
                </a:path>
              </a:pathLst>
            </a:custGeom>
            <a:ln w="3175">
              <a:solidFill>
                <a:srgbClr val="EFEFEF"/>
              </a:solidFill>
            </a:ln>
          </p:spPr>
          <p:txBody>
            <a:bodyPr wrap="square" lIns="0" tIns="0" rIns="0" bIns="0" rtlCol="0"/>
            <a:lstStyle/>
            <a:p>
              <a:endParaRPr/>
            </a:p>
          </p:txBody>
        </p:sp>
      </p:grpSp>
      <p:grpSp>
        <p:nvGrpSpPr>
          <p:cNvPr id="46" name="object 27"/>
          <p:cNvGrpSpPr/>
          <p:nvPr/>
        </p:nvGrpSpPr>
        <p:grpSpPr>
          <a:xfrm>
            <a:off x="548514" y="2499851"/>
            <a:ext cx="7300086" cy="799051"/>
            <a:chOff x="129196" y="1187102"/>
            <a:chExt cx="3680460" cy="403225"/>
          </a:xfrm>
        </p:grpSpPr>
        <p:sp>
          <p:nvSpPr>
            <p:cNvPr id="47" name="object 28"/>
            <p:cNvSpPr/>
            <p:nvPr/>
          </p:nvSpPr>
          <p:spPr>
            <a:xfrm>
              <a:off x="129197" y="1309433"/>
              <a:ext cx="3629646" cy="50609"/>
            </a:xfrm>
            <a:prstGeom prst="rect">
              <a:avLst/>
            </a:prstGeom>
            <a:blipFill>
              <a:blip r:embed="rId2" cstate="print"/>
              <a:stretch>
                <a:fillRect/>
              </a:stretch>
            </a:blipFill>
          </p:spPr>
          <p:txBody>
            <a:bodyPr wrap="square" lIns="0" tIns="0" rIns="0" bIns="0" rtlCol="0"/>
            <a:lstStyle/>
            <a:p>
              <a:endParaRPr/>
            </a:p>
          </p:txBody>
        </p:sp>
        <p:sp>
          <p:nvSpPr>
            <p:cNvPr id="48" name="object 29"/>
            <p:cNvSpPr/>
            <p:nvPr/>
          </p:nvSpPr>
          <p:spPr>
            <a:xfrm>
              <a:off x="179997" y="1488605"/>
              <a:ext cx="101600" cy="101600"/>
            </a:xfrm>
            <a:prstGeom prst="rect">
              <a:avLst/>
            </a:prstGeom>
            <a:blipFill>
              <a:blip r:embed="rId6" cstate="print"/>
              <a:stretch>
                <a:fillRect/>
              </a:stretch>
            </a:blipFill>
          </p:spPr>
          <p:txBody>
            <a:bodyPr wrap="square" lIns="0" tIns="0" rIns="0" bIns="0" rtlCol="0"/>
            <a:lstStyle/>
            <a:p>
              <a:endParaRPr/>
            </a:p>
          </p:txBody>
        </p:sp>
        <p:sp>
          <p:nvSpPr>
            <p:cNvPr id="49" name="object 30"/>
            <p:cNvSpPr/>
            <p:nvPr/>
          </p:nvSpPr>
          <p:spPr>
            <a:xfrm>
              <a:off x="230797" y="1475905"/>
              <a:ext cx="3578808" cy="114300"/>
            </a:xfrm>
            <a:prstGeom prst="rect">
              <a:avLst/>
            </a:prstGeom>
            <a:blipFill>
              <a:blip r:embed="rId9" cstate="print"/>
              <a:stretch>
                <a:fillRect/>
              </a:stretch>
            </a:blipFill>
          </p:spPr>
          <p:txBody>
            <a:bodyPr wrap="square" lIns="0" tIns="0" rIns="0" bIns="0" rtlCol="0"/>
            <a:lstStyle/>
            <a:p>
              <a:endParaRPr/>
            </a:p>
          </p:txBody>
        </p:sp>
        <p:sp>
          <p:nvSpPr>
            <p:cNvPr id="50" name="object 31"/>
            <p:cNvSpPr/>
            <p:nvPr/>
          </p:nvSpPr>
          <p:spPr>
            <a:xfrm>
              <a:off x="3758844" y="1187107"/>
              <a:ext cx="50761" cy="301497"/>
            </a:xfrm>
            <a:prstGeom prst="rect">
              <a:avLst/>
            </a:prstGeom>
            <a:blipFill>
              <a:blip r:embed="rId10" cstate="print"/>
              <a:stretch>
                <a:fillRect/>
              </a:stretch>
            </a:blipFill>
          </p:spPr>
          <p:txBody>
            <a:bodyPr wrap="square" lIns="0" tIns="0" rIns="0" bIns="0" rtlCol="0"/>
            <a:lstStyle/>
            <a:p>
              <a:endParaRPr/>
            </a:p>
          </p:txBody>
        </p:sp>
        <p:sp>
          <p:nvSpPr>
            <p:cNvPr id="51" name="object 32"/>
            <p:cNvSpPr/>
            <p:nvPr/>
          </p:nvSpPr>
          <p:spPr>
            <a:xfrm>
              <a:off x="129196" y="1353718"/>
              <a:ext cx="3629660" cy="186055"/>
            </a:xfrm>
            <a:custGeom>
              <a:avLst/>
              <a:gdLst/>
              <a:ahLst/>
              <a:cxnLst/>
              <a:rect l="l" t="t" r="r" b="b"/>
              <a:pathLst>
                <a:path w="3629660" h="186055">
                  <a:moveTo>
                    <a:pt x="3629647" y="0"/>
                  </a:moveTo>
                  <a:lnTo>
                    <a:pt x="0" y="0"/>
                  </a:lnTo>
                  <a:lnTo>
                    <a:pt x="0" y="134886"/>
                  </a:lnTo>
                  <a:lnTo>
                    <a:pt x="4008" y="154611"/>
                  </a:lnTo>
                  <a:lnTo>
                    <a:pt x="14922" y="170764"/>
                  </a:lnTo>
                  <a:lnTo>
                    <a:pt x="31075" y="181678"/>
                  </a:lnTo>
                  <a:lnTo>
                    <a:pt x="50800" y="185687"/>
                  </a:lnTo>
                  <a:lnTo>
                    <a:pt x="3578847" y="185687"/>
                  </a:lnTo>
                  <a:lnTo>
                    <a:pt x="3598572" y="181678"/>
                  </a:lnTo>
                  <a:lnTo>
                    <a:pt x="3614725" y="170764"/>
                  </a:lnTo>
                  <a:lnTo>
                    <a:pt x="3625639" y="154611"/>
                  </a:lnTo>
                  <a:lnTo>
                    <a:pt x="3629647" y="134886"/>
                  </a:lnTo>
                  <a:lnTo>
                    <a:pt x="3629647" y="0"/>
                  </a:lnTo>
                  <a:close/>
                </a:path>
              </a:pathLst>
            </a:custGeom>
            <a:solidFill>
              <a:srgbClr val="EAEAF7"/>
            </a:solidFill>
          </p:spPr>
          <p:txBody>
            <a:bodyPr wrap="square" lIns="0" tIns="0" rIns="0" bIns="0" rtlCol="0"/>
            <a:lstStyle/>
            <a:p>
              <a:endParaRPr/>
            </a:p>
          </p:txBody>
        </p:sp>
        <p:sp>
          <p:nvSpPr>
            <p:cNvPr id="52" name="object 33"/>
            <p:cNvSpPr/>
            <p:nvPr/>
          </p:nvSpPr>
          <p:spPr>
            <a:xfrm>
              <a:off x="3758844" y="1225202"/>
              <a:ext cx="0" cy="282575"/>
            </a:xfrm>
            <a:custGeom>
              <a:avLst/>
              <a:gdLst/>
              <a:ahLst/>
              <a:cxnLst/>
              <a:rect l="l" t="t" r="r" b="b"/>
              <a:pathLst>
                <a:path h="282575">
                  <a:moveTo>
                    <a:pt x="0" y="282452"/>
                  </a:moveTo>
                  <a:lnTo>
                    <a:pt x="0" y="0"/>
                  </a:lnTo>
                </a:path>
              </a:pathLst>
            </a:custGeom>
            <a:ln w="3175">
              <a:solidFill>
                <a:srgbClr val="7F7F7F"/>
              </a:solidFill>
            </a:ln>
          </p:spPr>
          <p:txBody>
            <a:bodyPr wrap="square" lIns="0" tIns="0" rIns="0" bIns="0" rtlCol="0"/>
            <a:lstStyle/>
            <a:p>
              <a:endParaRPr/>
            </a:p>
          </p:txBody>
        </p:sp>
        <p:sp>
          <p:nvSpPr>
            <p:cNvPr id="53" name="object 34"/>
            <p:cNvSpPr/>
            <p:nvPr/>
          </p:nvSpPr>
          <p:spPr>
            <a:xfrm>
              <a:off x="3758844" y="1212502"/>
              <a:ext cx="0" cy="12700"/>
            </a:xfrm>
            <a:custGeom>
              <a:avLst/>
              <a:gdLst/>
              <a:ahLst/>
              <a:cxnLst/>
              <a:rect l="l" t="t" r="r" b="b"/>
              <a:pathLst>
                <a:path h="12700">
                  <a:moveTo>
                    <a:pt x="0" y="12699"/>
                  </a:moveTo>
                  <a:lnTo>
                    <a:pt x="0" y="0"/>
                  </a:lnTo>
                </a:path>
              </a:pathLst>
            </a:custGeom>
            <a:ln w="3175">
              <a:solidFill>
                <a:srgbClr val="AFAFAF"/>
              </a:solidFill>
            </a:ln>
          </p:spPr>
          <p:txBody>
            <a:bodyPr wrap="square" lIns="0" tIns="0" rIns="0" bIns="0" rtlCol="0"/>
            <a:lstStyle/>
            <a:p>
              <a:endParaRPr/>
            </a:p>
          </p:txBody>
        </p:sp>
        <p:sp>
          <p:nvSpPr>
            <p:cNvPr id="54" name="object 35"/>
            <p:cNvSpPr/>
            <p:nvPr/>
          </p:nvSpPr>
          <p:spPr>
            <a:xfrm>
              <a:off x="3758844" y="1199802"/>
              <a:ext cx="0" cy="12700"/>
            </a:xfrm>
            <a:custGeom>
              <a:avLst/>
              <a:gdLst/>
              <a:ahLst/>
              <a:cxnLst/>
              <a:rect l="l" t="t" r="r" b="b"/>
              <a:pathLst>
                <a:path h="12700">
                  <a:moveTo>
                    <a:pt x="0" y="12699"/>
                  </a:moveTo>
                  <a:lnTo>
                    <a:pt x="0" y="0"/>
                  </a:lnTo>
                </a:path>
              </a:pathLst>
            </a:custGeom>
            <a:ln w="3175">
              <a:solidFill>
                <a:srgbClr val="CECECE"/>
              </a:solidFill>
            </a:ln>
          </p:spPr>
          <p:txBody>
            <a:bodyPr wrap="square" lIns="0" tIns="0" rIns="0" bIns="0" rtlCol="0"/>
            <a:lstStyle/>
            <a:p>
              <a:endParaRPr/>
            </a:p>
          </p:txBody>
        </p:sp>
        <p:sp>
          <p:nvSpPr>
            <p:cNvPr id="55" name="object 36"/>
            <p:cNvSpPr/>
            <p:nvPr/>
          </p:nvSpPr>
          <p:spPr>
            <a:xfrm>
              <a:off x="3758844" y="1187102"/>
              <a:ext cx="0" cy="12700"/>
            </a:xfrm>
            <a:custGeom>
              <a:avLst/>
              <a:gdLst/>
              <a:ahLst/>
              <a:cxnLst/>
              <a:rect l="l" t="t" r="r" b="b"/>
              <a:pathLst>
                <a:path h="12700">
                  <a:moveTo>
                    <a:pt x="0" y="12699"/>
                  </a:moveTo>
                  <a:lnTo>
                    <a:pt x="0" y="0"/>
                  </a:lnTo>
                </a:path>
              </a:pathLst>
            </a:custGeom>
            <a:ln w="3175">
              <a:solidFill>
                <a:srgbClr val="EFEFEF"/>
              </a:solidFill>
            </a:ln>
          </p:spPr>
          <p:txBody>
            <a:bodyPr wrap="square" lIns="0" tIns="0" rIns="0" bIns="0" rtlCol="0"/>
            <a:lstStyle/>
            <a:p>
              <a:endParaRPr/>
            </a:p>
          </p:txBody>
        </p:sp>
      </p:grpSp>
      <p:sp>
        <p:nvSpPr>
          <p:cNvPr id="4" name="object 12"/>
          <p:cNvSpPr/>
          <p:nvPr/>
        </p:nvSpPr>
        <p:spPr>
          <a:xfrm>
            <a:off x="548513" y="1325342"/>
            <a:ext cx="7199326" cy="356113"/>
          </a:xfrm>
          <a:custGeom>
            <a:avLst/>
            <a:gdLst/>
            <a:ahLst/>
            <a:cxnLst/>
            <a:rect l="l" t="t" r="r" b="b"/>
            <a:pathLst>
              <a:path w="3629660" h="179704">
                <a:moveTo>
                  <a:pt x="3578847" y="0"/>
                </a:moveTo>
                <a:lnTo>
                  <a:pt x="50800" y="0"/>
                </a:lnTo>
                <a:lnTo>
                  <a:pt x="31075" y="4008"/>
                </a:lnTo>
                <a:lnTo>
                  <a:pt x="14922" y="14922"/>
                </a:lnTo>
                <a:lnTo>
                  <a:pt x="4008" y="31075"/>
                </a:lnTo>
                <a:lnTo>
                  <a:pt x="0" y="50800"/>
                </a:lnTo>
                <a:lnTo>
                  <a:pt x="0" y="179222"/>
                </a:lnTo>
                <a:lnTo>
                  <a:pt x="3629647" y="179222"/>
                </a:lnTo>
                <a:lnTo>
                  <a:pt x="3629647" y="50800"/>
                </a:lnTo>
                <a:lnTo>
                  <a:pt x="3625639" y="31075"/>
                </a:lnTo>
                <a:lnTo>
                  <a:pt x="3614725" y="14922"/>
                </a:lnTo>
                <a:lnTo>
                  <a:pt x="3598572" y="4008"/>
                </a:lnTo>
                <a:lnTo>
                  <a:pt x="3578847" y="0"/>
                </a:lnTo>
                <a:close/>
              </a:path>
            </a:pathLst>
          </a:custGeom>
          <a:solidFill>
            <a:srgbClr val="D6D6EF"/>
          </a:solidFill>
        </p:spPr>
        <p:txBody>
          <a:bodyPr wrap="square" lIns="0" tIns="0" rIns="0" bIns="0" rtlCol="0"/>
          <a:lstStyle/>
          <a:p>
            <a:endParaRPr/>
          </a:p>
        </p:txBody>
      </p:sp>
      <p:sp>
        <p:nvSpPr>
          <p:cNvPr id="5" name="object 13"/>
          <p:cNvSpPr txBox="1"/>
          <p:nvPr/>
        </p:nvSpPr>
        <p:spPr>
          <a:xfrm>
            <a:off x="624087" y="1305869"/>
            <a:ext cx="1626020" cy="331930"/>
          </a:xfrm>
          <a:prstGeom prst="rect">
            <a:avLst/>
          </a:prstGeom>
        </p:spPr>
        <p:txBody>
          <a:bodyPr vert="horz" wrap="square" lIns="0" tIns="23920" rIns="0" bIns="0" rtlCol="0">
            <a:spAutoFit/>
          </a:bodyPr>
          <a:lstStyle/>
          <a:p>
            <a:pPr marL="25179">
              <a:spcBef>
                <a:spcPts val="188"/>
              </a:spcBef>
            </a:pPr>
            <a:r>
              <a:rPr sz="2000" spc="99" dirty="0">
                <a:solidFill>
                  <a:srgbClr val="3333B2"/>
                </a:solidFill>
                <a:latin typeface="Times New Roman"/>
                <a:cs typeface="Times New Roman"/>
              </a:rPr>
              <a:t>Completeness</a:t>
            </a:r>
            <a:endParaRPr sz="2000">
              <a:latin typeface="Times New Roman"/>
              <a:cs typeface="Times New Roman"/>
            </a:endParaRPr>
          </a:p>
        </p:txBody>
      </p:sp>
      <p:sp>
        <p:nvSpPr>
          <p:cNvPr id="6" name="object 24"/>
          <p:cNvSpPr txBox="1"/>
          <p:nvPr/>
        </p:nvSpPr>
        <p:spPr>
          <a:xfrm>
            <a:off x="624087" y="1701642"/>
            <a:ext cx="6260995" cy="325440"/>
          </a:xfrm>
          <a:prstGeom prst="rect">
            <a:avLst/>
          </a:prstGeom>
        </p:spPr>
        <p:txBody>
          <a:bodyPr vert="horz" wrap="square" lIns="0" tIns="32733" rIns="0" bIns="0" rtlCol="0">
            <a:spAutoFit/>
          </a:bodyPr>
          <a:lstStyle/>
          <a:p>
            <a:pPr marL="25179">
              <a:spcBef>
                <a:spcPts val="258"/>
              </a:spcBef>
            </a:pPr>
            <a:r>
              <a:rPr sz="1900" spc="-30" dirty="0">
                <a:latin typeface="Times New Roman"/>
                <a:cs typeface="Times New Roman"/>
              </a:rPr>
              <a:t>Is </a:t>
            </a:r>
            <a:r>
              <a:rPr sz="1900" spc="99" dirty="0">
                <a:latin typeface="Times New Roman"/>
                <a:cs typeface="Times New Roman"/>
              </a:rPr>
              <a:t>the </a:t>
            </a:r>
            <a:r>
              <a:rPr sz="1900" spc="50" dirty="0">
                <a:latin typeface="Times New Roman"/>
                <a:cs typeface="Times New Roman"/>
              </a:rPr>
              <a:t>algorithm </a:t>
            </a:r>
            <a:r>
              <a:rPr sz="1900" spc="69" dirty="0">
                <a:latin typeface="Times New Roman"/>
                <a:cs typeface="Times New Roman"/>
              </a:rPr>
              <a:t>guaranteed </a:t>
            </a:r>
            <a:r>
              <a:rPr sz="1900" spc="109" dirty="0">
                <a:latin typeface="Times New Roman"/>
                <a:cs typeface="Times New Roman"/>
              </a:rPr>
              <a:t>to </a:t>
            </a:r>
            <a:r>
              <a:rPr sz="1900" spc="297" dirty="0">
                <a:latin typeface="Times New Roman"/>
                <a:cs typeface="Times New Roman"/>
              </a:rPr>
              <a:t>nd </a:t>
            </a:r>
            <a:r>
              <a:rPr sz="1900" spc="109" dirty="0">
                <a:latin typeface="Times New Roman"/>
                <a:cs typeface="Times New Roman"/>
              </a:rPr>
              <a:t>a </a:t>
            </a:r>
            <a:r>
              <a:rPr sz="1900" spc="40" dirty="0">
                <a:latin typeface="Times New Roman"/>
                <a:cs typeface="Times New Roman"/>
              </a:rPr>
              <a:t>solution </a:t>
            </a:r>
            <a:r>
              <a:rPr sz="1900" spc="-40" dirty="0">
                <a:latin typeface="Times New Roman"/>
                <a:cs typeface="Times New Roman"/>
              </a:rPr>
              <a:t>if </a:t>
            </a:r>
            <a:r>
              <a:rPr sz="1900" spc="50" dirty="0">
                <a:latin typeface="Times New Roman"/>
                <a:cs typeface="Times New Roman"/>
              </a:rPr>
              <a:t>one</a:t>
            </a:r>
            <a:r>
              <a:rPr sz="1900" spc="268" dirty="0">
                <a:latin typeface="Times New Roman"/>
                <a:cs typeface="Times New Roman"/>
              </a:rPr>
              <a:t> </a:t>
            </a:r>
            <a:r>
              <a:rPr sz="1900" spc="40" dirty="0">
                <a:latin typeface="Times New Roman"/>
                <a:cs typeface="Times New Roman"/>
              </a:rPr>
              <a:t>exists?</a:t>
            </a:r>
            <a:endParaRPr sz="1900">
              <a:latin typeface="Times New Roman"/>
              <a:cs typeface="Times New Roman"/>
            </a:endParaRPr>
          </a:p>
        </p:txBody>
      </p:sp>
      <p:sp>
        <p:nvSpPr>
          <p:cNvPr id="7" name="object 25"/>
          <p:cNvSpPr/>
          <p:nvPr/>
        </p:nvSpPr>
        <p:spPr>
          <a:xfrm>
            <a:off x="548513" y="2412203"/>
            <a:ext cx="7199326" cy="356113"/>
          </a:xfrm>
          <a:custGeom>
            <a:avLst/>
            <a:gdLst/>
            <a:ahLst/>
            <a:cxnLst/>
            <a:rect l="l" t="t" r="r" b="b"/>
            <a:pathLst>
              <a:path w="3629660" h="179705">
                <a:moveTo>
                  <a:pt x="3578847" y="0"/>
                </a:moveTo>
                <a:lnTo>
                  <a:pt x="50800" y="0"/>
                </a:lnTo>
                <a:lnTo>
                  <a:pt x="31075" y="4008"/>
                </a:lnTo>
                <a:lnTo>
                  <a:pt x="14922" y="14922"/>
                </a:lnTo>
                <a:lnTo>
                  <a:pt x="4008" y="31075"/>
                </a:lnTo>
                <a:lnTo>
                  <a:pt x="0" y="50800"/>
                </a:lnTo>
                <a:lnTo>
                  <a:pt x="0" y="179222"/>
                </a:lnTo>
                <a:lnTo>
                  <a:pt x="3629647" y="179222"/>
                </a:lnTo>
                <a:lnTo>
                  <a:pt x="3629647" y="50800"/>
                </a:lnTo>
                <a:lnTo>
                  <a:pt x="3625639" y="31075"/>
                </a:lnTo>
                <a:lnTo>
                  <a:pt x="3614725" y="14922"/>
                </a:lnTo>
                <a:lnTo>
                  <a:pt x="3598572" y="4008"/>
                </a:lnTo>
                <a:lnTo>
                  <a:pt x="3578847" y="0"/>
                </a:lnTo>
                <a:close/>
              </a:path>
            </a:pathLst>
          </a:custGeom>
          <a:solidFill>
            <a:srgbClr val="D6D6EF"/>
          </a:solidFill>
        </p:spPr>
        <p:txBody>
          <a:bodyPr wrap="square" lIns="0" tIns="0" rIns="0" bIns="0" rtlCol="0"/>
          <a:lstStyle/>
          <a:p>
            <a:endParaRPr/>
          </a:p>
        </p:txBody>
      </p:sp>
      <p:sp>
        <p:nvSpPr>
          <p:cNvPr id="8" name="object 26"/>
          <p:cNvSpPr txBox="1"/>
          <p:nvPr/>
        </p:nvSpPr>
        <p:spPr>
          <a:xfrm>
            <a:off x="624087" y="2392729"/>
            <a:ext cx="1253207" cy="331930"/>
          </a:xfrm>
          <a:prstGeom prst="rect">
            <a:avLst/>
          </a:prstGeom>
        </p:spPr>
        <p:txBody>
          <a:bodyPr vert="horz" wrap="square" lIns="0" tIns="23920" rIns="0" bIns="0" rtlCol="0">
            <a:spAutoFit/>
          </a:bodyPr>
          <a:lstStyle/>
          <a:p>
            <a:pPr marL="25179">
              <a:spcBef>
                <a:spcPts val="188"/>
              </a:spcBef>
            </a:pPr>
            <a:r>
              <a:rPr sz="2000" spc="79" dirty="0">
                <a:solidFill>
                  <a:srgbClr val="3333B2"/>
                </a:solidFill>
                <a:latin typeface="Times New Roman"/>
                <a:cs typeface="Times New Roman"/>
              </a:rPr>
              <a:t>Optimality</a:t>
            </a:r>
            <a:endParaRPr sz="2000">
              <a:latin typeface="Times New Roman"/>
              <a:cs typeface="Times New Roman"/>
            </a:endParaRPr>
          </a:p>
        </p:txBody>
      </p:sp>
      <p:sp>
        <p:nvSpPr>
          <p:cNvPr id="9" name="object 37"/>
          <p:cNvSpPr txBox="1"/>
          <p:nvPr/>
        </p:nvSpPr>
        <p:spPr>
          <a:xfrm>
            <a:off x="624086" y="2788502"/>
            <a:ext cx="6448661" cy="325440"/>
          </a:xfrm>
          <a:prstGeom prst="rect">
            <a:avLst/>
          </a:prstGeom>
        </p:spPr>
        <p:txBody>
          <a:bodyPr vert="horz" wrap="square" lIns="0" tIns="32733" rIns="0" bIns="0" rtlCol="0">
            <a:spAutoFit/>
          </a:bodyPr>
          <a:lstStyle/>
          <a:p>
            <a:pPr marL="25179">
              <a:spcBef>
                <a:spcPts val="258"/>
              </a:spcBef>
            </a:pPr>
            <a:r>
              <a:rPr sz="1900" spc="69" dirty="0">
                <a:latin typeface="Times New Roman"/>
                <a:cs typeface="Times New Roman"/>
              </a:rPr>
              <a:t>When </a:t>
            </a:r>
            <a:r>
              <a:rPr sz="1900" spc="99" dirty="0">
                <a:latin typeface="Times New Roman"/>
                <a:cs typeface="Times New Roman"/>
              </a:rPr>
              <a:t>the </a:t>
            </a:r>
            <a:r>
              <a:rPr sz="1900" spc="50" dirty="0">
                <a:latin typeface="Times New Roman"/>
                <a:cs typeface="Times New Roman"/>
              </a:rPr>
              <a:t>algorithm </a:t>
            </a:r>
            <a:r>
              <a:rPr sz="1900" spc="208" dirty="0">
                <a:latin typeface="Times New Roman"/>
                <a:cs typeface="Times New Roman"/>
              </a:rPr>
              <a:t>nds </a:t>
            </a:r>
            <a:r>
              <a:rPr sz="1900" spc="109" dirty="0">
                <a:latin typeface="Times New Roman"/>
                <a:cs typeface="Times New Roman"/>
              </a:rPr>
              <a:t>a </a:t>
            </a:r>
            <a:r>
              <a:rPr sz="1900" spc="40" dirty="0">
                <a:latin typeface="Times New Roman"/>
                <a:cs typeface="Times New Roman"/>
              </a:rPr>
              <a:t>solution, </a:t>
            </a:r>
            <a:r>
              <a:rPr sz="1900" spc="-20" dirty="0">
                <a:latin typeface="Times New Roman"/>
                <a:cs typeface="Times New Roman"/>
              </a:rPr>
              <a:t>is </a:t>
            </a:r>
            <a:r>
              <a:rPr sz="1900" spc="59" dirty="0">
                <a:latin typeface="Times New Roman"/>
                <a:cs typeface="Times New Roman"/>
              </a:rPr>
              <a:t>this </a:t>
            </a:r>
            <a:r>
              <a:rPr sz="1900" spc="99" dirty="0">
                <a:latin typeface="Times New Roman"/>
                <a:cs typeface="Times New Roman"/>
              </a:rPr>
              <a:t>the </a:t>
            </a:r>
            <a:r>
              <a:rPr sz="1900" spc="59" dirty="0">
                <a:latin typeface="Times New Roman"/>
                <a:cs typeface="Times New Roman"/>
              </a:rPr>
              <a:t>optimal</a:t>
            </a:r>
            <a:r>
              <a:rPr sz="1900" spc="178" dirty="0">
                <a:latin typeface="Times New Roman"/>
                <a:cs typeface="Times New Roman"/>
              </a:rPr>
              <a:t> </a:t>
            </a:r>
            <a:r>
              <a:rPr sz="1900" spc="59" dirty="0">
                <a:latin typeface="Times New Roman"/>
                <a:cs typeface="Times New Roman"/>
              </a:rPr>
              <a:t>one?</a:t>
            </a:r>
            <a:endParaRPr sz="1900">
              <a:latin typeface="Times New Roman"/>
              <a:cs typeface="Times New Roman"/>
            </a:endParaRPr>
          </a:p>
        </p:txBody>
      </p:sp>
      <p:sp>
        <p:nvSpPr>
          <p:cNvPr id="10" name="object 39"/>
          <p:cNvSpPr txBox="1"/>
          <p:nvPr/>
        </p:nvSpPr>
        <p:spPr>
          <a:xfrm>
            <a:off x="624086" y="3479590"/>
            <a:ext cx="1957269" cy="331930"/>
          </a:xfrm>
          <a:prstGeom prst="rect">
            <a:avLst/>
          </a:prstGeom>
        </p:spPr>
        <p:txBody>
          <a:bodyPr vert="horz" wrap="square" lIns="0" tIns="23920" rIns="0" bIns="0" rtlCol="0">
            <a:spAutoFit/>
          </a:bodyPr>
          <a:lstStyle/>
          <a:p>
            <a:pPr marL="25179">
              <a:spcBef>
                <a:spcPts val="188"/>
              </a:spcBef>
            </a:pPr>
            <a:r>
              <a:rPr sz="2000" spc="119" dirty="0">
                <a:solidFill>
                  <a:srgbClr val="3333B2"/>
                </a:solidFill>
                <a:latin typeface="Times New Roman"/>
                <a:cs typeface="Times New Roman"/>
              </a:rPr>
              <a:t>Time</a:t>
            </a:r>
            <a:r>
              <a:rPr sz="2000" spc="139" dirty="0">
                <a:solidFill>
                  <a:srgbClr val="3333B2"/>
                </a:solidFill>
                <a:latin typeface="Times New Roman"/>
                <a:cs typeface="Times New Roman"/>
              </a:rPr>
              <a:t> </a:t>
            </a:r>
            <a:r>
              <a:rPr sz="2000" spc="59" dirty="0">
                <a:solidFill>
                  <a:srgbClr val="3333B2"/>
                </a:solidFill>
                <a:latin typeface="Times New Roman"/>
                <a:cs typeface="Times New Roman"/>
              </a:rPr>
              <a:t>complexity</a:t>
            </a:r>
            <a:endParaRPr sz="2000">
              <a:latin typeface="Times New Roman"/>
              <a:cs typeface="Times New Roman"/>
            </a:endParaRPr>
          </a:p>
        </p:txBody>
      </p:sp>
      <p:sp>
        <p:nvSpPr>
          <p:cNvPr id="21" name="object 50"/>
          <p:cNvSpPr txBox="1"/>
          <p:nvPr/>
        </p:nvSpPr>
        <p:spPr>
          <a:xfrm>
            <a:off x="573706" y="3875365"/>
            <a:ext cx="4546810" cy="325440"/>
          </a:xfrm>
          <a:prstGeom prst="rect">
            <a:avLst/>
          </a:prstGeom>
        </p:spPr>
        <p:txBody>
          <a:bodyPr vert="horz" wrap="square" lIns="0" tIns="32733" rIns="0" bIns="0" rtlCol="0">
            <a:spAutoFit/>
          </a:bodyPr>
          <a:lstStyle/>
          <a:p>
            <a:pPr marL="75537">
              <a:spcBef>
                <a:spcPts val="258"/>
              </a:spcBef>
            </a:pPr>
            <a:r>
              <a:rPr sz="1900" dirty="0">
                <a:latin typeface="Times New Roman"/>
                <a:cs typeface="Times New Roman"/>
              </a:rPr>
              <a:t>How </a:t>
            </a:r>
            <a:r>
              <a:rPr sz="1900" spc="20" dirty="0">
                <a:latin typeface="Times New Roman"/>
                <a:cs typeface="Times New Roman"/>
              </a:rPr>
              <a:t>long </a:t>
            </a:r>
            <a:r>
              <a:rPr sz="1900" spc="59" dirty="0">
                <a:latin typeface="Times New Roman"/>
                <a:cs typeface="Times New Roman"/>
              </a:rPr>
              <a:t>does it </a:t>
            </a:r>
            <a:r>
              <a:rPr sz="1900" spc="69" dirty="0">
                <a:latin typeface="Times New Roman"/>
                <a:cs typeface="Times New Roman"/>
              </a:rPr>
              <a:t>take </a:t>
            </a:r>
            <a:r>
              <a:rPr sz="1900" spc="109" dirty="0">
                <a:latin typeface="Times New Roman"/>
                <a:cs typeface="Times New Roman"/>
              </a:rPr>
              <a:t>to </a:t>
            </a:r>
            <a:r>
              <a:rPr sz="1900" spc="297" dirty="0">
                <a:latin typeface="Times New Roman"/>
                <a:cs typeface="Times New Roman"/>
              </a:rPr>
              <a:t>nd </a:t>
            </a:r>
            <a:r>
              <a:rPr sz="1900" spc="109" dirty="0">
                <a:latin typeface="Times New Roman"/>
                <a:cs typeface="Times New Roman"/>
              </a:rPr>
              <a:t>a</a:t>
            </a:r>
            <a:r>
              <a:rPr sz="1900" spc="367" dirty="0">
                <a:latin typeface="Times New Roman"/>
                <a:cs typeface="Times New Roman"/>
              </a:rPr>
              <a:t> </a:t>
            </a:r>
            <a:r>
              <a:rPr sz="1900" spc="50" dirty="0">
                <a:latin typeface="Times New Roman"/>
                <a:cs typeface="Times New Roman"/>
              </a:rPr>
              <a:t>solution?</a:t>
            </a:r>
            <a:r>
              <a:rPr spc="73" baseline="32407" dirty="0">
                <a:latin typeface="Arial"/>
                <a:cs typeface="Arial"/>
              </a:rPr>
              <a:t>a</a:t>
            </a:r>
            <a:endParaRPr baseline="32407">
              <a:latin typeface="Arial"/>
              <a:cs typeface="Arial"/>
            </a:endParaRPr>
          </a:p>
        </p:txBody>
      </p:sp>
      <p:sp>
        <p:nvSpPr>
          <p:cNvPr id="22" name="object 52"/>
          <p:cNvSpPr txBox="1"/>
          <p:nvPr/>
        </p:nvSpPr>
        <p:spPr>
          <a:xfrm>
            <a:off x="860269" y="4361639"/>
            <a:ext cx="5732003" cy="272917"/>
          </a:xfrm>
          <a:prstGeom prst="rect">
            <a:avLst/>
          </a:prstGeom>
        </p:spPr>
        <p:txBody>
          <a:bodyPr vert="horz" wrap="square" lIns="0" tIns="26438" rIns="0" bIns="0" rtlCol="0">
            <a:spAutoFit/>
          </a:bodyPr>
          <a:lstStyle/>
          <a:p>
            <a:pPr marL="75537">
              <a:spcBef>
                <a:spcPts val="208"/>
              </a:spcBef>
            </a:pPr>
            <a:r>
              <a:rPr sz="1200" spc="282" baseline="41666" dirty="0">
                <a:latin typeface="Verdana"/>
                <a:cs typeface="Verdana"/>
              </a:rPr>
              <a:t>a </a:t>
            </a:r>
            <a:r>
              <a:rPr sz="1600" spc="69" dirty="0">
                <a:latin typeface="Times New Roman"/>
                <a:cs typeface="Times New Roman"/>
              </a:rPr>
              <a:t>Often </a:t>
            </a:r>
            <a:r>
              <a:rPr sz="1600" spc="59" dirty="0">
                <a:latin typeface="Times New Roman"/>
                <a:cs typeface="Times New Roman"/>
              </a:rPr>
              <a:t>measured as </a:t>
            </a:r>
            <a:r>
              <a:rPr sz="1600" spc="69" dirty="0">
                <a:latin typeface="Times New Roman"/>
                <a:cs typeface="Times New Roman"/>
              </a:rPr>
              <a:t>number </a:t>
            </a:r>
            <a:r>
              <a:rPr sz="1600" spc="10" dirty="0">
                <a:latin typeface="Times New Roman"/>
                <a:cs typeface="Times New Roman"/>
              </a:rPr>
              <a:t>of </a:t>
            </a:r>
            <a:r>
              <a:rPr sz="1600" spc="59" dirty="0">
                <a:latin typeface="Times New Roman"/>
                <a:cs typeface="Times New Roman"/>
              </a:rPr>
              <a:t>nodes </a:t>
            </a:r>
            <a:r>
              <a:rPr sz="1600" spc="69" dirty="0">
                <a:latin typeface="Times New Roman"/>
                <a:cs typeface="Times New Roman"/>
              </a:rPr>
              <a:t>generated </a:t>
            </a:r>
            <a:r>
              <a:rPr sz="1600" spc="40" dirty="0">
                <a:latin typeface="Times New Roman"/>
                <a:cs typeface="Times New Roman"/>
              </a:rPr>
              <a:t>during </a:t>
            </a:r>
            <a:r>
              <a:rPr sz="1600" spc="50" dirty="0">
                <a:latin typeface="Times New Roman"/>
                <a:cs typeface="Times New Roman"/>
              </a:rPr>
              <a:t>search.</a:t>
            </a:r>
            <a:endParaRPr sz="1600">
              <a:latin typeface="Times New Roman"/>
              <a:cs typeface="Times New Roman"/>
            </a:endParaRPr>
          </a:p>
        </p:txBody>
      </p:sp>
      <p:sp>
        <p:nvSpPr>
          <p:cNvPr id="23" name="object 54"/>
          <p:cNvSpPr txBox="1"/>
          <p:nvPr/>
        </p:nvSpPr>
        <p:spPr>
          <a:xfrm>
            <a:off x="624087" y="5030303"/>
            <a:ext cx="2039137" cy="331930"/>
          </a:xfrm>
          <a:prstGeom prst="rect">
            <a:avLst/>
          </a:prstGeom>
        </p:spPr>
        <p:txBody>
          <a:bodyPr vert="horz" wrap="square" lIns="0" tIns="23920" rIns="0" bIns="0" rtlCol="0">
            <a:spAutoFit/>
          </a:bodyPr>
          <a:lstStyle/>
          <a:p>
            <a:pPr marL="25179">
              <a:spcBef>
                <a:spcPts val="188"/>
              </a:spcBef>
            </a:pPr>
            <a:r>
              <a:rPr sz="2000" spc="109" dirty="0">
                <a:solidFill>
                  <a:srgbClr val="3333B2"/>
                </a:solidFill>
                <a:latin typeface="Times New Roman"/>
                <a:cs typeface="Times New Roman"/>
              </a:rPr>
              <a:t>Space</a:t>
            </a:r>
            <a:r>
              <a:rPr sz="2000" spc="169" dirty="0">
                <a:solidFill>
                  <a:srgbClr val="3333B2"/>
                </a:solidFill>
                <a:latin typeface="Times New Roman"/>
                <a:cs typeface="Times New Roman"/>
              </a:rPr>
              <a:t> </a:t>
            </a:r>
            <a:r>
              <a:rPr sz="2000" spc="59" dirty="0">
                <a:solidFill>
                  <a:srgbClr val="3333B2"/>
                </a:solidFill>
                <a:latin typeface="Times New Roman"/>
                <a:cs typeface="Times New Roman"/>
              </a:rPr>
              <a:t>complexity</a:t>
            </a:r>
            <a:endParaRPr sz="2000">
              <a:latin typeface="Times New Roman"/>
              <a:cs typeface="Times New Roman"/>
            </a:endParaRPr>
          </a:p>
        </p:txBody>
      </p:sp>
      <p:grpSp>
        <p:nvGrpSpPr>
          <p:cNvPr id="24" name="object 55"/>
          <p:cNvGrpSpPr/>
          <p:nvPr/>
        </p:nvGrpSpPr>
        <p:grpSpPr>
          <a:xfrm>
            <a:off x="548514" y="5137418"/>
            <a:ext cx="7300086" cy="1263382"/>
            <a:chOff x="129196" y="2518097"/>
            <a:chExt cx="3680460" cy="637540"/>
          </a:xfrm>
        </p:grpSpPr>
        <p:sp>
          <p:nvSpPr>
            <p:cNvPr id="25" name="object 56"/>
            <p:cNvSpPr/>
            <p:nvPr/>
          </p:nvSpPr>
          <p:spPr>
            <a:xfrm>
              <a:off x="129197" y="2640431"/>
              <a:ext cx="3629646" cy="50609"/>
            </a:xfrm>
            <a:prstGeom prst="rect">
              <a:avLst/>
            </a:prstGeom>
            <a:blipFill>
              <a:blip r:embed="rId11" cstate="print"/>
              <a:stretch>
                <a:fillRect/>
              </a:stretch>
            </a:blipFill>
          </p:spPr>
          <p:txBody>
            <a:bodyPr wrap="square" lIns="0" tIns="0" rIns="0" bIns="0" rtlCol="0"/>
            <a:lstStyle/>
            <a:p>
              <a:endParaRPr/>
            </a:p>
          </p:txBody>
        </p:sp>
        <p:sp>
          <p:nvSpPr>
            <p:cNvPr id="26" name="object 57"/>
            <p:cNvSpPr/>
            <p:nvPr/>
          </p:nvSpPr>
          <p:spPr>
            <a:xfrm>
              <a:off x="179997" y="3053676"/>
              <a:ext cx="101600" cy="101600"/>
            </a:xfrm>
            <a:prstGeom prst="rect">
              <a:avLst/>
            </a:prstGeom>
            <a:blipFill>
              <a:blip r:embed="rId12" cstate="print"/>
              <a:stretch>
                <a:fillRect/>
              </a:stretch>
            </a:blipFill>
          </p:spPr>
          <p:txBody>
            <a:bodyPr wrap="square" lIns="0" tIns="0" rIns="0" bIns="0" rtlCol="0"/>
            <a:lstStyle/>
            <a:p>
              <a:endParaRPr/>
            </a:p>
          </p:txBody>
        </p:sp>
        <p:sp>
          <p:nvSpPr>
            <p:cNvPr id="27" name="object 58"/>
            <p:cNvSpPr/>
            <p:nvPr/>
          </p:nvSpPr>
          <p:spPr>
            <a:xfrm>
              <a:off x="230797" y="3040976"/>
              <a:ext cx="3578808" cy="114300"/>
            </a:xfrm>
            <a:prstGeom prst="rect">
              <a:avLst/>
            </a:prstGeom>
            <a:blipFill>
              <a:blip r:embed="rId7" cstate="print"/>
              <a:stretch>
                <a:fillRect/>
              </a:stretch>
            </a:blipFill>
          </p:spPr>
          <p:txBody>
            <a:bodyPr wrap="square" lIns="0" tIns="0" rIns="0" bIns="0" rtlCol="0"/>
            <a:lstStyle/>
            <a:p>
              <a:endParaRPr/>
            </a:p>
          </p:txBody>
        </p:sp>
        <p:sp>
          <p:nvSpPr>
            <p:cNvPr id="28" name="object 59"/>
            <p:cNvSpPr/>
            <p:nvPr/>
          </p:nvSpPr>
          <p:spPr>
            <a:xfrm>
              <a:off x="3758844" y="2518105"/>
              <a:ext cx="50749" cy="535571"/>
            </a:xfrm>
            <a:prstGeom prst="rect">
              <a:avLst/>
            </a:prstGeom>
            <a:blipFill>
              <a:blip r:embed="rId13" cstate="print"/>
              <a:stretch>
                <a:fillRect/>
              </a:stretch>
            </a:blipFill>
          </p:spPr>
          <p:txBody>
            <a:bodyPr wrap="square" lIns="0" tIns="0" rIns="0" bIns="0" rtlCol="0"/>
            <a:lstStyle/>
            <a:p>
              <a:endParaRPr/>
            </a:p>
          </p:txBody>
        </p:sp>
        <p:sp>
          <p:nvSpPr>
            <p:cNvPr id="29" name="object 60"/>
            <p:cNvSpPr/>
            <p:nvPr/>
          </p:nvSpPr>
          <p:spPr>
            <a:xfrm>
              <a:off x="129196" y="2684715"/>
              <a:ext cx="3629660" cy="420370"/>
            </a:xfrm>
            <a:custGeom>
              <a:avLst/>
              <a:gdLst/>
              <a:ahLst/>
              <a:cxnLst/>
              <a:rect l="l" t="t" r="r" b="b"/>
              <a:pathLst>
                <a:path w="3629660" h="420369">
                  <a:moveTo>
                    <a:pt x="3629647" y="0"/>
                  </a:moveTo>
                  <a:lnTo>
                    <a:pt x="0" y="0"/>
                  </a:lnTo>
                  <a:lnTo>
                    <a:pt x="0" y="368961"/>
                  </a:lnTo>
                  <a:lnTo>
                    <a:pt x="4008" y="388686"/>
                  </a:lnTo>
                  <a:lnTo>
                    <a:pt x="14922" y="404839"/>
                  </a:lnTo>
                  <a:lnTo>
                    <a:pt x="31075" y="415753"/>
                  </a:lnTo>
                  <a:lnTo>
                    <a:pt x="50800" y="419762"/>
                  </a:lnTo>
                  <a:lnTo>
                    <a:pt x="3578847" y="419762"/>
                  </a:lnTo>
                  <a:lnTo>
                    <a:pt x="3598572" y="415753"/>
                  </a:lnTo>
                  <a:lnTo>
                    <a:pt x="3614725" y="404839"/>
                  </a:lnTo>
                  <a:lnTo>
                    <a:pt x="3625639" y="388686"/>
                  </a:lnTo>
                  <a:lnTo>
                    <a:pt x="3629647" y="368961"/>
                  </a:lnTo>
                  <a:lnTo>
                    <a:pt x="3629647" y="0"/>
                  </a:lnTo>
                  <a:close/>
                </a:path>
              </a:pathLst>
            </a:custGeom>
            <a:solidFill>
              <a:srgbClr val="EAEAF7"/>
            </a:solidFill>
          </p:spPr>
          <p:txBody>
            <a:bodyPr wrap="square" lIns="0" tIns="0" rIns="0" bIns="0" rtlCol="0"/>
            <a:lstStyle/>
            <a:p>
              <a:endParaRPr/>
            </a:p>
          </p:txBody>
        </p:sp>
        <p:sp>
          <p:nvSpPr>
            <p:cNvPr id="30" name="object 61"/>
            <p:cNvSpPr/>
            <p:nvPr/>
          </p:nvSpPr>
          <p:spPr>
            <a:xfrm>
              <a:off x="3758844" y="2556197"/>
              <a:ext cx="0" cy="516890"/>
            </a:xfrm>
            <a:custGeom>
              <a:avLst/>
              <a:gdLst/>
              <a:ahLst/>
              <a:cxnLst/>
              <a:rect l="l" t="t" r="r" b="b"/>
              <a:pathLst>
                <a:path h="516889">
                  <a:moveTo>
                    <a:pt x="0" y="516529"/>
                  </a:moveTo>
                  <a:lnTo>
                    <a:pt x="0" y="0"/>
                  </a:lnTo>
                </a:path>
              </a:pathLst>
            </a:custGeom>
            <a:ln w="3175">
              <a:solidFill>
                <a:srgbClr val="7F7F7F"/>
              </a:solidFill>
            </a:ln>
          </p:spPr>
          <p:txBody>
            <a:bodyPr wrap="square" lIns="0" tIns="0" rIns="0" bIns="0" rtlCol="0"/>
            <a:lstStyle/>
            <a:p>
              <a:endParaRPr/>
            </a:p>
          </p:txBody>
        </p:sp>
        <p:sp>
          <p:nvSpPr>
            <p:cNvPr id="31" name="object 62"/>
            <p:cNvSpPr/>
            <p:nvPr/>
          </p:nvSpPr>
          <p:spPr>
            <a:xfrm>
              <a:off x="3758844" y="2543497"/>
              <a:ext cx="0" cy="12700"/>
            </a:xfrm>
            <a:custGeom>
              <a:avLst/>
              <a:gdLst/>
              <a:ahLst/>
              <a:cxnLst/>
              <a:rect l="l" t="t" r="r" b="b"/>
              <a:pathLst>
                <a:path h="12700">
                  <a:moveTo>
                    <a:pt x="0" y="12699"/>
                  </a:moveTo>
                  <a:lnTo>
                    <a:pt x="0" y="0"/>
                  </a:lnTo>
                </a:path>
              </a:pathLst>
            </a:custGeom>
            <a:ln w="3175">
              <a:solidFill>
                <a:srgbClr val="AFAFAF"/>
              </a:solidFill>
            </a:ln>
          </p:spPr>
          <p:txBody>
            <a:bodyPr wrap="square" lIns="0" tIns="0" rIns="0" bIns="0" rtlCol="0"/>
            <a:lstStyle/>
            <a:p>
              <a:endParaRPr/>
            </a:p>
          </p:txBody>
        </p:sp>
        <p:sp>
          <p:nvSpPr>
            <p:cNvPr id="32" name="object 63"/>
            <p:cNvSpPr/>
            <p:nvPr/>
          </p:nvSpPr>
          <p:spPr>
            <a:xfrm>
              <a:off x="3758844" y="2530797"/>
              <a:ext cx="0" cy="12700"/>
            </a:xfrm>
            <a:custGeom>
              <a:avLst/>
              <a:gdLst/>
              <a:ahLst/>
              <a:cxnLst/>
              <a:rect l="l" t="t" r="r" b="b"/>
              <a:pathLst>
                <a:path h="12700">
                  <a:moveTo>
                    <a:pt x="0" y="12699"/>
                  </a:moveTo>
                  <a:lnTo>
                    <a:pt x="0" y="0"/>
                  </a:lnTo>
                </a:path>
              </a:pathLst>
            </a:custGeom>
            <a:ln w="3175">
              <a:solidFill>
                <a:srgbClr val="CECECE"/>
              </a:solidFill>
            </a:ln>
          </p:spPr>
          <p:txBody>
            <a:bodyPr wrap="square" lIns="0" tIns="0" rIns="0" bIns="0" rtlCol="0"/>
            <a:lstStyle/>
            <a:p>
              <a:endParaRPr/>
            </a:p>
          </p:txBody>
        </p:sp>
        <p:sp>
          <p:nvSpPr>
            <p:cNvPr id="33" name="object 64"/>
            <p:cNvSpPr/>
            <p:nvPr/>
          </p:nvSpPr>
          <p:spPr>
            <a:xfrm>
              <a:off x="3758844" y="2518097"/>
              <a:ext cx="0" cy="12700"/>
            </a:xfrm>
            <a:custGeom>
              <a:avLst/>
              <a:gdLst/>
              <a:ahLst/>
              <a:cxnLst/>
              <a:rect l="l" t="t" r="r" b="b"/>
              <a:pathLst>
                <a:path h="12700">
                  <a:moveTo>
                    <a:pt x="0" y="12699"/>
                  </a:moveTo>
                  <a:lnTo>
                    <a:pt x="0" y="0"/>
                  </a:lnTo>
                </a:path>
              </a:pathLst>
            </a:custGeom>
            <a:ln w="3175">
              <a:solidFill>
                <a:srgbClr val="EFEFEF"/>
              </a:solidFill>
            </a:ln>
          </p:spPr>
          <p:txBody>
            <a:bodyPr wrap="square" lIns="0" tIns="0" rIns="0" bIns="0" rtlCol="0"/>
            <a:lstStyle/>
            <a:p>
              <a:endParaRPr/>
            </a:p>
          </p:txBody>
        </p:sp>
        <p:sp>
          <p:nvSpPr>
            <p:cNvPr id="34" name="object 65"/>
            <p:cNvSpPr/>
            <p:nvPr/>
          </p:nvSpPr>
          <p:spPr>
            <a:xfrm>
              <a:off x="179997" y="2904426"/>
              <a:ext cx="1828800" cy="0"/>
            </a:xfrm>
            <a:custGeom>
              <a:avLst/>
              <a:gdLst/>
              <a:ahLst/>
              <a:cxnLst/>
              <a:rect l="l" t="t" r="r" b="b"/>
              <a:pathLst>
                <a:path w="1828800">
                  <a:moveTo>
                    <a:pt x="0" y="0"/>
                  </a:moveTo>
                  <a:lnTo>
                    <a:pt x="1828800" y="0"/>
                  </a:lnTo>
                </a:path>
              </a:pathLst>
            </a:custGeom>
            <a:ln w="5054">
              <a:solidFill>
                <a:srgbClr val="000000"/>
              </a:solidFill>
            </a:ln>
          </p:spPr>
          <p:txBody>
            <a:bodyPr wrap="square" lIns="0" tIns="0" rIns="0" bIns="0" rtlCol="0"/>
            <a:lstStyle/>
            <a:p>
              <a:endParaRPr/>
            </a:p>
          </p:txBody>
        </p:sp>
      </p:grpSp>
      <p:sp>
        <p:nvSpPr>
          <p:cNvPr id="35" name="object 66"/>
          <p:cNvSpPr txBox="1"/>
          <p:nvPr/>
        </p:nvSpPr>
        <p:spPr>
          <a:xfrm>
            <a:off x="548516" y="5426078"/>
            <a:ext cx="6419693" cy="764022"/>
          </a:xfrm>
          <a:prstGeom prst="rect">
            <a:avLst/>
          </a:prstGeom>
        </p:spPr>
        <p:txBody>
          <a:bodyPr vert="horz" wrap="square" lIns="0" tIns="32733" rIns="0" bIns="0" rtlCol="0">
            <a:spAutoFit/>
          </a:bodyPr>
          <a:lstStyle/>
          <a:p>
            <a:pPr marL="100716">
              <a:spcBef>
                <a:spcPts val="258"/>
              </a:spcBef>
            </a:pPr>
            <a:r>
              <a:rPr sz="1900" dirty="0">
                <a:latin typeface="Times New Roman"/>
                <a:cs typeface="Times New Roman"/>
              </a:rPr>
              <a:t>How </a:t>
            </a:r>
            <a:r>
              <a:rPr sz="1900" spc="69" dirty="0">
                <a:latin typeface="Times New Roman"/>
                <a:cs typeface="Times New Roman"/>
              </a:rPr>
              <a:t>much </a:t>
            </a:r>
            <a:r>
              <a:rPr sz="1900" spc="40" dirty="0">
                <a:latin typeface="Times New Roman"/>
                <a:cs typeface="Times New Roman"/>
              </a:rPr>
              <a:t>memory </a:t>
            </a:r>
            <a:r>
              <a:rPr sz="1900" spc="-20" dirty="0">
                <a:latin typeface="Times New Roman"/>
                <a:cs typeface="Times New Roman"/>
              </a:rPr>
              <a:t>is </a:t>
            </a:r>
            <a:r>
              <a:rPr sz="1900" spc="59" dirty="0">
                <a:latin typeface="Times New Roman"/>
                <a:cs typeface="Times New Roman"/>
              </a:rPr>
              <a:t>needed </a:t>
            </a:r>
            <a:r>
              <a:rPr sz="1900" spc="109" dirty="0">
                <a:latin typeface="Times New Roman"/>
                <a:cs typeface="Times New Roman"/>
              </a:rPr>
              <a:t>to </a:t>
            </a:r>
            <a:r>
              <a:rPr sz="1900" spc="40" dirty="0">
                <a:latin typeface="Times New Roman"/>
                <a:cs typeface="Times New Roman"/>
              </a:rPr>
              <a:t>perform </a:t>
            </a:r>
            <a:r>
              <a:rPr sz="1900" spc="99" dirty="0">
                <a:latin typeface="Times New Roman"/>
                <a:cs typeface="Times New Roman"/>
              </a:rPr>
              <a:t>the</a:t>
            </a:r>
            <a:r>
              <a:rPr sz="1900" spc="226" dirty="0">
                <a:latin typeface="Times New Roman"/>
                <a:cs typeface="Times New Roman"/>
              </a:rPr>
              <a:t> </a:t>
            </a:r>
            <a:r>
              <a:rPr sz="1900" spc="50" dirty="0">
                <a:latin typeface="Times New Roman"/>
                <a:cs typeface="Times New Roman"/>
              </a:rPr>
              <a:t>search?</a:t>
            </a:r>
            <a:r>
              <a:rPr spc="73" baseline="32407" dirty="0">
                <a:latin typeface="Arial"/>
                <a:cs typeface="Arial"/>
              </a:rPr>
              <a:t>a</a:t>
            </a:r>
            <a:endParaRPr baseline="32407">
              <a:latin typeface="Arial"/>
              <a:cs typeface="Arial"/>
            </a:endParaRPr>
          </a:p>
          <a:p>
            <a:pPr marL="386498">
              <a:spcBef>
                <a:spcPts val="1517"/>
              </a:spcBef>
            </a:pPr>
            <a:r>
              <a:rPr sz="1200" spc="282" baseline="41666" dirty="0">
                <a:latin typeface="Verdana"/>
                <a:cs typeface="Verdana"/>
              </a:rPr>
              <a:t>a </a:t>
            </a:r>
            <a:r>
              <a:rPr sz="1600" spc="69" dirty="0">
                <a:latin typeface="Times New Roman"/>
                <a:cs typeface="Times New Roman"/>
              </a:rPr>
              <a:t>Often </a:t>
            </a:r>
            <a:r>
              <a:rPr sz="1600" spc="59" dirty="0">
                <a:latin typeface="Times New Roman"/>
                <a:cs typeface="Times New Roman"/>
              </a:rPr>
              <a:t>measured as </a:t>
            </a:r>
            <a:r>
              <a:rPr sz="1600" spc="50" dirty="0">
                <a:latin typeface="Times New Roman"/>
                <a:cs typeface="Times New Roman"/>
              </a:rPr>
              <a:t>maximum </a:t>
            </a:r>
            <a:r>
              <a:rPr sz="1600" spc="69" dirty="0">
                <a:latin typeface="Times New Roman"/>
                <a:cs typeface="Times New Roman"/>
              </a:rPr>
              <a:t>number </a:t>
            </a:r>
            <a:r>
              <a:rPr sz="1600" spc="10" dirty="0">
                <a:latin typeface="Times New Roman"/>
                <a:cs typeface="Times New Roman"/>
              </a:rPr>
              <a:t>of </a:t>
            </a:r>
            <a:r>
              <a:rPr sz="1600" spc="59" dirty="0">
                <a:latin typeface="Times New Roman"/>
                <a:cs typeface="Times New Roman"/>
              </a:rPr>
              <a:t>nodes </a:t>
            </a:r>
            <a:r>
              <a:rPr sz="1600" spc="50" dirty="0">
                <a:latin typeface="Times New Roman"/>
                <a:cs typeface="Times New Roman"/>
              </a:rPr>
              <a:t>stored </a:t>
            </a:r>
            <a:r>
              <a:rPr sz="1600" spc="10" dirty="0">
                <a:latin typeface="Times New Roman"/>
                <a:cs typeface="Times New Roman"/>
              </a:rPr>
              <a:t>in</a:t>
            </a:r>
            <a:r>
              <a:rPr sz="1600" spc="278" dirty="0">
                <a:latin typeface="Times New Roman"/>
                <a:cs typeface="Times New Roman"/>
              </a:rPr>
              <a:t> </a:t>
            </a:r>
            <a:r>
              <a:rPr sz="1600" spc="20" dirty="0">
                <a:latin typeface="Times New Roman"/>
                <a:cs typeface="Times New Roman"/>
              </a:rPr>
              <a:t>memory.</a:t>
            </a:r>
            <a:endParaRPr sz="1600">
              <a:latin typeface="Times New Roman"/>
              <a:cs typeface="Times New Roman"/>
            </a:endParaRPr>
          </a:p>
        </p:txBody>
      </p:sp>
      <p:pic>
        <p:nvPicPr>
          <p:cNvPr id="56" name="Picture 55"/>
          <p:cNvPicPr>
            <a:picLocks noChangeAspect="1"/>
          </p:cNvPicPr>
          <p:nvPr/>
        </p:nvPicPr>
        <p:blipFill>
          <a:blip r:embed="rId14"/>
          <a:stretch>
            <a:fillRect/>
          </a:stretch>
        </p:blipFill>
        <p:spPr>
          <a:xfrm>
            <a:off x="7743825" y="52741"/>
            <a:ext cx="1276350" cy="1247775"/>
          </a:xfrm>
          <a:prstGeom prst="rect">
            <a:avLst/>
          </a:prstGeom>
        </p:spPr>
      </p:pic>
      <p:sp>
        <p:nvSpPr>
          <p:cNvPr id="57" name="Rounded Rectangle 56"/>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Evaluation of Search Algorithms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solidFill>
                  <a:srgbClr val="FF0000"/>
                </a:solidFill>
              </a:rPr>
              <a:t>AO*  search</a:t>
            </a:r>
          </a:p>
          <a:p>
            <a:r>
              <a:rPr lang="en-IN" sz="1400" i="1" dirty="0"/>
              <a:t>Local search Algorithms-Hill Climbing, 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5" name="Slide Number Placeholder 3"/>
          <p:cNvSpPr>
            <a:spLocks noGrp="1"/>
          </p:cNvSpPr>
          <p:nvPr>
            <p:ph type="sldNum" sz="quarter" idx="12"/>
          </p:nvPr>
        </p:nvSpPr>
        <p:spPr/>
        <p:txBody>
          <a:bodyPr/>
          <a:lstStyle/>
          <a:p>
            <a:fld id="{9D1108B3-C5D0-473B-A2B8-F546B75FB792}" type="slidenum">
              <a:rPr lang="en-US"/>
              <a:pPr/>
              <a:t>69</a:t>
            </a:fld>
            <a:endParaRPr lang="en-US"/>
          </a:p>
        </p:txBody>
      </p:sp>
      <p:sp>
        <p:nvSpPr>
          <p:cNvPr id="20482" name="Rectangle 2"/>
          <p:cNvSpPr>
            <a:spLocks noChangeArrowheads="1"/>
          </p:cNvSpPr>
          <p:nvPr/>
        </p:nvSpPr>
        <p:spPr bwMode="auto">
          <a:xfrm>
            <a:off x="685800" y="228600"/>
            <a:ext cx="6705600" cy="685800"/>
          </a:xfrm>
          <a:prstGeom prst="rect">
            <a:avLst/>
          </a:prstGeom>
          <a:noFill/>
          <a:ln w="9525">
            <a:noFill/>
            <a:miter lim="800000"/>
            <a:headEnd/>
            <a:tailEnd/>
          </a:ln>
          <a:effectLst/>
        </p:spPr>
        <p:txBody>
          <a:bodyPr anchor="ctr"/>
          <a:lstStyle/>
          <a:p>
            <a:pPr algn="ctr"/>
            <a:r>
              <a:rPr lang="en-US" sz="3200" dirty="0">
                <a:solidFill>
                  <a:schemeClr val="bg1"/>
                </a:solidFill>
                <a:latin typeface="Arial" charset="0"/>
              </a:rPr>
              <a:t>Algorithm AO*</a:t>
            </a:r>
          </a:p>
        </p:txBody>
      </p:sp>
      <p:sp>
        <p:nvSpPr>
          <p:cNvPr id="20483" name="Rectangle 3"/>
          <p:cNvSpPr>
            <a:spLocks noChangeArrowheads="1"/>
          </p:cNvSpPr>
          <p:nvPr/>
        </p:nvSpPr>
        <p:spPr bwMode="auto">
          <a:xfrm>
            <a:off x="685800" y="1447800"/>
            <a:ext cx="7772400" cy="4191000"/>
          </a:xfrm>
          <a:prstGeom prst="rect">
            <a:avLst/>
          </a:prstGeom>
          <a:noFill/>
          <a:ln w="9525">
            <a:noFill/>
            <a:miter lim="800000"/>
            <a:headEnd/>
            <a:tailEnd/>
          </a:ln>
          <a:effectLst/>
        </p:spPr>
        <p:txBody>
          <a:bodyPr/>
          <a:lstStyle/>
          <a:p>
            <a:pPr marL="533400" indent="-533400">
              <a:spcBef>
                <a:spcPct val="20000"/>
              </a:spcBef>
              <a:buFontTx/>
              <a:buAutoNum type="arabicPeriod"/>
            </a:pPr>
            <a:r>
              <a:rPr lang="en-US" sz="2000">
                <a:latin typeface="Arial" charset="0"/>
              </a:rPr>
              <a:t>Initialize:	</a:t>
            </a:r>
            <a:r>
              <a:rPr lang="en-US" sz="1800">
                <a:latin typeface="Arial" charset="0"/>
              </a:rPr>
              <a:t>Set G* = {s}, f(s) = h(s)</a:t>
            </a:r>
          </a:p>
          <a:p>
            <a:pPr marL="533400" indent="-533400">
              <a:spcBef>
                <a:spcPct val="20000"/>
              </a:spcBef>
            </a:pPr>
            <a:r>
              <a:rPr lang="en-US" sz="1800">
                <a:latin typeface="Arial" charset="0"/>
              </a:rPr>
              <a:t>			If s </a:t>
            </a:r>
            <a:r>
              <a:rPr lang="en-US" sz="1800">
                <a:latin typeface="Arial" charset="0"/>
                <a:sym typeface="Symbol" pitchFamily="18" charset="2"/>
              </a:rPr>
              <a:t> T, label s as SOLVED</a:t>
            </a:r>
            <a:endParaRPr lang="en-US" sz="1800">
              <a:latin typeface="Arial" charset="0"/>
            </a:endParaRPr>
          </a:p>
          <a:p>
            <a:pPr marL="533400" indent="-533400">
              <a:spcBef>
                <a:spcPct val="20000"/>
              </a:spcBef>
              <a:buFontTx/>
              <a:buAutoNum type="arabicPeriod" startAt="2"/>
            </a:pPr>
            <a:r>
              <a:rPr lang="en-US" sz="2000">
                <a:latin typeface="Arial" charset="0"/>
              </a:rPr>
              <a:t>Terminate:		</a:t>
            </a:r>
            <a:r>
              <a:rPr lang="en-US" sz="1800">
                <a:latin typeface="Arial" charset="0"/>
              </a:rPr>
              <a:t>If s is SOLVED, then terminate</a:t>
            </a:r>
          </a:p>
          <a:p>
            <a:pPr marL="533400" indent="-533400">
              <a:spcBef>
                <a:spcPct val="20000"/>
              </a:spcBef>
              <a:buFontTx/>
              <a:buAutoNum type="arabicPeriod" startAt="2"/>
            </a:pPr>
            <a:r>
              <a:rPr lang="en-US" sz="2000">
                <a:latin typeface="Arial" charset="0"/>
              </a:rPr>
              <a:t>Select:		</a:t>
            </a:r>
            <a:r>
              <a:rPr lang="en-US" sz="1800">
                <a:latin typeface="Arial" charset="0"/>
              </a:rPr>
              <a:t>Select a non-terminal leaf node n from the 				marked sub-tree below s in G*</a:t>
            </a:r>
            <a:endParaRPr lang="en-US" sz="1800">
              <a:latin typeface="Arial" charset="0"/>
              <a:sym typeface="Symbol" pitchFamily="18" charset="2"/>
            </a:endParaRPr>
          </a:p>
          <a:p>
            <a:pPr marL="533400" indent="-533400">
              <a:spcBef>
                <a:spcPct val="20000"/>
              </a:spcBef>
              <a:buFontTx/>
              <a:buAutoNum type="arabicPeriod" startAt="4"/>
            </a:pPr>
            <a:r>
              <a:rPr lang="en-US" sz="2000">
                <a:latin typeface="Arial" charset="0"/>
              </a:rPr>
              <a:t>Expand:		</a:t>
            </a:r>
            <a:r>
              <a:rPr lang="en-US" sz="1800">
                <a:latin typeface="Arial" charset="0"/>
              </a:rPr>
              <a:t>Make explicit the successors of n </a:t>
            </a:r>
          </a:p>
          <a:p>
            <a:pPr marL="533400" indent="-533400">
              <a:spcBef>
                <a:spcPct val="20000"/>
              </a:spcBef>
            </a:pPr>
            <a:r>
              <a:rPr lang="en-US" sz="1800">
                <a:latin typeface="Arial" charset="0"/>
              </a:rPr>
              <a:t>	  			For each successor, m, not already in G*:</a:t>
            </a:r>
          </a:p>
          <a:p>
            <a:pPr marL="533400" indent="-533400">
              <a:spcBef>
                <a:spcPct val="20000"/>
              </a:spcBef>
            </a:pPr>
            <a:r>
              <a:rPr lang="en-US" sz="1800">
                <a:latin typeface="Arial" charset="0"/>
              </a:rPr>
              <a:t>				    Set f(m) = h(m)</a:t>
            </a:r>
          </a:p>
          <a:p>
            <a:pPr marL="533400" indent="-533400">
              <a:spcBef>
                <a:spcPct val="20000"/>
              </a:spcBef>
            </a:pPr>
            <a:r>
              <a:rPr lang="en-US" sz="1800">
                <a:latin typeface="Arial" charset="0"/>
              </a:rPr>
              <a:t>				    If m is a terminal node, label m as SOLVED</a:t>
            </a:r>
            <a:endParaRPr lang="en-US" sz="2000">
              <a:latin typeface="Arial" charset="0"/>
            </a:endParaRPr>
          </a:p>
          <a:p>
            <a:pPr marL="533400" indent="-533400">
              <a:spcBef>
                <a:spcPct val="20000"/>
              </a:spcBef>
              <a:buFontTx/>
              <a:buAutoNum type="arabicPeriod" startAt="5"/>
            </a:pPr>
            <a:r>
              <a:rPr lang="en-US" sz="2000">
                <a:latin typeface="Arial" charset="0"/>
              </a:rPr>
              <a:t>Cost Revision:	</a:t>
            </a:r>
            <a:r>
              <a:rPr lang="en-US" sz="1800">
                <a:latin typeface="Arial" charset="0"/>
              </a:rPr>
              <a:t>Call cost-revise(n)</a:t>
            </a:r>
            <a:endParaRPr lang="en-US" sz="2000">
              <a:latin typeface="Arial" charset="0"/>
            </a:endParaRPr>
          </a:p>
          <a:p>
            <a:pPr marL="533400" indent="-533400">
              <a:spcBef>
                <a:spcPct val="20000"/>
              </a:spcBef>
              <a:buFontTx/>
              <a:buAutoNum type="arabicPeriod" startAt="5"/>
            </a:pPr>
            <a:r>
              <a:rPr lang="en-US" sz="2000">
                <a:latin typeface="Arial" charset="0"/>
              </a:rPr>
              <a:t>Loop:   </a:t>
            </a:r>
            <a:r>
              <a:rPr lang="en-US" sz="1800">
                <a:latin typeface="Arial" charset="0"/>
              </a:rPr>
              <a:t>Go To Step 2. </a:t>
            </a:r>
          </a:p>
        </p:txBody>
      </p:sp>
      <p:pic>
        <p:nvPicPr>
          <p:cNvPr id="7" name="Picture 6"/>
          <p:cNvPicPr>
            <a:picLocks noChangeAspect="1"/>
          </p:cNvPicPr>
          <p:nvPr/>
        </p:nvPicPr>
        <p:blipFill>
          <a:blip r:embed="rId2"/>
          <a:stretch>
            <a:fillRect/>
          </a:stretch>
        </p:blipFill>
        <p:spPr>
          <a:xfrm>
            <a:off x="7743825" y="52741"/>
            <a:ext cx="1276350" cy="1247775"/>
          </a:xfrm>
          <a:prstGeom prst="rect">
            <a:avLst/>
          </a:prstGeom>
        </p:spPr>
      </p:pic>
      <p:sp>
        <p:nvSpPr>
          <p:cNvPr id="8" name="Rectangle 3"/>
          <p:cNvSpPr txBox="1">
            <a:spLocks noChangeArrowheads="1"/>
          </p:cNvSpPr>
          <p:nvPr/>
        </p:nvSpPr>
        <p:spPr>
          <a:xfrm>
            <a:off x="457200" y="1371600"/>
            <a:ext cx="8229600" cy="4754563"/>
          </a:xfrm>
          <a:prstGeom prst="rect">
            <a:avLst/>
          </a:prstGeom>
        </p:spPr>
        <p:style>
          <a:lnRef idx="2">
            <a:schemeClr val="accent2"/>
          </a:lnRef>
          <a:fillRef idx="1">
            <a:schemeClr val="lt1"/>
          </a:fillRef>
          <a:effectRef idx="0">
            <a:schemeClr val="accent2"/>
          </a:effectRef>
          <a:fontRef idx="minor">
            <a:schemeClr val="dk1"/>
          </a:fontRef>
        </p:style>
        <p:txBody>
          <a:bodyPr/>
          <a:lstStyle/>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chemeClr val="dk1"/>
                </a:solidFill>
                <a:effectLst/>
                <a:uLnTx/>
                <a:uFillTx/>
                <a:latin typeface="+mn-lt"/>
                <a:ea typeface="ＭＳ Ｐゴシック" pitchFamily="34" charset="-128"/>
                <a:cs typeface="+mn-cs"/>
              </a:rPr>
              <a:t>E.g., for the 8-puzzle:</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1" u="none" strike="noStrike" kern="1200" cap="none" spc="0" normalizeH="0" baseline="0" noProof="0" dirty="0">
                <a:ln>
                  <a:noFill/>
                </a:ln>
                <a:solidFill>
                  <a:schemeClr val="dk1"/>
                </a:solidFill>
                <a:effectLst/>
                <a:uLnTx/>
                <a:uFillTx/>
                <a:latin typeface="+mn-lt"/>
                <a:ea typeface="ＭＳ Ｐゴシック" pitchFamily="34" charset="-128"/>
                <a:cs typeface="+mn-cs"/>
              </a:rPr>
              <a:t>h</a:t>
            </a:r>
            <a:r>
              <a:rPr kumimoji="0" lang="en-US" sz="2000" b="0" i="1" u="none" strike="noStrike" kern="1200" cap="none" spc="0" normalizeH="0" baseline="-25000" noProof="0" dirty="0">
                <a:ln>
                  <a:noFill/>
                </a:ln>
                <a:solidFill>
                  <a:schemeClr val="dk1"/>
                </a:solidFill>
                <a:effectLst/>
                <a:uLnTx/>
                <a:uFillTx/>
                <a:latin typeface="+mn-lt"/>
                <a:ea typeface="ＭＳ Ｐゴシック" pitchFamily="34" charset="-128"/>
                <a:cs typeface="+mn-cs"/>
              </a:rPr>
              <a:t>1</a:t>
            </a:r>
            <a:r>
              <a:rPr kumimoji="0" lang="en-US" sz="2000" b="0" i="1" u="none" strike="noStrike" kern="1200" cap="none" spc="0" normalizeH="0" baseline="0" noProof="0" dirty="0">
                <a:ln>
                  <a:noFill/>
                </a:ln>
                <a:solidFill>
                  <a:schemeClr val="dk1"/>
                </a:solidFill>
                <a:effectLst/>
                <a:uLnTx/>
                <a:uFillTx/>
                <a:latin typeface="+mn-lt"/>
                <a:ea typeface="ＭＳ Ｐゴシック" pitchFamily="34" charset="-128"/>
                <a:cs typeface="+mn-cs"/>
              </a:rPr>
              <a:t>(n) </a:t>
            </a:r>
            <a:r>
              <a:rPr kumimoji="0" lang="en-US" sz="2000" b="0" i="0" u="none" strike="noStrike" kern="1200" cap="none" spc="0" normalizeH="0" baseline="0" noProof="0" dirty="0">
                <a:ln>
                  <a:noFill/>
                </a:ln>
                <a:solidFill>
                  <a:schemeClr val="dk1"/>
                </a:solidFill>
                <a:effectLst/>
                <a:uLnTx/>
                <a:uFillTx/>
                <a:latin typeface="+mn-lt"/>
                <a:ea typeface="ＭＳ Ｐゴシック" pitchFamily="34" charset="-128"/>
                <a:cs typeface="+mn-cs"/>
              </a:rPr>
              <a:t>= number of misplaced tiles</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1" u="none" strike="noStrike" kern="1200" cap="none" spc="0" normalizeH="0" baseline="0" noProof="0" dirty="0">
                <a:ln>
                  <a:noFill/>
                </a:ln>
                <a:solidFill>
                  <a:schemeClr val="dk1"/>
                </a:solidFill>
                <a:effectLst/>
                <a:uLnTx/>
                <a:uFillTx/>
                <a:latin typeface="+mn-lt"/>
                <a:ea typeface="ＭＳ Ｐゴシック" pitchFamily="34" charset="-128"/>
                <a:cs typeface="+mn-cs"/>
              </a:rPr>
              <a:t>h</a:t>
            </a:r>
            <a:r>
              <a:rPr kumimoji="0" lang="en-US" sz="2000" b="0" i="1" u="none" strike="noStrike" kern="1200" cap="none" spc="0" normalizeH="0" baseline="-25000" noProof="0" dirty="0">
                <a:ln>
                  <a:noFill/>
                </a:ln>
                <a:solidFill>
                  <a:schemeClr val="dk1"/>
                </a:solidFill>
                <a:effectLst/>
                <a:uLnTx/>
                <a:uFillTx/>
                <a:latin typeface="+mn-lt"/>
                <a:ea typeface="ＭＳ Ｐゴシック" pitchFamily="34" charset="-128"/>
                <a:cs typeface="+mn-cs"/>
              </a:rPr>
              <a:t>2</a:t>
            </a:r>
            <a:r>
              <a:rPr kumimoji="0" lang="en-US" sz="2000" b="0" i="1" u="none" strike="noStrike" kern="1200" cap="none" spc="0" normalizeH="0" baseline="0" noProof="0" dirty="0">
                <a:ln>
                  <a:noFill/>
                </a:ln>
                <a:solidFill>
                  <a:schemeClr val="dk1"/>
                </a:solidFill>
                <a:effectLst/>
                <a:uLnTx/>
                <a:uFillTx/>
                <a:latin typeface="+mn-lt"/>
                <a:ea typeface="ＭＳ Ｐゴシック" pitchFamily="34" charset="-128"/>
                <a:cs typeface="+mn-cs"/>
              </a:rPr>
              <a:t>(n) </a:t>
            </a:r>
            <a:r>
              <a:rPr kumimoji="0" lang="en-US" sz="2000" b="0" i="0" u="none" strike="noStrike" kern="1200" cap="none" spc="0" normalizeH="0" baseline="0" noProof="0" dirty="0">
                <a:ln>
                  <a:noFill/>
                </a:ln>
                <a:solidFill>
                  <a:schemeClr val="dk1"/>
                </a:solidFill>
                <a:effectLst/>
                <a:uLnTx/>
                <a:uFillTx/>
                <a:latin typeface="+mn-lt"/>
                <a:ea typeface="ＭＳ Ｐゴシック" pitchFamily="34" charset="-128"/>
                <a:cs typeface="+mn-cs"/>
              </a:rPr>
              <a:t>= total Manhattan distance</a:t>
            </a: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chemeClr val="dk1"/>
                </a:solidFill>
                <a:effectLst/>
                <a:uLnTx/>
                <a:uFillTx/>
                <a:latin typeface="+mn-lt"/>
                <a:ea typeface="ＭＳ Ｐゴシック" pitchFamily="34" charset="-128"/>
                <a:cs typeface="+mn-cs"/>
              </a:rPr>
              <a:t>(i.e., no. of squares from desired location of each tile)</a:t>
            </a: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dirty="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dirty="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dirty="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sng" strike="noStrike" kern="1200" cap="none" spc="0" normalizeH="0" baseline="0" noProof="0" dirty="0">
                <a:ln>
                  <a:noFill/>
                </a:ln>
                <a:solidFill>
                  <a:srgbClr val="CC0099"/>
                </a:solidFill>
                <a:effectLst/>
                <a:uLnTx/>
                <a:uFillTx/>
                <a:latin typeface="+mn-lt"/>
                <a:ea typeface="ＭＳ Ｐゴシック" pitchFamily="34" charset="-128"/>
                <a:cs typeface="+mn-cs"/>
              </a:rPr>
              <a:t>h</a:t>
            </a:r>
            <a:r>
              <a:rPr kumimoji="0" lang="en-US" sz="2800" b="0" i="0" u="sng" strike="noStrike" kern="1200" cap="none" spc="0" normalizeH="0" baseline="-25000" noProof="0" dirty="0">
                <a:ln>
                  <a:noFill/>
                </a:ln>
                <a:solidFill>
                  <a:srgbClr val="CC0099"/>
                </a:solidFill>
                <a:effectLst/>
                <a:uLnTx/>
                <a:uFillTx/>
                <a:latin typeface="+mn-lt"/>
                <a:ea typeface="ＭＳ Ｐゴシック" pitchFamily="34" charset="-128"/>
                <a:cs typeface="+mn-cs"/>
              </a:rPr>
              <a:t>1</a:t>
            </a:r>
            <a:r>
              <a:rPr kumimoji="0" lang="en-US" sz="2800" b="0" i="0" u="sng" strike="noStrike" kern="1200" cap="none" spc="0" normalizeH="0" baseline="0" noProof="0" dirty="0">
                <a:ln>
                  <a:noFill/>
                </a:ln>
                <a:solidFill>
                  <a:srgbClr val="CC0099"/>
                </a:solidFill>
                <a:effectLst/>
                <a:uLnTx/>
                <a:uFillTx/>
                <a:latin typeface="+mn-lt"/>
                <a:ea typeface="ＭＳ Ｐゴシック" pitchFamily="34" charset="-128"/>
                <a:cs typeface="+mn-cs"/>
              </a:rPr>
              <a:t>(S) = ? </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sng" strike="noStrike" kern="1200" cap="none" spc="0" normalizeH="0" baseline="0" noProof="0" dirty="0">
                <a:ln>
                  <a:noFill/>
                </a:ln>
                <a:solidFill>
                  <a:srgbClr val="CC0099"/>
                </a:solidFill>
                <a:effectLst/>
                <a:uLnTx/>
                <a:uFillTx/>
                <a:latin typeface="+mn-lt"/>
                <a:ea typeface="ＭＳ Ｐゴシック" pitchFamily="34" charset="-128"/>
                <a:cs typeface="+mn-cs"/>
              </a:rPr>
              <a:t>h</a:t>
            </a:r>
            <a:r>
              <a:rPr kumimoji="0" lang="en-US" sz="2800" b="0" i="0" u="sng" strike="noStrike" kern="1200" cap="none" spc="0" normalizeH="0" baseline="-25000" noProof="0" dirty="0">
                <a:ln>
                  <a:noFill/>
                </a:ln>
                <a:solidFill>
                  <a:srgbClr val="CC0099"/>
                </a:solidFill>
                <a:effectLst/>
                <a:uLnTx/>
                <a:uFillTx/>
                <a:latin typeface="+mn-lt"/>
                <a:ea typeface="ＭＳ Ｐゴシック" pitchFamily="34" charset="-128"/>
                <a:cs typeface="+mn-cs"/>
              </a:rPr>
              <a:t>2</a:t>
            </a:r>
            <a:r>
              <a:rPr kumimoji="0" lang="en-US" sz="2800" b="0" i="0" u="sng" strike="noStrike" kern="1200" cap="none" spc="0" normalizeH="0" baseline="0" noProof="0" dirty="0">
                <a:ln>
                  <a:noFill/>
                </a:ln>
                <a:solidFill>
                  <a:srgbClr val="CC0099"/>
                </a:solidFill>
                <a:effectLst/>
                <a:uLnTx/>
                <a:uFillTx/>
                <a:latin typeface="+mn-lt"/>
                <a:ea typeface="ＭＳ Ｐゴシック" pitchFamily="34" charset="-128"/>
                <a:cs typeface="+mn-cs"/>
              </a:rPr>
              <a:t>(S) = ?</a:t>
            </a:r>
            <a:r>
              <a:rPr kumimoji="0" lang="en-US" sz="2800" b="0" i="0" u="none" strike="noStrike" kern="1200" cap="none" spc="0" normalizeH="0" baseline="0" noProof="0" dirty="0">
                <a:ln>
                  <a:noFill/>
                </a:ln>
                <a:solidFill>
                  <a:schemeClr val="dk1"/>
                </a:solidFill>
                <a:effectLst/>
                <a:uLnTx/>
                <a:uFillTx/>
                <a:latin typeface="+mn-lt"/>
                <a:ea typeface="ＭＳ Ｐゴシック" pitchFamily="34" charset="-128"/>
                <a:cs typeface="+mn-cs"/>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6" descr="dfs-progress01c"/>
          <p:cNvPicPr>
            <a:picLocks noChangeAspect="1" noChangeArrowheads="1"/>
          </p:cNvPicPr>
          <p:nvPr/>
        </p:nvPicPr>
        <p:blipFill>
          <a:blip r:embed="rId2"/>
          <a:srcRect/>
          <a:stretch>
            <a:fillRect/>
          </a:stretch>
        </p:blipFill>
        <p:spPr bwMode="auto">
          <a:xfrm>
            <a:off x="152400" y="2159000"/>
            <a:ext cx="2752725" cy="1600200"/>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68615" name="Picture 7" descr="dfs-progress02c"/>
          <p:cNvPicPr>
            <a:picLocks noChangeAspect="1" noChangeArrowheads="1"/>
          </p:cNvPicPr>
          <p:nvPr/>
        </p:nvPicPr>
        <p:blipFill>
          <a:blip r:embed="rId3"/>
          <a:srcRect/>
          <a:stretch>
            <a:fillRect/>
          </a:stretch>
        </p:blipFill>
        <p:spPr bwMode="auto">
          <a:xfrm>
            <a:off x="3048000" y="2133600"/>
            <a:ext cx="2819400" cy="16383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1510" name="Text Box 14"/>
          <p:cNvSpPr txBox="1">
            <a:spLocks noChangeArrowheads="1"/>
          </p:cNvSpPr>
          <p:nvPr/>
        </p:nvSpPr>
        <p:spPr bwMode="auto">
          <a:xfrm>
            <a:off x="2209800" y="1981200"/>
            <a:ext cx="457200" cy="36671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pPr>
            <a:r>
              <a:rPr lang="en-US" b="1">
                <a:solidFill>
                  <a:schemeClr val="tx2"/>
                </a:solidFill>
              </a:rPr>
              <a:t>1</a:t>
            </a:r>
          </a:p>
        </p:txBody>
      </p:sp>
      <p:sp>
        <p:nvSpPr>
          <p:cNvPr id="68623" name="Text Box 15"/>
          <p:cNvSpPr txBox="1">
            <a:spLocks noChangeArrowheads="1"/>
          </p:cNvSpPr>
          <p:nvPr/>
        </p:nvSpPr>
        <p:spPr bwMode="auto">
          <a:xfrm>
            <a:off x="5029200" y="1981200"/>
            <a:ext cx="457200" cy="36671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pPr>
            <a:r>
              <a:rPr lang="en-US" b="1">
                <a:solidFill>
                  <a:schemeClr val="tx2"/>
                </a:solidFill>
              </a:rPr>
              <a:t>2</a:t>
            </a:r>
          </a:p>
        </p:txBody>
      </p:sp>
      <p:grpSp>
        <p:nvGrpSpPr>
          <p:cNvPr id="2" name="Group 20"/>
          <p:cNvGrpSpPr>
            <a:grpSpLocks/>
          </p:cNvGrpSpPr>
          <p:nvPr/>
        </p:nvGrpSpPr>
        <p:grpSpPr bwMode="auto">
          <a:xfrm>
            <a:off x="6057900" y="1905000"/>
            <a:ext cx="2971800" cy="1844675"/>
            <a:chOff x="3816" y="1200"/>
            <a:chExt cx="1872" cy="1162"/>
          </a:xfrm>
        </p:grpSpPr>
        <p:pic>
          <p:nvPicPr>
            <p:cNvPr id="21523" name="Picture 8" descr="dfs-progress03c"/>
            <p:cNvPicPr>
              <a:picLocks noChangeAspect="1" noChangeArrowheads="1"/>
            </p:cNvPicPr>
            <p:nvPr/>
          </p:nvPicPr>
          <p:blipFill>
            <a:blip r:embed="rId4"/>
            <a:srcRect/>
            <a:stretch>
              <a:fillRect/>
            </a:stretch>
          </p:blipFill>
          <p:spPr bwMode="auto">
            <a:xfrm>
              <a:off x="3816" y="1289"/>
              <a:ext cx="1872" cy="1073"/>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1524" name="Text Box 16"/>
            <p:cNvSpPr txBox="1">
              <a:spLocks noChangeArrowheads="1"/>
            </p:cNvSpPr>
            <p:nvPr/>
          </p:nvSpPr>
          <p:spPr bwMode="auto">
            <a:xfrm>
              <a:off x="5088" y="1200"/>
              <a:ext cx="288" cy="23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pPr>
              <a:r>
                <a:rPr lang="en-US" b="1">
                  <a:solidFill>
                    <a:schemeClr val="tx2"/>
                  </a:solidFill>
                </a:rPr>
                <a:t>3</a:t>
              </a:r>
            </a:p>
          </p:txBody>
        </p:sp>
      </p:grpSp>
      <p:grpSp>
        <p:nvGrpSpPr>
          <p:cNvPr id="3" name="Group 21"/>
          <p:cNvGrpSpPr>
            <a:grpSpLocks/>
          </p:cNvGrpSpPr>
          <p:nvPr/>
        </p:nvGrpSpPr>
        <p:grpSpPr bwMode="auto">
          <a:xfrm>
            <a:off x="0" y="3962400"/>
            <a:ext cx="2971800" cy="1974850"/>
            <a:chOff x="0" y="2496"/>
            <a:chExt cx="1872" cy="1244"/>
          </a:xfrm>
        </p:grpSpPr>
        <p:pic>
          <p:nvPicPr>
            <p:cNvPr id="21521" name="Picture 10" descr="dfs-progress04c"/>
            <p:cNvPicPr>
              <a:picLocks noChangeAspect="1" noChangeArrowheads="1"/>
            </p:cNvPicPr>
            <p:nvPr/>
          </p:nvPicPr>
          <p:blipFill>
            <a:blip r:embed="rId5"/>
            <a:srcRect/>
            <a:stretch>
              <a:fillRect/>
            </a:stretch>
          </p:blipFill>
          <p:spPr bwMode="auto">
            <a:xfrm>
              <a:off x="0" y="2688"/>
              <a:ext cx="1872" cy="1052"/>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1522" name="Text Box 17"/>
            <p:cNvSpPr txBox="1">
              <a:spLocks noChangeArrowheads="1"/>
            </p:cNvSpPr>
            <p:nvPr/>
          </p:nvSpPr>
          <p:spPr bwMode="auto">
            <a:xfrm>
              <a:off x="1296" y="2496"/>
              <a:ext cx="288" cy="23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pPr>
              <a:r>
                <a:rPr lang="en-US" b="1">
                  <a:solidFill>
                    <a:schemeClr val="tx2"/>
                  </a:solidFill>
                </a:rPr>
                <a:t>4</a:t>
              </a:r>
            </a:p>
          </p:txBody>
        </p:sp>
      </p:grpSp>
      <p:grpSp>
        <p:nvGrpSpPr>
          <p:cNvPr id="4" name="Group 22"/>
          <p:cNvGrpSpPr>
            <a:grpSpLocks/>
          </p:cNvGrpSpPr>
          <p:nvPr/>
        </p:nvGrpSpPr>
        <p:grpSpPr bwMode="auto">
          <a:xfrm>
            <a:off x="3124200" y="3962400"/>
            <a:ext cx="3048000" cy="2000250"/>
            <a:chOff x="1968" y="2496"/>
            <a:chExt cx="1920" cy="1260"/>
          </a:xfrm>
        </p:grpSpPr>
        <p:pic>
          <p:nvPicPr>
            <p:cNvPr id="21519" name="Picture 11" descr="dfs-progress05c"/>
            <p:cNvPicPr>
              <a:picLocks noChangeAspect="1" noChangeArrowheads="1"/>
            </p:cNvPicPr>
            <p:nvPr/>
          </p:nvPicPr>
          <p:blipFill>
            <a:blip r:embed="rId6"/>
            <a:srcRect/>
            <a:stretch>
              <a:fillRect/>
            </a:stretch>
          </p:blipFill>
          <p:spPr bwMode="auto">
            <a:xfrm>
              <a:off x="1968" y="2640"/>
              <a:ext cx="1920" cy="1116"/>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1520" name="Text Box 18"/>
            <p:cNvSpPr txBox="1">
              <a:spLocks noChangeArrowheads="1"/>
            </p:cNvSpPr>
            <p:nvPr/>
          </p:nvSpPr>
          <p:spPr bwMode="auto">
            <a:xfrm>
              <a:off x="3216" y="2496"/>
              <a:ext cx="288" cy="23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pPr>
              <a:r>
                <a:rPr lang="en-US" b="1">
                  <a:solidFill>
                    <a:schemeClr val="tx2"/>
                  </a:solidFill>
                </a:rPr>
                <a:t>5</a:t>
              </a:r>
            </a:p>
          </p:txBody>
        </p:sp>
      </p:grpSp>
      <p:grpSp>
        <p:nvGrpSpPr>
          <p:cNvPr id="5" name="Group 23"/>
          <p:cNvGrpSpPr>
            <a:grpSpLocks/>
          </p:cNvGrpSpPr>
          <p:nvPr/>
        </p:nvGrpSpPr>
        <p:grpSpPr bwMode="auto">
          <a:xfrm>
            <a:off x="5791200" y="4038600"/>
            <a:ext cx="3200400" cy="1908175"/>
            <a:chOff x="3648" y="2544"/>
            <a:chExt cx="2016" cy="1202"/>
          </a:xfrm>
        </p:grpSpPr>
        <p:pic>
          <p:nvPicPr>
            <p:cNvPr id="21516" name="Picture 12" descr="dfs-progress09c"/>
            <p:cNvPicPr>
              <a:picLocks noChangeAspect="1" noChangeArrowheads="1"/>
            </p:cNvPicPr>
            <p:nvPr/>
          </p:nvPicPr>
          <p:blipFill>
            <a:blip r:embed="rId7"/>
            <a:srcRect/>
            <a:stretch>
              <a:fillRect/>
            </a:stretch>
          </p:blipFill>
          <p:spPr bwMode="auto">
            <a:xfrm>
              <a:off x="3936" y="2736"/>
              <a:ext cx="1728" cy="101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1517" name="Text Box 13"/>
            <p:cNvSpPr txBox="1">
              <a:spLocks noChangeArrowheads="1"/>
            </p:cNvSpPr>
            <p:nvPr/>
          </p:nvSpPr>
          <p:spPr bwMode="auto">
            <a:xfrm>
              <a:off x="3648" y="2928"/>
              <a:ext cx="528" cy="23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pPr>
              <a:r>
                <a:rPr lang="en-US" b="1">
                  <a:solidFill>
                    <a:schemeClr val="tx2"/>
                  </a:solidFill>
                </a:rPr>
                <a:t>…….</a:t>
              </a:r>
            </a:p>
          </p:txBody>
        </p:sp>
        <p:sp>
          <p:nvSpPr>
            <p:cNvPr id="21518" name="Text Box 19"/>
            <p:cNvSpPr txBox="1">
              <a:spLocks noChangeArrowheads="1"/>
            </p:cNvSpPr>
            <p:nvPr/>
          </p:nvSpPr>
          <p:spPr bwMode="auto">
            <a:xfrm>
              <a:off x="4944" y="2544"/>
              <a:ext cx="528" cy="23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spcBef>
                  <a:spcPct val="50000"/>
                </a:spcBef>
              </a:pPr>
              <a:r>
                <a:rPr lang="en-US" b="1">
                  <a:solidFill>
                    <a:schemeClr val="tx2"/>
                  </a:solidFill>
                </a:rPr>
                <a:t>N+1</a:t>
              </a:r>
            </a:p>
          </p:txBody>
        </p:sp>
      </p:grpSp>
      <p:sp>
        <p:nvSpPr>
          <p:cNvPr id="21" name="Rectangle 20"/>
          <p:cNvSpPr/>
          <p:nvPr/>
        </p:nvSpPr>
        <p:spPr>
          <a:xfrm>
            <a:off x="381000" y="1143000"/>
            <a:ext cx="7239000" cy="89255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2800" dirty="0">
                <a:solidFill>
                  <a:schemeClr val="accent2"/>
                </a:solidFill>
              </a:rPr>
              <a:t>Implementation</a:t>
            </a:r>
            <a:r>
              <a:rPr lang="en-US" sz="2800" dirty="0"/>
              <a:t>:</a:t>
            </a:r>
          </a:p>
          <a:p>
            <a:pPr lvl="1"/>
            <a:r>
              <a:rPr lang="en-US" sz="2400" i="1" dirty="0"/>
              <a:t>fringe </a:t>
            </a:r>
            <a:r>
              <a:rPr lang="en-US" sz="2400" dirty="0"/>
              <a:t>= LIFO queue, i.e., put successors at front.</a:t>
            </a:r>
            <a:endParaRPr lang="en-US" dirty="0"/>
          </a:p>
        </p:txBody>
      </p:sp>
      <p:sp>
        <p:nvSpPr>
          <p:cNvPr id="23" name="Rounded Rectangle 2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Blind Search : Depth First Search (DFS)</a:t>
            </a:r>
          </a:p>
        </p:txBody>
      </p:sp>
      <p:pic>
        <p:nvPicPr>
          <p:cNvPr id="24" name="Picture 23"/>
          <p:cNvPicPr>
            <a:picLocks noChangeAspect="1"/>
          </p:cNvPicPr>
          <p:nvPr/>
        </p:nvPicPr>
        <p:blipFill>
          <a:blip r:embed="rId8"/>
          <a:stretch>
            <a:fillRect/>
          </a:stretch>
        </p:blipFill>
        <p:spPr>
          <a:xfrm>
            <a:off x="7743825" y="52741"/>
            <a:ext cx="1276350" cy="1247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8615"/>
                                        </p:tgtEl>
                                        <p:attrNameLst>
                                          <p:attrName>style.visibility</p:attrName>
                                        </p:attrNameLst>
                                      </p:cBhvr>
                                      <p:to>
                                        <p:strVal val="visible"/>
                                      </p:to>
                                    </p:set>
                                    <p:animEffect transition="in" filter="box(in)">
                                      <p:cBhvr>
                                        <p:cTn id="7" dur="500"/>
                                        <p:tgtEl>
                                          <p:spTgt spid="6861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8623"/>
                                        </p:tgtEl>
                                        <p:attrNameLst>
                                          <p:attrName>style.visibility</p:attrName>
                                        </p:attrNameLst>
                                      </p:cBhvr>
                                      <p:to>
                                        <p:strVal val="visible"/>
                                      </p:to>
                                    </p:set>
                                    <p:animEffect transition="in" filter="box(in)">
                                      <p:cBhvr>
                                        <p:cTn id="10" dur="500"/>
                                        <p:tgtEl>
                                          <p:spTgt spid="68623"/>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ox(i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ox(i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ox(i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5" name="Slide Number Placeholder 5"/>
          <p:cNvSpPr>
            <a:spLocks noGrp="1"/>
          </p:cNvSpPr>
          <p:nvPr>
            <p:ph type="sldNum" sz="quarter" idx="12"/>
          </p:nvPr>
        </p:nvSpPr>
        <p:spPr/>
        <p:txBody>
          <a:bodyPr/>
          <a:lstStyle/>
          <a:p>
            <a:fld id="{C11D4145-6289-4B55-B822-9FA0C0137BD8}" type="slidenum">
              <a:rPr lang="en-US"/>
              <a:pPr/>
              <a:t>70</a:t>
            </a:fld>
            <a:endParaRPr lang="en-US"/>
          </a:p>
        </p:txBody>
      </p:sp>
      <p:sp>
        <p:nvSpPr>
          <p:cNvPr id="21506" name="Rectangle 2"/>
          <p:cNvSpPr>
            <a:spLocks noGrp="1" noChangeArrowheads="1"/>
          </p:cNvSpPr>
          <p:nvPr>
            <p:ph type="title"/>
          </p:nvPr>
        </p:nvSpPr>
        <p:spPr>
          <a:xfrm>
            <a:off x="609600" y="228600"/>
            <a:ext cx="7772400" cy="838200"/>
          </a:xfrm>
        </p:spPr>
        <p:txBody>
          <a:bodyPr>
            <a:normAutofit/>
          </a:bodyPr>
          <a:lstStyle/>
          <a:p>
            <a:r>
              <a:rPr lang="en-US" sz="3600" dirty="0">
                <a:solidFill>
                  <a:schemeClr val="bg1"/>
                </a:solidFill>
              </a:rPr>
              <a:t>Cost Revision in AO*:  </a:t>
            </a:r>
            <a:r>
              <a:rPr lang="en-US" sz="1800" dirty="0">
                <a:solidFill>
                  <a:schemeClr val="bg1"/>
                </a:solidFill>
              </a:rPr>
              <a:t>cost-revise(n)</a:t>
            </a:r>
            <a:endParaRPr lang="en-US" sz="3600" dirty="0">
              <a:solidFill>
                <a:schemeClr val="bg1"/>
              </a:solidFill>
            </a:endParaRPr>
          </a:p>
        </p:txBody>
      </p:sp>
      <p:sp>
        <p:nvSpPr>
          <p:cNvPr id="21507" name="Rectangle 3"/>
          <p:cNvSpPr>
            <a:spLocks noGrp="1" noChangeArrowheads="1"/>
          </p:cNvSpPr>
          <p:nvPr>
            <p:ph type="body" idx="1"/>
          </p:nvPr>
        </p:nvSpPr>
        <p:spPr>
          <a:xfrm>
            <a:off x="533400" y="1676400"/>
            <a:ext cx="8001000" cy="4267200"/>
          </a:xfrm>
        </p:spPr>
        <p:txBody>
          <a:bodyPr>
            <a:normAutofit fontScale="92500" lnSpcReduction="20000"/>
          </a:bodyPr>
          <a:lstStyle/>
          <a:p>
            <a:pPr marL="533400" indent="-533400">
              <a:buFontTx/>
              <a:buAutoNum type="arabicPeriod"/>
            </a:pPr>
            <a:r>
              <a:rPr lang="en-US" sz="1800" dirty="0"/>
              <a:t>Create Z = {n}</a:t>
            </a:r>
          </a:p>
          <a:p>
            <a:pPr marL="533400" indent="-533400">
              <a:buFontTx/>
              <a:buAutoNum type="arabicPeriod"/>
            </a:pPr>
            <a:r>
              <a:rPr lang="en-US" sz="1800" dirty="0"/>
              <a:t>If Z = { } return</a:t>
            </a:r>
          </a:p>
          <a:p>
            <a:pPr marL="533400" indent="-533400">
              <a:buFontTx/>
              <a:buAutoNum type="arabicPeriod"/>
            </a:pPr>
            <a:r>
              <a:rPr lang="en-US" sz="1800" dirty="0"/>
              <a:t>Select a node m from Z such that m has no descendants in Z</a:t>
            </a:r>
          </a:p>
          <a:p>
            <a:pPr marL="533400" indent="-533400">
              <a:buFontTx/>
              <a:buAutoNum type="arabicPeriod"/>
            </a:pPr>
            <a:r>
              <a:rPr lang="en-US" sz="1800" dirty="0"/>
              <a:t>If m is an AND node with successors </a:t>
            </a:r>
            <a:r>
              <a:rPr lang="en-US" sz="2400" dirty="0"/>
              <a:t>r</a:t>
            </a:r>
            <a:r>
              <a:rPr lang="en-US" sz="2400" baseline="-25000" dirty="0"/>
              <a:t>1</a:t>
            </a:r>
            <a:r>
              <a:rPr lang="en-US" sz="2400" dirty="0"/>
              <a:t>, r</a:t>
            </a:r>
            <a:r>
              <a:rPr lang="en-US" sz="2400" baseline="-25000" dirty="0"/>
              <a:t>2</a:t>
            </a:r>
            <a:r>
              <a:rPr lang="en-US" sz="2400" dirty="0"/>
              <a:t>, … </a:t>
            </a:r>
            <a:r>
              <a:rPr lang="en-US" sz="2400" dirty="0" err="1"/>
              <a:t>r</a:t>
            </a:r>
            <a:r>
              <a:rPr lang="en-US" sz="2400" baseline="-25000" dirty="0" err="1"/>
              <a:t>k</a:t>
            </a:r>
            <a:r>
              <a:rPr lang="en-US" sz="1800" dirty="0"/>
              <a:t>:</a:t>
            </a:r>
          </a:p>
          <a:p>
            <a:pPr marL="1295400" lvl="2" indent="-381000">
              <a:lnSpc>
                <a:spcPct val="80000"/>
              </a:lnSpc>
              <a:buFontTx/>
              <a:buNone/>
            </a:pPr>
            <a:r>
              <a:rPr lang="en-US" sz="1800" dirty="0"/>
              <a:t>Set  </a:t>
            </a:r>
            <a:r>
              <a:rPr lang="en-US" dirty="0"/>
              <a:t>f(m) = </a:t>
            </a:r>
            <a:r>
              <a:rPr lang="en-US" sz="3200" dirty="0">
                <a:sym typeface="Symbol" pitchFamily="18" charset="2"/>
              </a:rPr>
              <a:t>  </a:t>
            </a:r>
            <a:r>
              <a:rPr lang="en-US" dirty="0">
                <a:sym typeface="Symbol" pitchFamily="18" charset="2"/>
              </a:rPr>
              <a:t>[ f(</a:t>
            </a:r>
            <a:r>
              <a:rPr lang="en-US" dirty="0" err="1">
                <a:sym typeface="Symbol" pitchFamily="18" charset="2"/>
              </a:rPr>
              <a:t>r</a:t>
            </a:r>
            <a:r>
              <a:rPr lang="en-US" baseline="-25000" dirty="0" err="1">
                <a:sym typeface="Symbol" pitchFamily="18" charset="2"/>
              </a:rPr>
              <a:t>i</a:t>
            </a:r>
            <a:r>
              <a:rPr lang="en-US" dirty="0">
                <a:sym typeface="Symbol" pitchFamily="18" charset="2"/>
              </a:rPr>
              <a:t>) + c(m, </a:t>
            </a:r>
            <a:r>
              <a:rPr lang="en-US" dirty="0" err="1">
                <a:sym typeface="Symbol" pitchFamily="18" charset="2"/>
              </a:rPr>
              <a:t>r</a:t>
            </a:r>
            <a:r>
              <a:rPr lang="en-US" baseline="-25000" dirty="0" err="1">
                <a:sym typeface="Symbol" pitchFamily="18" charset="2"/>
              </a:rPr>
              <a:t>i</a:t>
            </a:r>
            <a:r>
              <a:rPr lang="en-US" dirty="0">
                <a:sym typeface="Symbol" pitchFamily="18" charset="2"/>
              </a:rPr>
              <a:t>) ]</a:t>
            </a:r>
          </a:p>
          <a:p>
            <a:pPr marL="1295400" lvl="2" indent="-381000">
              <a:buFontTx/>
              <a:buNone/>
            </a:pPr>
            <a:r>
              <a:rPr lang="en-US" sz="1800" dirty="0"/>
              <a:t>Mark the edge to each successor of m</a:t>
            </a:r>
          </a:p>
          <a:p>
            <a:pPr marL="1295400" lvl="2" indent="-381000">
              <a:buFontTx/>
              <a:buNone/>
            </a:pPr>
            <a:r>
              <a:rPr lang="en-US" sz="1800" dirty="0"/>
              <a:t>If each successor is labeled SOLVED, then label m as SOLVED</a:t>
            </a:r>
          </a:p>
          <a:p>
            <a:pPr marL="533400" indent="-533400"/>
            <a:r>
              <a:rPr lang="en-US" sz="1800" dirty="0"/>
              <a:t>If m is an OR node with successors </a:t>
            </a:r>
            <a:r>
              <a:rPr lang="en-US" sz="2400" dirty="0"/>
              <a:t>r</a:t>
            </a:r>
            <a:r>
              <a:rPr lang="en-US" sz="2400" baseline="-25000" dirty="0"/>
              <a:t>1</a:t>
            </a:r>
            <a:r>
              <a:rPr lang="en-US" sz="2400" dirty="0"/>
              <a:t>, r</a:t>
            </a:r>
            <a:r>
              <a:rPr lang="en-US" sz="2400" baseline="-25000" dirty="0"/>
              <a:t>2</a:t>
            </a:r>
            <a:r>
              <a:rPr lang="en-US" sz="2400" dirty="0"/>
              <a:t>, … </a:t>
            </a:r>
            <a:r>
              <a:rPr lang="en-US" sz="2400" dirty="0" err="1"/>
              <a:t>r</a:t>
            </a:r>
            <a:r>
              <a:rPr lang="en-US" sz="2400" baseline="-25000" dirty="0" err="1"/>
              <a:t>k</a:t>
            </a:r>
            <a:r>
              <a:rPr lang="en-US" sz="1800" dirty="0"/>
              <a:t>:</a:t>
            </a:r>
          </a:p>
          <a:p>
            <a:pPr marL="1295400" lvl="2" indent="-381000">
              <a:buFontTx/>
              <a:buNone/>
            </a:pPr>
            <a:r>
              <a:rPr lang="en-US" sz="1800" dirty="0"/>
              <a:t>Set  </a:t>
            </a:r>
            <a:r>
              <a:rPr lang="en-US" dirty="0"/>
              <a:t>f(m) = min </a:t>
            </a:r>
            <a:r>
              <a:rPr lang="en-US" dirty="0">
                <a:sym typeface="Symbol" pitchFamily="18" charset="2"/>
              </a:rPr>
              <a:t>{ f(</a:t>
            </a:r>
            <a:r>
              <a:rPr lang="en-US" dirty="0" err="1">
                <a:sym typeface="Symbol" pitchFamily="18" charset="2"/>
              </a:rPr>
              <a:t>r</a:t>
            </a:r>
            <a:r>
              <a:rPr lang="en-US" baseline="-25000" dirty="0" err="1">
                <a:sym typeface="Symbol" pitchFamily="18" charset="2"/>
              </a:rPr>
              <a:t>i</a:t>
            </a:r>
            <a:r>
              <a:rPr lang="en-US" dirty="0">
                <a:sym typeface="Symbol" pitchFamily="18" charset="2"/>
              </a:rPr>
              <a:t>) + c(m, </a:t>
            </a:r>
            <a:r>
              <a:rPr lang="en-US" dirty="0" err="1">
                <a:sym typeface="Symbol" pitchFamily="18" charset="2"/>
              </a:rPr>
              <a:t>r</a:t>
            </a:r>
            <a:r>
              <a:rPr lang="en-US" baseline="-25000" dirty="0" err="1">
                <a:sym typeface="Symbol" pitchFamily="18" charset="2"/>
              </a:rPr>
              <a:t>i</a:t>
            </a:r>
            <a:r>
              <a:rPr lang="en-US" dirty="0">
                <a:sym typeface="Symbol" pitchFamily="18" charset="2"/>
              </a:rPr>
              <a:t>) }</a:t>
            </a:r>
          </a:p>
          <a:p>
            <a:pPr marL="1295400" lvl="2" indent="-381000">
              <a:buFontTx/>
              <a:buNone/>
            </a:pPr>
            <a:r>
              <a:rPr lang="en-US" sz="1800" dirty="0">
                <a:sym typeface="Symbol" pitchFamily="18" charset="2"/>
              </a:rPr>
              <a:t>Mark the edge to the best successor of m</a:t>
            </a:r>
          </a:p>
          <a:p>
            <a:pPr marL="1295400" lvl="2" indent="-381000">
              <a:buFontTx/>
              <a:buNone/>
            </a:pPr>
            <a:r>
              <a:rPr lang="en-US" sz="1800" dirty="0">
                <a:sym typeface="Symbol" pitchFamily="18" charset="2"/>
              </a:rPr>
              <a:t>If the marked successor is labeled SOLVED, label m as SOLVED</a:t>
            </a:r>
          </a:p>
          <a:p>
            <a:pPr marL="533400" indent="-533400">
              <a:buFontTx/>
              <a:buAutoNum type="arabicPeriod"/>
            </a:pPr>
            <a:r>
              <a:rPr lang="en-US" sz="1800" dirty="0">
                <a:sym typeface="Symbol" pitchFamily="18" charset="2"/>
              </a:rPr>
              <a:t>If the cost or label of m has changed, then insert those parents of m into Z for which m is a marked successor</a:t>
            </a:r>
          </a:p>
          <a:p>
            <a:pPr marL="533400" indent="-533400">
              <a:buFontTx/>
              <a:buAutoNum type="arabicPeriod"/>
            </a:pPr>
            <a:r>
              <a:rPr lang="en-US" sz="1800" dirty="0">
                <a:sym typeface="Symbol" pitchFamily="18" charset="2"/>
              </a:rPr>
              <a:t>Go to Step 2.</a:t>
            </a:r>
            <a:endParaRPr lang="en-US" sz="1800" dirty="0"/>
          </a:p>
        </p:txBody>
      </p:sp>
      <p:pic>
        <p:nvPicPr>
          <p:cNvPr id="7" name="Picture 6"/>
          <p:cNvPicPr>
            <a:picLocks noChangeAspect="1"/>
          </p:cNvPicPr>
          <p:nvPr/>
        </p:nvPicPr>
        <p:blipFill>
          <a:blip r:embed="rId2"/>
          <a:stretch>
            <a:fillRect/>
          </a:stretch>
        </p:blipFill>
        <p:spPr>
          <a:xfrm>
            <a:off x="7743825" y="52741"/>
            <a:ext cx="1276350" cy="1247775"/>
          </a:xfrm>
          <a:prstGeom prst="rect">
            <a:avLst/>
          </a:prstGeom>
        </p:spPr>
      </p:pic>
      <p:sp>
        <p:nvSpPr>
          <p:cNvPr id="8" name="Rectangle 3"/>
          <p:cNvSpPr txBox="1">
            <a:spLocks noChangeArrowheads="1"/>
          </p:cNvSpPr>
          <p:nvPr/>
        </p:nvSpPr>
        <p:spPr>
          <a:xfrm>
            <a:off x="457200" y="1600200"/>
            <a:ext cx="8229600" cy="4525963"/>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a:ln>
                  <a:noFill/>
                </a:ln>
                <a:solidFill>
                  <a:schemeClr val="dk1"/>
                </a:solidFill>
                <a:effectLst/>
                <a:uLnTx/>
                <a:uFillTx/>
                <a:latin typeface="+mn-lt"/>
                <a:ea typeface="ＭＳ Ｐゴシック" pitchFamily="34" charset="-128"/>
                <a:cs typeface="+mn-cs"/>
              </a:rPr>
              <a:t>E.g., for the 8-puzzle:</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1" u="none" strike="noStrike" kern="1200" cap="none" spc="0" normalizeH="0" baseline="0" noProof="0">
                <a:ln>
                  <a:noFill/>
                </a:ln>
                <a:solidFill>
                  <a:schemeClr val="dk1"/>
                </a:solidFill>
                <a:effectLst/>
                <a:uLnTx/>
                <a:uFillTx/>
                <a:latin typeface="+mn-lt"/>
                <a:ea typeface="ＭＳ Ｐゴシック" pitchFamily="34" charset="-128"/>
                <a:cs typeface="+mn-cs"/>
              </a:rPr>
              <a:t>h</a:t>
            </a:r>
            <a:r>
              <a:rPr kumimoji="0" lang="en-US" sz="2000" b="0" i="1" u="none" strike="noStrike" kern="1200" cap="none" spc="0" normalizeH="0" baseline="-25000" noProof="0">
                <a:ln>
                  <a:noFill/>
                </a:ln>
                <a:solidFill>
                  <a:schemeClr val="dk1"/>
                </a:solidFill>
                <a:effectLst/>
                <a:uLnTx/>
                <a:uFillTx/>
                <a:latin typeface="+mn-lt"/>
                <a:ea typeface="ＭＳ Ｐゴシック" pitchFamily="34" charset="-128"/>
                <a:cs typeface="+mn-cs"/>
              </a:rPr>
              <a:t>1</a:t>
            </a:r>
            <a:r>
              <a:rPr kumimoji="0" lang="en-US" sz="2000" b="0" i="1" u="none" strike="noStrike" kern="1200" cap="none" spc="0" normalizeH="0" baseline="0" noProof="0">
                <a:ln>
                  <a:noFill/>
                </a:ln>
                <a:solidFill>
                  <a:schemeClr val="dk1"/>
                </a:solidFill>
                <a:effectLst/>
                <a:uLnTx/>
                <a:uFillTx/>
                <a:latin typeface="+mn-lt"/>
                <a:ea typeface="ＭＳ Ｐゴシック" pitchFamily="34" charset="-128"/>
                <a:cs typeface="+mn-cs"/>
              </a:rPr>
              <a:t>(n) </a:t>
            </a:r>
            <a:r>
              <a:rPr kumimoji="0" lang="en-US" sz="2000" b="0" i="0" u="none" strike="noStrike" kern="1200" cap="none" spc="0" normalizeH="0" baseline="0" noProof="0">
                <a:ln>
                  <a:noFill/>
                </a:ln>
                <a:solidFill>
                  <a:schemeClr val="dk1"/>
                </a:solidFill>
                <a:effectLst/>
                <a:uLnTx/>
                <a:uFillTx/>
                <a:latin typeface="+mn-lt"/>
                <a:ea typeface="ＭＳ Ｐゴシック" pitchFamily="34" charset="-128"/>
                <a:cs typeface="+mn-cs"/>
              </a:rPr>
              <a:t>= number of misplaced tiles</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1" u="none" strike="noStrike" kern="1200" cap="none" spc="0" normalizeH="0" baseline="0" noProof="0">
                <a:ln>
                  <a:noFill/>
                </a:ln>
                <a:solidFill>
                  <a:schemeClr val="dk1"/>
                </a:solidFill>
                <a:effectLst/>
                <a:uLnTx/>
                <a:uFillTx/>
                <a:latin typeface="+mn-lt"/>
                <a:ea typeface="ＭＳ Ｐゴシック" pitchFamily="34" charset="-128"/>
                <a:cs typeface="+mn-cs"/>
              </a:rPr>
              <a:t>h</a:t>
            </a:r>
            <a:r>
              <a:rPr kumimoji="0" lang="en-US" sz="2000" b="0" i="1" u="none" strike="noStrike" kern="1200" cap="none" spc="0" normalizeH="0" baseline="-25000" noProof="0">
                <a:ln>
                  <a:noFill/>
                </a:ln>
                <a:solidFill>
                  <a:schemeClr val="dk1"/>
                </a:solidFill>
                <a:effectLst/>
                <a:uLnTx/>
                <a:uFillTx/>
                <a:latin typeface="+mn-lt"/>
                <a:ea typeface="ＭＳ Ｐゴシック" pitchFamily="34" charset="-128"/>
                <a:cs typeface="+mn-cs"/>
              </a:rPr>
              <a:t>2</a:t>
            </a:r>
            <a:r>
              <a:rPr kumimoji="0" lang="en-US" sz="2000" b="0" i="1" u="none" strike="noStrike" kern="1200" cap="none" spc="0" normalizeH="0" baseline="0" noProof="0">
                <a:ln>
                  <a:noFill/>
                </a:ln>
                <a:solidFill>
                  <a:schemeClr val="dk1"/>
                </a:solidFill>
                <a:effectLst/>
                <a:uLnTx/>
                <a:uFillTx/>
                <a:latin typeface="+mn-lt"/>
                <a:ea typeface="ＭＳ Ｐゴシック" pitchFamily="34" charset="-128"/>
                <a:cs typeface="+mn-cs"/>
              </a:rPr>
              <a:t>(n) </a:t>
            </a:r>
            <a:r>
              <a:rPr kumimoji="0" lang="en-US" sz="2000" b="0" i="0" u="none" strike="noStrike" kern="1200" cap="none" spc="0" normalizeH="0" baseline="0" noProof="0">
                <a:ln>
                  <a:noFill/>
                </a:ln>
                <a:solidFill>
                  <a:schemeClr val="dk1"/>
                </a:solidFill>
                <a:effectLst/>
                <a:uLnTx/>
                <a:uFillTx/>
                <a:latin typeface="+mn-lt"/>
                <a:ea typeface="ＭＳ Ｐゴシック" pitchFamily="34" charset="-128"/>
                <a:cs typeface="+mn-cs"/>
              </a:rPr>
              <a:t>= total Manhattan distance</a:t>
            </a: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a:ln>
                  <a:noFill/>
                </a:ln>
                <a:solidFill>
                  <a:schemeClr val="dk1"/>
                </a:solidFill>
                <a:effectLst/>
                <a:uLnTx/>
                <a:uFillTx/>
                <a:latin typeface="+mn-lt"/>
                <a:ea typeface="ＭＳ Ｐゴシック" pitchFamily="34" charset="-128"/>
                <a:cs typeface="+mn-cs"/>
              </a:rPr>
              <a:t>(i.e., no. of squares from desired location of each tile)</a:t>
            </a: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sng" strike="noStrike" kern="1200" cap="none" spc="0" normalizeH="0" baseline="0" noProof="0">
                <a:ln>
                  <a:noFill/>
                </a:ln>
                <a:solidFill>
                  <a:srgbClr val="CC0099"/>
                </a:solidFill>
                <a:effectLst/>
                <a:uLnTx/>
                <a:uFillTx/>
                <a:latin typeface="+mn-lt"/>
                <a:ea typeface="ＭＳ Ｐゴシック" pitchFamily="34" charset="-128"/>
                <a:cs typeface="+mn-cs"/>
              </a:rPr>
              <a:t>h</a:t>
            </a:r>
            <a:r>
              <a:rPr kumimoji="0" lang="en-US" sz="2800" b="0" i="0" u="sng" strike="noStrike" kern="1200" cap="none" spc="0" normalizeH="0" baseline="-25000" noProof="0">
                <a:ln>
                  <a:noFill/>
                </a:ln>
                <a:solidFill>
                  <a:srgbClr val="CC0099"/>
                </a:solidFill>
                <a:effectLst/>
                <a:uLnTx/>
                <a:uFillTx/>
                <a:latin typeface="+mn-lt"/>
                <a:ea typeface="ＭＳ Ｐゴシック" pitchFamily="34" charset="-128"/>
                <a:cs typeface="+mn-cs"/>
              </a:rPr>
              <a:t>1</a:t>
            </a:r>
            <a:r>
              <a:rPr kumimoji="0" lang="en-US" sz="2800" b="0" i="0" u="sng" strike="noStrike" kern="1200" cap="none" spc="0" normalizeH="0" baseline="0" noProof="0">
                <a:ln>
                  <a:noFill/>
                </a:ln>
                <a:solidFill>
                  <a:srgbClr val="CC0099"/>
                </a:solidFill>
                <a:effectLst/>
                <a:uLnTx/>
                <a:uFillTx/>
                <a:latin typeface="+mn-lt"/>
                <a:ea typeface="ＭＳ Ｐゴシック" pitchFamily="34" charset="-128"/>
                <a:cs typeface="+mn-cs"/>
              </a:rPr>
              <a:t>(S) = ? </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sng" strike="noStrike" kern="1200" cap="none" spc="0" normalizeH="0" baseline="0" noProof="0">
                <a:ln>
                  <a:noFill/>
                </a:ln>
                <a:solidFill>
                  <a:srgbClr val="CC0099"/>
                </a:solidFill>
                <a:effectLst/>
                <a:uLnTx/>
                <a:uFillTx/>
                <a:latin typeface="+mn-lt"/>
                <a:ea typeface="ＭＳ Ｐゴシック" pitchFamily="34" charset="-128"/>
                <a:cs typeface="+mn-cs"/>
              </a:rPr>
              <a:t>h</a:t>
            </a:r>
            <a:r>
              <a:rPr kumimoji="0" lang="en-US" sz="2800" b="0" i="0" u="sng" strike="noStrike" kern="1200" cap="none" spc="0" normalizeH="0" baseline="-25000" noProof="0">
                <a:ln>
                  <a:noFill/>
                </a:ln>
                <a:solidFill>
                  <a:srgbClr val="CC0099"/>
                </a:solidFill>
                <a:effectLst/>
                <a:uLnTx/>
                <a:uFillTx/>
                <a:latin typeface="+mn-lt"/>
                <a:ea typeface="ＭＳ Ｐゴシック" pitchFamily="34" charset="-128"/>
                <a:cs typeface="+mn-cs"/>
              </a:rPr>
              <a:t>2</a:t>
            </a:r>
            <a:r>
              <a:rPr kumimoji="0" lang="en-US" sz="2800" b="0" i="0" u="sng" strike="noStrike" kern="1200" cap="none" spc="0" normalizeH="0" baseline="0" noProof="0">
                <a:ln>
                  <a:noFill/>
                </a:ln>
                <a:solidFill>
                  <a:srgbClr val="CC0099"/>
                </a:solidFill>
                <a:effectLst/>
                <a:uLnTx/>
                <a:uFillTx/>
                <a:latin typeface="+mn-lt"/>
                <a:ea typeface="ＭＳ Ｐゴシック" pitchFamily="34" charset="-128"/>
                <a:cs typeface="+mn-cs"/>
              </a:rPr>
              <a:t>(S) = ?</a:t>
            </a:r>
            <a:r>
              <a:rPr kumimoji="0" lang="en-US" sz="2800" b="0" i="0" u="none" strike="noStrike" kern="1200" cap="none" spc="0" normalizeH="0" baseline="0" noProof="0">
                <a:ln>
                  <a:noFill/>
                </a:ln>
                <a:solidFill>
                  <a:schemeClr val="dk1"/>
                </a:solidFill>
                <a:effectLst/>
                <a:uLnTx/>
                <a:uFillTx/>
                <a:latin typeface="+mn-lt"/>
                <a:ea typeface="ＭＳ Ｐゴシック" pitchFamily="34" charset="-128"/>
                <a:cs typeface="+mn-cs"/>
              </a:rPr>
              <a:t> </a:t>
            </a:r>
            <a:endParaRPr kumimoji="0" lang="en-US" sz="2800" b="0" i="0" u="none" strike="noStrike" kern="1200" cap="none" spc="0" normalizeH="0" baseline="0" noProof="0" dirty="0">
              <a:ln>
                <a:noFill/>
              </a:ln>
              <a:solidFill>
                <a:schemeClr val="dk1"/>
              </a:solidFill>
              <a:effectLst/>
              <a:uLnTx/>
              <a:uFillTx/>
              <a:latin typeface="+mn-lt"/>
              <a:ea typeface="ＭＳ Ｐゴシック" pitchFamily="34" charset="-128"/>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5" name="Slide Number Placeholder 5"/>
          <p:cNvSpPr>
            <a:spLocks noGrp="1"/>
          </p:cNvSpPr>
          <p:nvPr>
            <p:ph type="sldNum" sz="quarter" idx="12"/>
          </p:nvPr>
        </p:nvSpPr>
        <p:spPr/>
        <p:txBody>
          <a:bodyPr/>
          <a:lstStyle/>
          <a:p>
            <a:fld id="{E299361A-9888-4E0C-AD55-89AD6DFBFEB7}" type="slidenum">
              <a:rPr lang="en-US"/>
              <a:pPr/>
              <a:t>71</a:t>
            </a:fld>
            <a:endParaRPr lang="en-US"/>
          </a:p>
        </p:txBody>
      </p:sp>
      <p:sp>
        <p:nvSpPr>
          <p:cNvPr id="23554" name="Rectangle 2"/>
          <p:cNvSpPr>
            <a:spLocks noGrp="1" noChangeArrowheads="1"/>
          </p:cNvSpPr>
          <p:nvPr>
            <p:ph type="title"/>
          </p:nvPr>
        </p:nvSpPr>
        <p:spPr>
          <a:xfrm>
            <a:off x="457200" y="274638"/>
            <a:ext cx="7086600" cy="715962"/>
          </a:xfrm>
        </p:spPr>
        <p:txBody>
          <a:bodyPr>
            <a:normAutofit fontScale="90000"/>
          </a:bodyPr>
          <a:lstStyle/>
          <a:p>
            <a:r>
              <a:rPr lang="en-US" dirty="0">
                <a:solidFill>
                  <a:schemeClr val="bg1"/>
                </a:solidFill>
              </a:rPr>
              <a:t>Searching OR Graphs</a:t>
            </a:r>
          </a:p>
        </p:txBody>
      </p:sp>
      <p:sp>
        <p:nvSpPr>
          <p:cNvPr id="23555" name="Rectangle 3"/>
          <p:cNvSpPr>
            <a:spLocks noGrp="1" noChangeArrowheads="1"/>
          </p:cNvSpPr>
          <p:nvPr>
            <p:ph type="body" idx="1"/>
          </p:nvPr>
        </p:nvSpPr>
        <p:spPr>
          <a:xfrm>
            <a:off x="685800" y="1676400"/>
            <a:ext cx="7772400" cy="4114800"/>
          </a:xfrm>
        </p:spPr>
        <p:txBody>
          <a:bodyPr/>
          <a:lstStyle/>
          <a:p>
            <a:pPr>
              <a:lnSpc>
                <a:spcPct val="90000"/>
              </a:lnSpc>
            </a:pPr>
            <a:r>
              <a:rPr lang="en-US" sz="1800"/>
              <a:t>How does AO* fare when the graph has only OR nodes?</a:t>
            </a:r>
          </a:p>
          <a:p>
            <a:pPr>
              <a:lnSpc>
                <a:spcPct val="90000"/>
              </a:lnSpc>
            </a:pPr>
            <a:r>
              <a:rPr lang="en-US" sz="1800"/>
              <a:t>What are the roles of lower-bound and upper-bound estimates?</a:t>
            </a:r>
          </a:p>
          <a:p>
            <a:pPr lvl="1">
              <a:lnSpc>
                <a:spcPct val="90000"/>
              </a:lnSpc>
            </a:pPr>
            <a:r>
              <a:rPr lang="en-US" sz="1800"/>
              <a:t>Pruning criteria:  LB &gt; UB</a:t>
            </a:r>
          </a:p>
          <a:p>
            <a:pPr>
              <a:lnSpc>
                <a:spcPct val="90000"/>
              </a:lnSpc>
              <a:buFontTx/>
              <a:buNone/>
            </a:pPr>
            <a:endParaRPr lang="en-US" sz="1800"/>
          </a:p>
          <a:p>
            <a:pPr>
              <a:lnSpc>
                <a:spcPct val="90000"/>
              </a:lnSpc>
              <a:buFontTx/>
              <a:buNone/>
            </a:pPr>
            <a:r>
              <a:rPr lang="en-US" sz="2000"/>
              <a:t>Searching Game Trees</a:t>
            </a:r>
            <a:endParaRPr lang="en-US" sz="1800"/>
          </a:p>
          <a:p>
            <a:pPr>
              <a:lnSpc>
                <a:spcPct val="90000"/>
              </a:lnSpc>
            </a:pPr>
            <a:r>
              <a:rPr lang="en-US" sz="1800"/>
              <a:t>Consider an OR tree with two types of OR nodes, namely Min nodes and Max nodes</a:t>
            </a:r>
          </a:p>
          <a:p>
            <a:pPr>
              <a:lnSpc>
                <a:spcPct val="90000"/>
              </a:lnSpc>
            </a:pPr>
            <a:r>
              <a:rPr lang="en-US" sz="1800"/>
              <a:t>In Min nodes we select the minimum cost successor</a:t>
            </a:r>
          </a:p>
          <a:p>
            <a:pPr>
              <a:lnSpc>
                <a:spcPct val="90000"/>
              </a:lnSpc>
            </a:pPr>
            <a:r>
              <a:rPr lang="en-US" sz="1800"/>
              <a:t>In Max nodes we select the maximum cost successor</a:t>
            </a:r>
          </a:p>
          <a:p>
            <a:pPr>
              <a:lnSpc>
                <a:spcPct val="90000"/>
              </a:lnSpc>
            </a:pPr>
            <a:endParaRPr lang="en-US" sz="1800"/>
          </a:p>
          <a:p>
            <a:pPr>
              <a:lnSpc>
                <a:spcPct val="90000"/>
              </a:lnSpc>
            </a:pPr>
            <a:r>
              <a:rPr lang="en-US" sz="2000"/>
              <a:t>Terminal nodes are winning or loosing states</a:t>
            </a:r>
          </a:p>
          <a:p>
            <a:pPr lvl="1">
              <a:lnSpc>
                <a:spcPct val="90000"/>
              </a:lnSpc>
            </a:pPr>
            <a:r>
              <a:rPr lang="en-US" sz="1800"/>
              <a:t>It is often infeasible to search up to terminal nodes</a:t>
            </a:r>
          </a:p>
          <a:p>
            <a:pPr lvl="1">
              <a:lnSpc>
                <a:spcPct val="90000"/>
              </a:lnSpc>
            </a:pPr>
            <a:r>
              <a:rPr lang="en-US" sz="1800"/>
              <a:t>We use heuristic costs to compare non-terminal nodes </a:t>
            </a:r>
          </a:p>
          <a:p>
            <a:pPr>
              <a:lnSpc>
                <a:spcPct val="90000"/>
              </a:lnSpc>
              <a:buFontTx/>
              <a:buNone/>
            </a:pPr>
            <a:endParaRPr lang="en-US" sz="2400"/>
          </a:p>
        </p:txBody>
      </p:sp>
      <p:pic>
        <p:nvPicPr>
          <p:cNvPr id="7" name="Picture 6"/>
          <p:cNvPicPr>
            <a:picLocks noChangeAspect="1"/>
          </p:cNvPicPr>
          <p:nvPr/>
        </p:nvPicPr>
        <p:blipFill>
          <a:blip r:embed="rId2"/>
          <a:stretch>
            <a:fillRect/>
          </a:stretch>
        </p:blipFill>
        <p:spPr>
          <a:xfrm>
            <a:off x="7743825" y="52741"/>
            <a:ext cx="1276350" cy="1247775"/>
          </a:xfrm>
          <a:prstGeom prst="rect">
            <a:avLst/>
          </a:prstGeom>
        </p:spPr>
      </p:pic>
      <p:sp>
        <p:nvSpPr>
          <p:cNvPr id="8" name="Rectangle 3"/>
          <p:cNvSpPr txBox="1">
            <a:spLocks noChangeArrowheads="1"/>
          </p:cNvSpPr>
          <p:nvPr/>
        </p:nvSpPr>
        <p:spPr>
          <a:xfrm>
            <a:off x="457200" y="1600200"/>
            <a:ext cx="8229600" cy="4525963"/>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a:ln>
                  <a:noFill/>
                </a:ln>
                <a:solidFill>
                  <a:schemeClr val="dk1"/>
                </a:solidFill>
                <a:effectLst/>
                <a:uLnTx/>
                <a:uFillTx/>
                <a:latin typeface="+mn-lt"/>
                <a:ea typeface="ＭＳ Ｐゴシック" pitchFamily="34" charset="-128"/>
                <a:cs typeface="+mn-cs"/>
              </a:rPr>
              <a:t>E.g., for the 8-puzzle:</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1" u="none" strike="noStrike" kern="1200" cap="none" spc="0" normalizeH="0" baseline="0" noProof="0">
                <a:ln>
                  <a:noFill/>
                </a:ln>
                <a:solidFill>
                  <a:schemeClr val="dk1"/>
                </a:solidFill>
                <a:effectLst/>
                <a:uLnTx/>
                <a:uFillTx/>
                <a:latin typeface="+mn-lt"/>
                <a:ea typeface="ＭＳ Ｐゴシック" pitchFamily="34" charset="-128"/>
                <a:cs typeface="+mn-cs"/>
              </a:rPr>
              <a:t>h</a:t>
            </a:r>
            <a:r>
              <a:rPr kumimoji="0" lang="en-US" sz="2000" b="0" i="1" u="none" strike="noStrike" kern="1200" cap="none" spc="0" normalizeH="0" baseline="-25000" noProof="0">
                <a:ln>
                  <a:noFill/>
                </a:ln>
                <a:solidFill>
                  <a:schemeClr val="dk1"/>
                </a:solidFill>
                <a:effectLst/>
                <a:uLnTx/>
                <a:uFillTx/>
                <a:latin typeface="+mn-lt"/>
                <a:ea typeface="ＭＳ Ｐゴシック" pitchFamily="34" charset="-128"/>
                <a:cs typeface="+mn-cs"/>
              </a:rPr>
              <a:t>1</a:t>
            </a:r>
            <a:r>
              <a:rPr kumimoji="0" lang="en-US" sz="2000" b="0" i="1" u="none" strike="noStrike" kern="1200" cap="none" spc="0" normalizeH="0" baseline="0" noProof="0">
                <a:ln>
                  <a:noFill/>
                </a:ln>
                <a:solidFill>
                  <a:schemeClr val="dk1"/>
                </a:solidFill>
                <a:effectLst/>
                <a:uLnTx/>
                <a:uFillTx/>
                <a:latin typeface="+mn-lt"/>
                <a:ea typeface="ＭＳ Ｐゴシック" pitchFamily="34" charset="-128"/>
                <a:cs typeface="+mn-cs"/>
              </a:rPr>
              <a:t>(n) </a:t>
            </a:r>
            <a:r>
              <a:rPr kumimoji="0" lang="en-US" sz="2000" b="0" i="0" u="none" strike="noStrike" kern="1200" cap="none" spc="0" normalizeH="0" baseline="0" noProof="0">
                <a:ln>
                  <a:noFill/>
                </a:ln>
                <a:solidFill>
                  <a:schemeClr val="dk1"/>
                </a:solidFill>
                <a:effectLst/>
                <a:uLnTx/>
                <a:uFillTx/>
                <a:latin typeface="+mn-lt"/>
                <a:ea typeface="ＭＳ Ｐゴシック" pitchFamily="34" charset="-128"/>
                <a:cs typeface="+mn-cs"/>
              </a:rPr>
              <a:t>= number of misplaced tiles</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1" u="none" strike="noStrike" kern="1200" cap="none" spc="0" normalizeH="0" baseline="0" noProof="0">
                <a:ln>
                  <a:noFill/>
                </a:ln>
                <a:solidFill>
                  <a:schemeClr val="dk1"/>
                </a:solidFill>
                <a:effectLst/>
                <a:uLnTx/>
                <a:uFillTx/>
                <a:latin typeface="+mn-lt"/>
                <a:ea typeface="ＭＳ Ｐゴシック" pitchFamily="34" charset="-128"/>
                <a:cs typeface="+mn-cs"/>
              </a:rPr>
              <a:t>h</a:t>
            </a:r>
            <a:r>
              <a:rPr kumimoji="0" lang="en-US" sz="2000" b="0" i="1" u="none" strike="noStrike" kern="1200" cap="none" spc="0" normalizeH="0" baseline="-25000" noProof="0">
                <a:ln>
                  <a:noFill/>
                </a:ln>
                <a:solidFill>
                  <a:schemeClr val="dk1"/>
                </a:solidFill>
                <a:effectLst/>
                <a:uLnTx/>
                <a:uFillTx/>
                <a:latin typeface="+mn-lt"/>
                <a:ea typeface="ＭＳ Ｐゴシック" pitchFamily="34" charset="-128"/>
                <a:cs typeface="+mn-cs"/>
              </a:rPr>
              <a:t>2</a:t>
            </a:r>
            <a:r>
              <a:rPr kumimoji="0" lang="en-US" sz="2000" b="0" i="1" u="none" strike="noStrike" kern="1200" cap="none" spc="0" normalizeH="0" baseline="0" noProof="0">
                <a:ln>
                  <a:noFill/>
                </a:ln>
                <a:solidFill>
                  <a:schemeClr val="dk1"/>
                </a:solidFill>
                <a:effectLst/>
                <a:uLnTx/>
                <a:uFillTx/>
                <a:latin typeface="+mn-lt"/>
                <a:ea typeface="ＭＳ Ｐゴシック" pitchFamily="34" charset="-128"/>
                <a:cs typeface="+mn-cs"/>
              </a:rPr>
              <a:t>(n) </a:t>
            </a:r>
            <a:r>
              <a:rPr kumimoji="0" lang="en-US" sz="2000" b="0" i="0" u="none" strike="noStrike" kern="1200" cap="none" spc="0" normalizeH="0" baseline="0" noProof="0">
                <a:ln>
                  <a:noFill/>
                </a:ln>
                <a:solidFill>
                  <a:schemeClr val="dk1"/>
                </a:solidFill>
                <a:effectLst/>
                <a:uLnTx/>
                <a:uFillTx/>
                <a:latin typeface="+mn-lt"/>
                <a:ea typeface="ＭＳ Ｐゴシック" pitchFamily="34" charset="-128"/>
                <a:cs typeface="+mn-cs"/>
              </a:rPr>
              <a:t>= total Manhattan distance</a:t>
            </a: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a:ln>
                  <a:noFill/>
                </a:ln>
                <a:solidFill>
                  <a:schemeClr val="dk1"/>
                </a:solidFill>
                <a:effectLst/>
                <a:uLnTx/>
                <a:uFillTx/>
                <a:latin typeface="+mn-lt"/>
                <a:ea typeface="ＭＳ Ｐゴシック" pitchFamily="34" charset="-128"/>
                <a:cs typeface="+mn-cs"/>
              </a:rPr>
              <a:t>(i.e., no. of squares from desired location of each tile)</a:t>
            </a: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sng" strike="noStrike" kern="1200" cap="none" spc="0" normalizeH="0" baseline="0" noProof="0">
                <a:ln>
                  <a:noFill/>
                </a:ln>
                <a:solidFill>
                  <a:srgbClr val="CC0099"/>
                </a:solidFill>
                <a:effectLst/>
                <a:uLnTx/>
                <a:uFillTx/>
                <a:latin typeface="+mn-lt"/>
                <a:ea typeface="ＭＳ Ｐゴシック" pitchFamily="34" charset="-128"/>
                <a:cs typeface="+mn-cs"/>
              </a:rPr>
              <a:t>h</a:t>
            </a:r>
            <a:r>
              <a:rPr kumimoji="0" lang="en-US" sz="2800" b="0" i="0" u="sng" strike="noStrike" kern="1200" cap="none" spc="0" normalizeH="0" baseline="-25000" noProof="0">
                <a:ln>
                  <a:noFill/>
                </a:ln>
                <a:solidFill>
                  <a:srgbClr val="CC0099"/>
                </a:solidFill>
                <a:effectLst/>
                <a:uLnTx/>
                <a:uFillTx/>
                <a:latin typeface="+mn-lt"/>
                <a:ea typeface="ＭＳ Ｐゴシック" pitchFamily="34" charset="-128"/>
                <a:cs typeface="+mn-cs"/>
              </a:rPr>
              <a:t>1</a:t>
            </a:r>
            <a:r>
              <a:rPr kumimoji="0" lang="en-US" sz="2800" b="0" i="0" u="sng" strike="noStrike" kern="1200" cap="none" spc="0" normalizeH="0" baseline="0" noProof="0">
                <a:ln>
                  <a:noFill/>
                </a:ln>
                <a:solidFill>
                  <a:srgbClr val="CC0099"/>
                </a:solidFill>
                <a:effectLst/>
                <a:uLnTx/>
                <a:uFillTx/>
                <a:latin typeface="+mn-lt"/>
                <a:ea typeface="ＭＳ Ｐゴシック" pitchFamily="34" charset="-128"/>
                <a:cs typeface="+mn-cs"/>
              </a:rPr>
              <a:t>(S) = ? </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sng" strike="noStrike" kern="1200" cap="none" spc="0" normalizeH="0" baseline="0" noProof="0">
                <a:ln>
                  <a:noFill/>
                </a:ln>
                <a:solidFill>
                  <a:srgbClr val="CC0099"/>
                </a:solidFill>
                <a:effectLst/>
                <a:uLnTx/>
                <a:uFillTx/>
                <a:latin typeface="+mn-lt"/>
                <a:ea typeface="ＭＳ Ｐゴシック" pitchFamily="34" charset="-128"/>
                <a:cs typeface="+mn-cs"/>
              </a:rPr>
              <a:t>h</a:t>
            </a:r>
            <a:r>
              <a:rPr kumimoji="0" lang="en-US" sz="2800" b="0" i="0" u="sng" strike="noStrike" kern="1200" cap="none" spc="0" normalizeH="0" baseline="-25000" noProof="0">
                <a:ln>
                  <a:noFill/>
                </a:ln>
                <a:solidFill>
                  <a:srgbClr val="CC0099"/>
                </a:solidFill>
                <a:effectLst/>
                <a:uLnTx/>
                <a:uFillTx/>
                <a:latin typeface="+mn-lt"/>
                <a:ea typeface="ＭＳ Ｐゴシック" pitchFamily="34" charset="-128"/>
                <a:cs typeface="+mn-cs"/>
              </a:rPr>
              <a:t>2</a:t>
            </a:r>
            <a:r>
              <a:rPr kumimoji="0" lang="en-US" sz="2800" b="0" i="0" u="sng" strike="noStrike" kern="1200" cap="none" spc="0" normalizeH="0" baseline="0" noProof="0">
                <a:ln>
                  <a:noFill/>
                </a:ln>
                <a:solidFill>
                  <a:srgbClr val="CC0099"/>
                </a:solidFill>
                <a:effectLst/>
                <a:uLnTx/>
                <a:uFillTx/>
                <a:latin typeface="+mn-lt"/>
                <a:ea typeface="ＭＳ Ｐゴシック" pitchFamily="34" charset="-128"/>
                <a:cs typeface="+mn-cs"/>
              </a:rPr>
              <a:t>(S) = ?</a:t>
            </a:r>
            <a:r>
              <a:rPr kumimoji="0" lang="en-US" sz="2800" b="0" i="0" u="none" strike="noStrike" kern="1200" cap="none" spc="0" normalizeH="0" baseline="0" noProof="0">
                <a:ln>
                  <a:noFill/>
                </a:ln>
                <a:solidFill>
                  <a:schemeClr val="dk1"/>
                </a:solidFill>
                <a:effectLst/>
                <a:uLnTx/>
                <a:uFillTx/>
                <a:latin typeface="+mn-lt"/>
                <a:ea typeface="ＭＳ Ｐゴシック" pitchFamily="34" charset="-128"/>
                <a:cs typeface="+mn-cs"/>
              </a:rPr>
              <a:t> </a:t>
            </a:r>
            <a:endParaRPr kumimoji="0" lang="en-US" sz="2800" b="0" i="0" u="none" strike="noStrike" kern="1200" cap="none" spc="0" normalizeH="0" baseline="0" noProof="0" dirty="0">
              <a:ln>
                <a:noFill/>
              </a:ln>
              <a:solidFill>
                <a:schemeClr val="dk1"/>
              </a:solidFill>
              <a:effectLst/>
              <a:uLnTx/>
              <a:uFillTx/>
              <a:latin typeface="+mn-lt"/>
              <a:ea typeface="ＭＳ Ｐゴシック" pitchFamily="34" charset="-128"/>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42" name="Slide Number Placeholder 4"/>
          <p:cNvSpPr>
            <a:spLocks noGrp="1"/>
          </p:cNvSpPr>
          <p:nvPr>
            <p:ph type="sldNum" sz="quarter" idx="12"/>
          </p:nvPr>
        </p:nvSpPr>
        <p:spPr/>
        <p:txBody>
          <a:bodyPr/>
          <a:lstStyle/>
          <a:p>
            <a:fld id="{58558378-4863-4763-9739-43CB83B4BB2C}" type="slidenum">
              <a:rPr lang="en-US"/>
              <a:pPr/>
              <a:t>72</a:t>
            </a:fld>
            <a:endParaRPr lang="en-US"/>
          </a:p>
        </p:txBody>
      </p:sp>
      <p:sp>
        <p:nvSpPr>
          <p:cNvPr id="32770" name="Rectangle 2"/>
          <p:cNvSpPr>
            <a:spLocks noGrp="1" noChangeArrowheads="1"/>
          </p:cNvSpPr>
          <p:nvPr>
            <p:ph type="title"/>
          </p:nvPr>
        </p:nvSpPr>
        <p:spPr>
          <a:xfrm>
            <a:off x="457200" y="274638"/>
            <a:ext cx="7162800" cy="715962"/>
          </a:xfrm>
        </p:spPr>
        <p:txBody>
          <a:bodyPr>
            <a:normAutofit fontScale="90000"/>
          </a:bodyPr>
          <a:lstStyle/>
          <a:p>
            <a:r>
              <a:rPr lang="en-US" dirty="0">
                <a:solidFill>
                  <a:schemeClr val="bg1"/>
                </a:solidFill>
              </a:rPr>
              <a:t>Shallow and Deep Pruning</a:t>
            </a:r>
          </a:p>
        </p:txBody>
      </p:sp>
      <p:sp>
        <p:nvSpPr>
          <p:cNvPr id="32773" name="Rectangle 5"/>
          <p:cNvSpPr>
            <a:spLocks noChangeArrowheads="1"/>
          </p:cNvSpPr>
          <p:nvPr/>
        </p:nvSpPr>
        <p:spPr bwMode="auto">
          <a:xfrm>
            <a:off x="2286000" y="1981200"/>
            <a:ext cx="304800" cy="304800"/>
          </a:xfrm>
          <a:prstGeom prst="rect">
            <a:avLst/>
          </a:prstGeom>
          <a:noFill/>
          <a:ln w="9525">
            <a:solidFill>
              <a:schemeClr val="tx1"/>
            </a:solidFill>
            <a:miter lim="800000"/>
            <a:headEnd/>
            <a:tailEnd/>
          </a:ln>
          <a:effectLst/>
        </p:spPr>
        <p:txBody>
          <a:bodyPr wrap="none" anchor="ctr"/>
          <a:lstStyle/>
          <a:p>
            <a:endParaRPr lang="en-US"/>
          </a:p>
        </p:txBody>
      </p:sp>
      <p:sp>
        <p:nvSpPr>
          <p:cNvPr id="32774" name="Oval 6"/>
          <p:cNvSpPr>
            <a:spLocks noChangeArrowheads="1"/>
          </p:cNvSpPr>
          <p:nvPr/>
        </p:nvSpPr>
        <p:spPr bwMode="auto">
          <a:xfrm>
            <a:off x="1752600" y="2667000"/>
            <a:ext cx="304800" cy="304800"/>
          </a:xfrm>
          <a:prstGeom prst="ellipse">
            <a:avLst/>
          </a:prstGeom>
          <a:noFill/>
          <a:ln w="9525">
            <a:solidFill>
              <a:schemeClr val="tx1"/>
            </a:solidFill>
            <a:round/>
            <a:headEnd/>
            <a:tailEnd/>
          </a:ln>
          <a:effectLst/>
        </p:spPr>
        <p:txBody>
          <a:bodyPr wrap="none" anchor="ctr"/>
          <a:lstStyle/>
          <a:p>
            <a:endParaRPr lang="en-US"/>
          </a:p>
        </p:txBody>
      </p:sp>
      <p:sp>
        <p:nvSpPr>
          <p:cNvPr id="32775" name="Rectangle 7"/>
          <p:cNvSpPr>
            <a:spLocks noChangeArrowheads="1"/>
          </p:cNvSpPr>
          <p:nvPr/>
        </p:nvSpPr>
        <p:spPr bwMode="auto">
          <a:xfrm>
            <a:off x="2286000" y="3276600"/>
            <a:ext cx="304800" cy="304800"/>
          </a:xfrm>
          <a:prstGeom prst="rect">
            <a:avLst/>
          </a:prstGeom>
          <a:noFill/>
          <a:ln w="9525">
            <a:solidFill>
              <a:schemeClr val="tx1"/>
            </a:solidFill>
            <a:miter lim="800000"/>
            <a:headEnd/>
            <a:tailEnd/>
          </a:ln>
          <a:effectLst/>
        </p:spPr>
        <p:txBody>
          <a:bodyPr wrap="none" anchor="ctr"/>
          <a:lstStyle/>
          <a:p>
            <a:endParaRPr lang="en-US"/>
          </a:p>
        </p:txBody>
      </p:sp>
      <p:cxnSp>
        <p:nvCxnSpPr>
          <p:cNvPr id="32776" name="AutoShape 8"/>
          <p:cNvCxnSpPr>
            <a:cxnSpLocks noChangeShapeType="1"/>
            <a:stCxn id="32773" idx="2"/>
            <a:endCxn id="32774" idx="7"/>
          </p:cNvCxnSpPr>
          <p:nvPr/>
        </p:nvCxnSpPr>
        <p:spPr bwMode="auto">
          <a:xfrm flipH="1">
            <a:off x="2012950" y="2286000"/>
            <a:ext cx="425450" cy="425450"/>
          </a:xfrm>
          <a:prstGeom prst="straightConnector1">
            <a:avLst/>
          </a:prstGeom>
          <a:noFill/>
          <a:ln w="9525">
            <a:solidFill>
              <a:schemeClr val="tx1"/>
            </a:solidFill>
            <a:round/>
            <a:headEnd/>
            <a:tailEnd/>
          </a:ln>
          <a:effectLst/>
        </p:spPr>
      </p:cxnSp>
      <p:cxnSp>
        <p:nvCxnSpPr>
          <p:cNvPr id="32777" name="AutoShape 9"/>
          <p:cNvCxnSpPr>
            <a:cxnSpLocks noChangeShapeType="1"/>
            <a:stCxn id="32774" idx="5"/>
            <a:endCxn id="32775" idx="0"/>
          </p:cNvCxnSpPr>
          <p:nvPr/>
        </p:nvCxnSpPr>
        <p:spPr bwMode="auto">
          <a:xfrm>
            <a:off x="2012950" y="2927350"/>
            <a:ext cx="425450" cy="349250"/>
          </a:xfrm>
          <a:prstGeom prst="straightConnector1">
            <a:avLst/>
          </a:prstGeom>
          <a:noFill/>
          <a:ln w="9525">
            <a:solidFill>
              <a:schemeClr val="tx1"/>
            </a:solidFill>
            <a:round/>
            <a:headEnd/>
            <a:tailEnd/>
          </a:ln>
          <a:effectLst/>
        </p:spPr>
      </p:cxnSp>
      <p:cxnSp>
        <p:nvCxnSpPr>
          <p:cNvPr id="32778" name="AutoShape 10"/>
          <p:cNvCxnSpPr>
            <a:cxnSpLocks noChangeShapeType="1"/>
            <a:stCxn id="32774" idx="3"/>
          </p:cNvCxnSpPr>
          <p:nvPr/>
        </p:nvCxnSpPr>
        <p:spPr bwMode="auto">
          <a:xfrm flipH="1">
            <a:off x="1371600" y="2927350"/>
            <a:ext cx="425450" cy="425450"/>
          </a:xfrm>
          <a:prstGeom prst="straightConnector1">
            <a:avLst/>
          </a:prstGeom>
          <a:noFill/>
          <a:ln w="9525">
            <a:solidFill>
              <a:schemeClr val="tx1"/>
            </a:solidFill>
            <a:round/>
            <a:headEnd/>
            <a:tailEnd/>
          </a:ln>
          <a:effectLst/>
        </p:spPr>
      </p:cxnSp>
      <p:cxnSp>
        <p:nvCxnSpPr>
          <p:cNvPr id="32780" name="AutoShape 12"/>
          <p:cNvCxnSpPr>
            <a:cxnSpLocks noChangeShapeType="1"/>
            <a:stCxn id="32775" idx="2"/>
          </p:cNvCxnSpPr>
          <p:nvPr/>
        </p:nvCxnSpPr>
        <p:spPr bwMode="auto">
          <a:xfrm>
            <a:off x="2438400" y="3581400"/>
            <a:ext cx="533400" cy="533400"/>
          </a:xfrm>
          <a:prstGeom prst="straightConnector1">
            <a:avLst/>
          </a:prstGeom>
          <a:noFill/>
          <a:ln w="9525">
            <a:solidFill>
              <a:schemeClr val="tx1"/>
            </a:solidFill>
            <a:round/>
            <a:headEnd/>
            <a:tailEnd/>
          </a:ln>
          <a:effectLst/>
        </p:spPr>
      </p:cxnSp>
      <p:cxnSp>
        <p:nvCxnSpPr>
          <p:cNvPr id="32781" name="AutoShape 13"/>
          <p:cNvCxnSpPr>
            <a:cxnSpLocks noChangeShapeType="1"/>
          </p:cNvCxnSpPr>
          <p:nvPr/>
        </p:nvCxnSpPr>
        <p:spPr bwMode="auto">
          <a:xfrm flipH="1">
            <a:off x="2057400" y="3581400"/>
            <a:ext cx="425450" cy="533400"/>
          </a:xfrm>
          <a:prstGeom prst="straightConnector1">
            <a:avLst/>
          </a:prstGeom>
          <a:noFill/>
          <a:ln w="9525">
            <a:solidFill>
              <a:schemeClr val="tx1"/>
            </a:solidFill>
            <a:round/>
            <a:headEnd/>
            <a:tailEnd/>
          </a:ln>
          <a:effectLst/>
        </p:spPr>
      </p:cxnSp>
      <p:sp>
        <p:nvSpPr>
          <p:cNvPr id="32782" name="Rectangle 14"/>
          <p:cNvSpPr>
            <a:spLocks noChangeArrowheads="1"/>
          </p:cNvSpPr>
          <p:nvPr/>
        </p:nvSpPr>
        <p:spPr bwMode="auto">
          <a:xfrm>
            <a:off x="5486400" y="1981200"/>
            <a:ext cx="304800" cy="304800"/>
          </a:xfrm>
          <a:prstGeom prst="rect">
            <a:avLst/>
          </a:prstGeom>
          <a:noFill/>
          <a:ln w="9525">
            <a:solidFill>
              <a:schemeClr val="tx1"/>
            </a:solidFill>
            <a:miter lim="800000"/>
            <a:headEnd/>
            <a:tailEnd/>
          </a:ln>
          <a:effectLst/>
        </p:spPr>
        <p:txBody>
          <a:bodyPr wrap="none" anchor="ctr"/>
          <a:lstStyle/>
          <a:p>
            <a:endParaRPr lang="en-US"/>
          </a:p>
        </p:txBody>
      </p:sp>
      <p:sp>
        <p:nvSpPr>
          <p:cNvPr id="32783" name="Oval 15"/>
          <p:cNvSpPr>
            <a:spLocks noChangeArrowheads="1"/>
          </p:cNvSpPr>
          <p:nvPr/>
        </p:nvSpPr>
        <p:spPr bwMode="auto">
          <a:xfrm>
            <a:off x="6096000" y="2667000"/>
            <a:ext cx="304800" cy="304800"/>
          </a:xfrm>
          <a:prstGeom prst="ellipse">
            <a:avLst/>
          </a:prstGeom>
          <a:noFill/>
          <a:ln w="9525">
            <a:solidFill>
              <a:schemeClr val="tx1"/>
            </a:solidFill>
            <a:round/>
            <a:headEnd/>
            <a:tailEnd/>
          </a:ln>
          <a:effectLst/>
        </p:spPr>
        <p:txBody>
          <a:bodyPr wrap="none" anchor="ctr"/>
          <a:lstStyle/>
          <a:p>
            <a:endParaRPr lang="en-US"/>
          </a:p>
        </p:txBody>
      </p:sp>
      <p:sp>
        <p:nvSpPr>
          <p:cNvPr id="32784" name="Rectangle 16"/>
          <p:cNvSpPr>
            <a:spLocks noChangeArrowheads="1"/>
          </p:cNvSpPr>
          <p:nvPr/>
        </p:nvSpPr>
        <p:spPr bwMode="auto">
          <a:xfrm>
            <a:off x="5486400" y="3429000"/>
            <a:ext cx="304800" cy="304800"/>
          </a:xfrm>
          <a:prstGeom prst="rect">
            <a:avLst/>
          </a:prstGeom>
          <a:noFill/>
          <a:ln w="9525">
            <a:solidFill>
              <a:schemeClr val="tx1"/>
            </a:solidFill>
            <a:miter lim="800000"/>
            <a:headEnd/>
            <a:tailEnd/>
          </a:ln>
          <a:effectLst/>
        </p:spPr>
        <p:txBody>
          <a:bodyPr wrap="none" anchor="ctr"/>
          <a:lstStyle/>
          <a:p>
            <a:endParaRPr lang="en-US"/>
          </a:p>
        </p:txBody>
      </p:sp>
      <p:sp>
        <p:nvSpPr>
          <p:cNvPr id="32785" name="Oval 17"/>
          <p:cNvSpPr>
            <a:spLocks noChangeArrowheads="1"/>
          </p:cNvSpPr>
          <p:nvPr/>
        </p:nvSpPr>
        <p:spPr bwMode="auto">
          <a:xfrm>
            <a:off x="4876800" y="4191000"/>
            <a:ext cx="304800" cy="304800"/>
          </a:xfrm>
          <a:prstGeom prst="ellipse">
            <a:avLst/>
          </a:prstGeom>
          <a:noFill/>
          <a:ln w="9525">
            <a:solidFill>
              <a:schemeClr val="tx1"/>
            </a:solidFill>
            <a:round/>
            <a:headEnd/>
            <a:tailEnd/>
          </a:ln>
          <a:effectLst/>
        </p:spPr>
        <p:txBody>
          <a:bodyPr wrap="none" anchor="ctr"/>
          <a:lstStyle/>
          <a:p>
            <a:endParaRPr lang="en-US"/>
          </a:p>
        </p:txBody>
      </p:sp>
      <p:cxnSp>
        <p:nvCxnSpPr>
          <p:cNvPr id="32786" name="AutoShape 18"/>
          <p:cNvCxnSpPr>
            <a:cxnSpLocks noChangeShapeType="1"/>
            <a:stCxn id="32782" idx="2"/>
            <a:endCxn id="32783" idx="1"/>
          </p:cNvCxnSpPr>
          <p:nvPr/>
        </p:nvCxnSpPr>
        <p:spPr bwMode="auto">
          <a:xfrm>
            <a:off x="5638800" y="2286000"/>
            <a:ext cx="501650" cy="425450"/>
          </a:xfrm>
          <a:prstGeom prst="straightConnector1">
            <a:avLst/>
          </a:prstGeom>
          <a:noFill/>
          <a:ln w="9525">
            <a:solidFill>
              <a:schemeClr val="tx1"/>
            </a:solidFill>
            <a:round/>
            <a:headEnd/>
            <a:tailEnd/>
          </a:ln>
          <a:effectLst/>
        </p:spPr>
      </p:cxnSp>
      <p:cxnSp>
        <p:nvCxnSpPr>
          <p:cNvPr id="32787" name="AutoShape 19"/>
          <p:cNvCxnSpPr>
            <a:cxnSpLocks noChangeShapeType="1"/>
            <a:stCxn id="32783" idx="3"/>
            <a:endCxn id="32784" idx="0"/>
          </p:cNvCxnSpPr>
          <p:nvPr/>
        </p:nvCxnSpPr>
        <p:spPr bwMode="auto">
          <a:xfrm flipH="1">
            <a:off x="5638800" y="2927350"/>
            <a:ext cx="501650" cy="501650"/>
          </a:xfrm>
          <a:prstGeom prst="straightConnector1">
            <a:avLst/>
          </a:prstGeom>
          <a:noFill/>
          <a:ln w="9525">
            <a:solidFill>
              <a:schemeClr val="tx1"/>
            </a:solidFill>
            <a:round/>
            <a:headEnd/>
            <a:tailEnd/>
          </a:ln>
          <a:effectLst/>
        </p:spPr>
      </p:cxnSp>
      <p:cxnSp>
        <p:nvCxnSpPr>
          <p:cNvPr id="32788" name="AutoShape 20"/>
          <p:cNvCxnSpPr>
            <a:cxnSpLocks noChangeShapeType="1"/>
            <a:stCxn id="32784" idx="2"/>
            <a:endCxn id="32785" idx="7"/>
          </p:cNvCxnSpPr>
          <p:nvPr/>
        </p:nvCxnSpPr>
        <p:spPr bwMode="auto">
          <a:xfrm flipH="1">
            <a:off x="5137150" y="3733800"/>
            <a:ext cx="501650" cy="501650"/>
          </a:xfrm>
          <a:prstGeom prst="straightConnector1">
            <a:avLst/>
          </a:prstGeom>
          <a:noFill/>
          <a:ln w="9525">
            <a:solidFill>
              <a:schemeClr val="tx1"/>
            </a:solidFill>
            <a:round/>
            <a:headEnd/>
            <a:tailEnd/>
          </a:ln>
          <a:effectLst/>
        </p:spPr>
      </p:cxnSp>
      <p:cxnSp>
        <p:nvCxnSpPr>
          <p:cNvPr id="32789" name="AutoShape 21"/>
          <p:cNvCxnSpPr>
            <a:cxnSpLocks noChangeShapeType="1"/>
            <a:stCxn id="32784" idx="2"/>
          </p:cNvCxnSpPr>
          <p:nvPr/>
        </p:nvCxnSpPr>
        <p:spPr bwMode="auto">
          <a:xfrm>
            <a:off x="5638800" y="3733800"/>
            <a:ext cx="609600" cy="609600"/>
          </a:xfrm>
          <a:prstGeom prst="straightConnector1">
            <a:avLst/>
          </a:prstGeom>
          <a:noFill/>
          <a:ln w="9525">
            <a:solidFill>
              <a:schemeClr val="tx1"/>
            </a:solidFill>
            <a:round/>
            <a:headEnd/>
            <a:tailEnd/>
          </a:ln>
          <a:effectLst/>
        </p:spPr>
      </p:cxnSp>
      <p:cxnSp>
        <p:nvCxnSpPr>
          <p:cNvPr id="32790" name="AutoShape 22"/>
          <p:cNvCxnSpPr>
            <a:cxnSpLocks noChangeShapeType="1"/>
            <a:stCxn id="32782" idx="2"/>
          </p:cNvCxnSpPr>
          <p:nvPr/>
        </p:nvCxnSpPr>
        <p:spPr bwMode="auto">
          <a:xfrm flipH="1">
            <a:off x="5029200" y="2286000"/>
            <a:ext cx="609600" cy="533400"/>
          </a:xfrm>
          <a:prstGeom prst="straightConnector1">
            <a:avLst/>
          </a:prstGeom>
          <a:noFill/>
          <a:ln w="9525">
            <a:solidFill>
              <a:schemeClr val="tx1"/>
            </a:solidFill>
            <a:round/>
            <a:headEnd/>
            <a:tailEnd/>
          </a:ln>
          <a:effectLst/>
        </p:spPr>
      </p:cxnSp>
      <p:cxnSp>
        <p:nvCxnSpPr>
          <p:cNvPr id="32791" name="AutoShape 23"/>
          <p:cNvCxnSpPr>
            <a:cxnSpLocks noChangeShapeType="1"/>
            <a:stCxn id="32785" idx="5"/>
          </p:cNvCxnSpPr>
          <p:nvPr/>
        </p:nvCxnSpPr>
        <p:spPr bwMode="auto">
          <a:xfrm>
            <a:off x="5137150" y="4451350"/>
            <a:ext cx="501650" cy="501650"/>
          </a:xfrm>
          <a:prstGeom prst="straightConnector1">
            <a:avLst/>
          </a:prstGeom>
          <a:noFill/>
          <a:ln w="9525">
            <a:solidFill>
              <a:schemeClr val="tx1"/>
            </a:solidFill>
            <a:round/>
            <a:headEnd/>
            <a:tailEnd/>
          </a:ln>
          <a:effectLst/>
        </p:spPr>
      </p:cxnSp>
      <p:cxnSp>
        <p:nvCxnSpPr>
          <p:cNvPr id="32792" name="AutoShape 24"/>
          <p:cNvCxnSpPr>
            <a:cxnSpLocks noChangeShapeType="1"/>
            <a:stCxn id="32785" idx="3"/>
          </p:cNvCxnSpPr>
          <p:nvPr/>
        </p:nvCxnSpPr>
        <p:spPr bwMode="auto">
          <a:xfrm flipH="1">
            <a:off x="4419600" y="4451350"/>
            <a:ext cx="501650" cy="501650"/>
          </a:xfrm>
          <a:prstGeom prst="straightConnector1">
            <a:avLst/>
          </a:prstGeom>
          <a:noFill/>
          <a:ln w="9525">
            <a:solidFill>
              <a:schemeClr val="tx1"/>
            </a:solidFill>
            <a:round/>
            <a:headEnd/>
            <a:tailEnd/>
          </a:ln>
          <a:effectLst/>
        </p:spPr>
      </p:cxnSp>
      <p:sp>
        <p:nvSpPr>
          <p:cNvPr id="32793" name="Text Box 25"/>
          <p:cNvSpPr txBox="1">
            <a:spLocks noChangeArrowheads="1"/>
          </p:cNvSpPr>
          <p:nvPr/>
        </p:nvSpPr>
        <p:spPr bwMode="auto">
          <a:xfrm>
            <a:off x="2803525" y="1941513"/>
            <a:ext cx="844550" cy="366712"/>
          </a:xfrm>
          <a:prstGeom prst="rect">
            <a:avLst/>
          </a:prstGeom>
          <a:noFill/>
          <a:ln w="9525">
            <a:noFill/>
            <a:miter lim="800000"/>
            <a:headEnd/>
            <a:tailEnd/>
          </a:ln>
          <a:effectLst/>
        </p:spPr>
        <p:txBody>
          <a:bodyPr wrap="none">
            <a:spAutoFit/>
          </a:bodyPr>
          <a:lstStyle/>
          <a:p>
            <a:r>
              <a:rPr lang="en-US" sz="1800">
                <a:latin typeface="Arial" charset="0"/>
              </a:rPr>
              <a:t>ROOT</a:t>
            </a:r>
          </a:p>
        </p:txBody>
      </p:sp>
      <p:sp>
        <p:nvSpPr>
          <p:cNvPr id="32794" name="Text Box 26"/>
          <p:cNvSpPr txBox="1">
            <a:spLocks noChangeArrowheads="1"/>
          </p:cNvSpPr>
          <p:nvPr/>
        </p:nvSpPr>
        <p:spPr bwMode="auto">
          <a:xfrm>
            <a:off x="6019800" y="1905000"/>
            <a:ext cx="844550" cy="366713"/>
          </a:xfrm>
          <a:prstGeom prst="rect">
            <a:avLst/>
          </a:prstGeom>
          <a:noFill/>
          <a:ln w="9525">
            <a:noFill/>
            <a:miter lim="800000"/>
            <a:headEnd/>
            <a:tailEnd/>
          </a:ln>
          <a:effectLst/>
        </p:spPr>
        <p:txBody>
          <a:bodyPr wrap="none">
            <a:spAutoFit/>
          </a:bodyPr>
          <a:lstStyle/>
          <a:p>
            <a:r>
              <a:rPr lang="en-US" sz="1800">
                <a:latin typeface="Arial" charset="0"/>
              </a:rPr>
              <a:t>ROOT</a:t>
            </a:r>
          </a:p>
        </p:txBody>
      </p:sp>
      <p:sp>
        <p:nvSpPr>
          <p:cNvPr id="32795" name="Text Box 27"/>
          <p:cNvSpPr txBox="1">
            <a:spLocks noChangeArrowheads="1"/>
          </p:cNvSpPr>
          <p:nvPr/>
        </p:nvSpPr>
        <p:spPr bwMode="auto">
          <a:xfrm>
            <a:off x="2133600" y="2667000"/>
            <a:ext cx="336550" cy="366713"/>
          </a:xfrm>
          <a:prstGeom prst="rect">
            <a:avLst/>
          </a:prstGeom>
          <a:noFill/>
          <a:ln w="9525">
            <a:noFill/>
            <a:miter lim="800000"/>
            <a:headEnd/>
            <a:tailEnd/>
          </a:ln>
          <a:effectLst/>
        </p:spPr>
        <p:txBody>
          <a:bodyPr wrap="none">
            <a:spAutoFit/>
          </a:bodyPr>
          <a:lstStyle/>
          <a:p>
            <a:r>
              <a:rPr lang="en-US" sz="1800">
                <a:latin typeface="Arial" charset="0"/>
              </a:rPr>
              <a:t>A</a:t>
            </a:r>
          </a:p>
        </p:txBody>
      </p:sp>
      <p:sp>
        <p:nvSpPr>
          <p:cNvPr id="32796" name="Text Box 28"/>
          <p:cNvSpPr txBox="1">
            <a:spLocks noChangeArrowheads="1"/>
          </p:cNvSpPr>
          <p:nvPr/>
        </p:nvSpPr>
        <p:spPr bwMode="auto">
          <a:xfrm>
            <a:off x="2667000" y="3276600"/>
            <a:ext cx="336550" cy="366713"/>
          </a:xfrm>
          <a:prstGeom prst="rect">
            <a:avLst/>
          </a:prstGeom>
          <a:noFill/>
          <a:ln w="9525">
            <a:noFill/>
            <a:miter lim="800000"/>
            <a:headEnd/>
            <a:tailEnd/>
          </a:ln>
          <a:effectLst/>
        </p:spPr>
        <p:txBody>
          <a:bodyPr wrap="none">
            <a:spAutoFit/>
          </a:bodyPr>
          <a:lstStyle/>
          <a:p>
            <a:r>
              <a:rPr lang="en-US" sz="1800">
                <a:latin typeface="Arial" charset="0"/>
              </a:rPr>
              <a:t>B</a:t>
            </a:r>
          </a:p>
        </p:txBody>
      </p:sp>
      <p:sp>
        <p:nvSpPr>
          <p:cNvPr id="32797" name="Text Box 29"/>
          <p:cNvSpPr txBox="1">
            <a:spLocks noChangeArrowheads="1"/>
          </p:cNvSpPr>
          <p:nvPr/>
        </p:nvSpPr>
        <p:spPr bwMode="auto">
          <a:xfrm>
            <a:off x="2971800" y="4114800"/>
            <a:ext cx="349250" cy="366713"/>
          </a:xfrm>
          <a:prstGeom prst="rect">
            <a:avLst/>
          </a:prstGeom>
          <a:noFill/>
          <a:ln w="9525">
            <a:noFill/>
            <a:miter lim="800000"/>
            <a:headEnd/>
            <a:tailEnd/>
          </a:ln>
          <a:effectLst/>
        </p:spPr>
        <p:txBody>
          <a:bodyPr wrap="none">
            <a:spAutoFit/>
          </a:bodyPr>
          <a:lstStyle/>
          <a:p>
            <a:r>
              <a:rPr lang="en-US" sz="1800">
                <a:latin typeface="Arial" charset="0"/>
              </a:rPr>
              <a:t>C</a:t>
            </a:r>
          </a:p>
        </p:txBody>
      </p:sp>
      <p:sp>
        <p:nvSpPr>
          <p:cNvPr id="32798" name="Text Box 30"/>
          <p:cNvSpPr txBox="1">
            <a:spLocks noChangeArrowheads="1"/>
          </p:cNvSpPr>
          <p:nvPr/>
        </p:nvSpPr>
        <p:spPr bwMode="auto">
          <a:xfrm>
            <a:off x="1143000" y="3429000"/>
            <a:ext cx="438150" cy="366713"/>
          </a:xfrm>
          <a:prstGeom prst="rect">
            <a:avLst/>
          </a:prstGeom>
          <a:noFill/>
          <a:ln w="9525">
            <a:noFill/>
            <a:miter lim="800000"/>
            <a:headEnd/>
            <a:tailEnd/>
          </a:ln>
          <a:effectLst/>
        </p:spPr>
        <p:txBody>
          <a:bodyPr wrap="none">
            <a:spAutoFit/>
          </a:bodyPr>
          <a:lstStyle/>
          <a:p>
            <a:r>
              <a:rPr lang="en-US" sz="1800">
                <a:latin typeface="Arial" charset="0"/>
              </a:rPr>
              <a:t>10</a:t>
            </a:r>
          </a:p>
        </p:txBody>
      </p:sp>
      <p:sp>
        <p:nvSpPr>
          <p:cNvPr id="32799" name="Text Box 31"/>
          <p:cNvSpPr txBox="1">
            <a:spLocks noChangeArrowheads="1"/>
          </p:cNvSpPr>
          <p:nvPr/>
        </p:nvSpPr>
        <p:spPr bwMode="auto">
          <a:xfrm>
            <a:off x="1905000" y="4114800"/>
            <a:ext cx="438150" cy="366713"/>
          </a:xfrm>
          <a:prstGeom prst="rect">
            <a:avLst/>
          </a:prstGeom>
          <a:noFill/>
          <a:ln w="9525">
            <a:noFill/>
            <a:miter lim="800000"/>
            <a:headEnd/>
            <a:tailEnd/>
          </a:ln>
          <a:effectLst/>
        </p:spPr>
        <p:txBody>
          <a:bodyPr wrap="none">
            <a:spAutoFit/>
          </a:bodyPr>
          <a:lstStyle/>
          <a:p>
            <a:r>
              <a:rPr lang="en-US" sz="1800">
                <a:latin typeface="Arial" charset="0"/>
              </a:rPr>
              <a:t>14</a:t>
            </a:r>
          </a:p>
        </p:txBody>
      </p:sp>
      <p:sp>
        <p:nvSpPr>
          <p:cNvPr id="32800" name="Text Box 32"/>
          <p:cNvSpPr txBox="1">
            <a:spLocks noChangeArrowheads="1"/>
          </p:cNvSpPr>
          <p:nvPr/>
        </p:nvSpPr>
        <p:spPr bwMode="auto">
          <a:xfrm>
            <a:off x="4800600" y="2895600"/>
            <a:ext cx="438150" cy="366713"/>
          </a:xfrm>
          <a:prstGeom prst="rect">
            <a:avLst/>
          </a:prstGeom>
          <a:noFill/>
          <a:ln w="9525">
            <a:noFill/>
            <a:miter lim="800000"/>
            <a:headEnd/>
            <a:tailEnd/>
          </a:ln>
          <a:effectLst/>
        </p:spPr>
        <p:txBody>
          <a:bodyPr wrap="none">
            <a:spAutoFit/>
          </a:bodyPr>
          <a:lstStyle/>
          <a:p>
            <a:r>
              <a:rPr lang="en-US" sz="1800">
                <a:latin typeface="Arial" charset="0"/>
              </a:rPr>
              <a:t>10</a:t>
            </a:r>
          </a:p>
        </p:txBody>
      </p:sp>
      <p:sp>
        <p:nvSpPr>
          <p:cNvPr id="32801" name="Text Box 33"/>
          <p:cNvSpPr txBox="1">
            <a:spLocks noChangeArrowheads="1"/>
          </p:cNvSpPr>
          <p:nvPr/>
        </p:nvSpPr>
        <p:spPr bwMode="auto">
          <a:xfrm>
            <a:off x="5867400" y="3429000"/>
            <a:ext cx="323850" cy="366713"/>
          </a:xfrm>
          <a:prstGeom prst="rect">
            <a:avLst/>
          </a:prstGeom>
          <a:noFill/>
          <a:ln w="9525">
            <a:noFill/>
            <a:miter lim="800000"/>
            <a:headEnd/>
            <a:tailEnd/>
          </a:ln>
          <a:effectLst/>
        </p:spPr>
        <p:txBody>
          <a:bodyPr wrap="none">
            <a:spAutoFit/>
          </a:bodyPr>
          <a:lstStyle/>
          <a:p>
            <a:r>
              <a:rPr lang="en-US" sz="1800">
                <a:latin typeface="Arial" charset="0"/>
              </a:rPr>
              <a:t>F</a:t>
            </a:r>
          </a:p>
        </p:txBody>
      </p:sp>
      <p:sp>
        <p:nvSpPr>
          <p:cNvPr id="32802" name="Text Box 34"/>
          <p:cNvSpPr txBox="1">
            <a:spLocks noChangeArrowheads="1"/>
          </p:cNvSpPr>
          <p:nvPr/>
        </p:nvSpPr>
        <p:spPr bwMode="auto">
          <a:xfrm>
            <a:off x="6172200" y="4343400"/>
            <a:ext cx="361950" cy="366713"/>
          </a:xfrm>
          <a:prstGeom prst="rect">
            <a:avLst/>
          </a:prstGeom>
          <a:noFill/>
          <a:ln w="9525">
            <a:noFill/>
            <a:miter lim="800000"/>
            <a:headEnd/>
            <a:tailEnd/>
          </a:ln>
          <a:effectLst/>
        </p:spPr>
        <p:txBody>
          <a:bodyPr wrap="none">
            <a:spAutoFit/>
          </a:bodyPr>
          <a:lstStyle/>
          <a:p>
            <a:r>
              <a:rPr lang="en-US" sz="1800">
                <a:latin typeface="Arial" charset="0"/>
              </a:rPr>
              <a:t>G</a:t>
            </a:r>
          </a:p>
        </p:txBody>
      </p:sp>
      <p:sp>
        <p:nvSpPr>
          <p:cNvPr id="32803" name="Text Box 35"/>
          <p:cNvSpPr txBox="1">
            <a:spLocks noChangeArrowheads="1"/>
          </p:cNvSpPr>
          <p:nvPr/>
        </p:nvSpPr>
        <p:spPr bwMode="auto">
          <a:xfrm>
            <a:off x="5257800" y="4191000"/>
            <a:ext cx="349250" cy="366713"/>
          </a:xfrm>
          <a:prstGeom prst="rect">
            <a:avLst/>
          </a:prstGeom>
          <a:noFill/>
          <a:ln w="9525">
            <a:noFill/>
            <a:miter lim="800000"/>
            <a:headEnd/>
            <a:tailEnd/>
          </a:ln>
          <a:effectLst/>
        </p:spPr>
        <p:txBody>
          <a:bodyPr wrap="none">
            <a:spAutoFit/>
          </a:bodyPr>
          <a:lstStyle/>
          <a:p>
            <a:r>
              <a:rPr lang="en-US" sz="1800">
                <a:latin typeface="Arial" charset="0"/>
              </a:rPr>
              <a:t>D</a:t>
            </a:r>
          </a:p>
        </p:txBody>
      </p:sp>
      <p:sp>
        <p:nvSpPr>
          <p:cNvPr id="32804" name="Text Box 36"/>
          <p:cNvSpPr txBox="1">
            <a:spLocks noChangeArrowheads="1"/>
          </p:cNvSpPr>
          <p:nvPr/>
        </p:nvSpPr>
        <p:spPr bwMode="auto">
          <a:xfrm>
            <a:off x="5562600" y="4953000"/>
            <a:ext cx="336550" cy="366713"/>
          </a:xfrm>
          <a:prstGeom prst="rect">
            <a:avLst/>
          </a:prstGeom>
          <a:noFill/>
          <a:ln w="9525">
            <a:noFill/>
            <a:miter lim="800000"/>
            <a:headEnd/>
            <a:tailEnd/>
          </a:ln>
          <a:effectLst/>
        </p:spPr>
        <p:txBody>
          <a:bodyPr wrap="none">
            <a:spAutoFit/>
          </a:bodyPr>
          <a:lstStyle/>
          <a:p>
            <a:r>
              <a:rPr lang="en-US" sz="1800">
                <a:latin typeface="Arial" charset="0"/>
              </a:rPr>
              <a:t>E</a:t>
            </a:r>
          </a:p>
        </p:txBody>
      </p:sp>
      <p:sp>
        <p:nvSpPr>
          <p:cNvPr id="32805" name="Text Box 37"/>
          <p:cNvSpPr txBox="1">
            <a:spLocks noChangeArrowheads="1"/>
          </p:cNvSpPr>
          <p:nvPr/>
        </p:nvSpPr>
        <p:spPr bwMode="auto">
          <a:xfrm>
            <a:off x="4191000" y="4953000"/>
            <a:ext cx="311150" cy="366713"/>
          </a:xfrm>
          <a:prstGeom prst="rect">
            <a:avLst/>
          </a:prstGeom>
          <a:noFill/>
          <a:ln w="9525">
            <a:noFill/>
            <a:miter lim="800000"/>
            <a:headEnd/>
            <a:tailEnd/>
          </a:ln>
          <a:effectLst/>
        </p:spPr>
        <p:txBody>
          <a:bodyPr wrap="none">
            <a:spAutoFit/>
          </a:bodyPr>
          <a:lstStyle/>
          <a:p>
            <a:r>
              <a:rPr lang="en-US" sz="1800">
                <a:latin typeface="Arial" charset="0"/>
              </a:rPr>
              <a:t>5</a:t>
            </a:r>
          </a:p>
        </p:txBody>
      </p:sp>
      <p:sp>
        <p:nvSpPr>
          <p:cNvPr id="32806" name="Text Box 38"/>
          <p:cNvSpPr txBox="1">
            <a:spLocks noChangeArrowheads="1"/>
          </p:cNvSpPr>
          <p:nvPr/>
        </p:nvSpPr>
        <p:spPr bwMode="auto">
          <a:xfrm>
            <a:off x="1295400" y="5410200"/>
            <a:ext cx="1895475" cy="396875"/>
          </a:xfrm>
          <a:prstGeom prst="rect">
            <a:avLst/>
          </a:prstGeom>
          <a:noFill/>
          <a:ln w="9525">
            <a:noFill/>
            <a:miter lim="800000"/>
            <a:headEnd/>
            <a:tailEnd/>
          </a:ln>
          <a:effectLst/>
        </p:spPr>
        <p:txBody>
          <a:bodyPr wrap="none">
            <a:spAutoFit/>
          </a:bodyPr>
          <a:lstStyle/>
          <a:p>
            <a:pPr algn="ctr"/>
            <a:r>
              <a:rPr lang="en-US" sz="2000">
                <a:latin typeface="Tahoma" pitchFamily="34" charset="0"/>
              </a:rPr>
              <a:t>Shallow Cut-off</a:t>
            </a:r>
          </a:p>
        </p:txBody>
      </p:sp>
      <p:sp>
        <p:nvSpPr>
          <p:cNvPr id="32807" name="Text Box 39"/>
          <p:cNvSpPr txBox="1">
            <a:spLocks noChangeArrowheads="1"/>
          </p:cNvSpPr>
          <p:nvPr/>
        </p:nvSpPr>
        <p:spPr bwMode="auto">
          <a:xfrm>
            <a:off x="5089525" y="5410200"/>
            <a:ext cx="1614488" cy="396875"/>
          </a:xfrm>
          <a:prstGeom prst="rect">
            <a:avLst/>
          </a:prstGeom>
          <a:noFill/>
          <a:ln w="9525">
            <a:noFill/>
            <a:miter lim="800000"/>
            <a:headEnd/>
            <a:tailEnd/>
          </a:ln>
          <a:effectLst/>
        </p:spPr>
        <p:txBody>
          <a:bodyPr wrap="none">
            <a:spAutoFit/>
          </a:bodyPr>
          <a:lstStyle/>
          <a:p>
            <a:pPr algn="ctr"/>
            <a:r>
              <a:rPr lang="en-US" sz="2000">
                <a:latin typeface="Tahoma" pitchFamily="34" charset="0"/>
              </a:rPr>
              <a:t>Deep Cut-off</a:t>
            </a:r>
          </a:p>
        </p:txBody>
      </p:sp>
      <p:sp>
        <p:nvSpPr>
          <p:cNvPr id="32808" name="Text Box 40"/>
          <p:cNvSpPr txBox="1">
            <a:spLocks noChangeArrowheads="1"/>
          </p:cNvSpPr>
          <p:nvPr/>
        </p:nvSpPr>
        <p:spPr bwMode="auto">
          <a:xfrm>
            <a:off x="7146925" y="3941763"/>
            <a:ext cx="1054100" cy="336550"/>
          </a:xfrm>
          <a:prstGeom prst="rect">
            <a:avLst/>
          </a:prstGeom>
          <a:noFill/>
          <a:ln w="9525">
            <a:noFill/>
            <a:miter lim="800000"/>
            <a:headEnd/>
            <a:tailEnd/>
          </a:ln>
          <a:effectLst/>
        </p:spPr>
        <p:txBody>
          <a:bodyPr wrap="none">
            <a:spAutoFit/>
          </a:bodyPr>
          <a:lstStyle/>
          <a:p>
            <a:r>
              <a:rPr lang="en-US" sz="1600">
                <a:latin typeface="Tahoma" pitchFamily="34" charset="0"/>
              </a:rPr>
              <a:t>Max node</a:t>
            </a:r>
          </a:p>
        </p:txBody>
      </p:sp>
      <p:sp>
        <p:nvSpPr>
          <p:cNvPr id="32809" name="Rectangle 41"/>
          <p:cNvSpPr>
            <a:spLocks noChangeArrowheads="1"/>
          </p:cNvSpPr>
          <p:nvPr/>
        </p:nvSpPr>
        <p:spPr bwMode="auto">
          <a:xfrm>
            <a:off x="6858000" y="3962400"/>
            <a:ext cx="304800" cy="304800"/>
          </a:xfrm>
          <a:prstGeom prst="rect">
            <a:avLst/>
          </a:prstGeom>
          <a:noFill/>
          <a:ln w="9525">
            <a:solidFill>
              <a:schemeClr val="tx1"/>
            </a:solidFill>
            <a:miter lim="800000"/>
            <a:headEnd/>
            <a:tailEnd/>
          </a:ln>
          <a:effectLst/>
        </p:spPr>
        <p:txBody>
          <a:bodyPr wrap="none" anchor="ctr"/>
          <a:lstStyle/>
          <a:p>
            <a:endParaRPr lang="en-US"/>
          </a:p>
        </p:txBody>
      </p:sp>
      <p:sp>
        <p:nvSpPr>
          <p:cNvPr id="32810" name="Oval 42"/>
          <p:cNvSpPr>
            <a:spLocks noChangeArrowheads="1"/>
          </p:cNvSpPr>
          <p:nvPr/>
        </p:nvSpPr>
        <p:spPr bwMode="auto">
          <a:xfrm>
            <a:off x="6858000" y="4419600"/>
            <a:ext cx="304800" cy="304800"/>
          </a:xfrm>
          <a:prstGeom prst="ellipse">
            <a:avLst/>
          </a:prstGeom>
          <a:noFill/>
          <a:ln w="9525">
            <a:solidFill>
              <a:schemeClr val="tx1"/>
            </a:solidFill>
            <a:round/>
            <a:headEnd/>
            <a:tailEnd/>
          </a:ln>
          <a:effectLst/>
        </p:spPr>
        <p:txBody>
          <a:bodyPr wrap="none" anchor="ctr"/>
          <a:lstStyle/>
          <a:p>
            <a:endParaRPr lang="en-US"/>
          </a:p>
        </p:txBody>
      </p:sp>
      <p:sp>
        <p:nvSpPr>
          <p:cNvPr id="32811" name="Text Box 43"/>
          <p:cNvSpPr txBox="1">
            <a:spLocks noChangeArrowheads="1"/>
          </p:cNvSpPr>
          <p:nvPr/>
        </p:nvSpPr>
        <p:spPr bwMode="auto">
          <a:xfrm>
            <a:off x="7162800" y="4419600"/>
            <a:ext cx="1006475" cy="336550"/>
          </a:xfrm>
          <a:prstGeom prst="rect">
            <a:avLst/>
          </a:prstGeom>
          <a:noFill/>
          <a:ln w="9525">
            <a:noFill/>
            <a:miter lim="800000"/>
            <a:headEnd/>
            <a:tailEnd/>
          </a:ln>
          <a:effectLst/>
        </p:spPr>
        <p:txBody>
          <a:bodyPr wrap="none">
            <a:spAutoFit/>
          </a:bodyPr>
          <a:lstStyle/>
          <a:p>
            <a:r>
              <a:rPr lang="en-US" sz="1600">
                <a:latin typeface="Tahoma" pitchFamily="34" charset="0"/>
              </a:rPr>
              <a:t>Min node</a:t>
            </a:r>
          </a:p>
        </p:txBody>
      </p:sp>
      <p:pic>
        <p:nvPicPr>
          <p:cNvPr id="44" name="Picture 43"/>
          <p:cNvPicPr>
            <a:picLocks noChangeAspect="1"/>
          </p:cNvPicPr>
          <p:nvPr/>
        </p:nvPicPr>
        <p:blipFill>
          <a:blip r:embed="rId2"/>
          <a:stretch>
            <a:fillRect/>
          </a:stretch>
        </p:blipFill>
        <p:spPr>
          <a:xfrm>
            <a:off x="7743825" y="52741"/>
            <a:ext cx="1276350" cy="1247775"/>
          </a:xfrm>
          <a:prstGeom prst="rect">
            <a:avLst/>
          </a:prstGeom>
        </p:spPr>
      </p:pic>
      <p:sp>
        <p:nvSpPr>
          <p:cNvPr id="45" name="Rectangle 3"/>
          <p:cNvSpPr txBox="1">
            <a:spLocks noChangeArrowheads="1"/>
          </p:cNvSpPr>
          <p:nvPr/>
        </p:nvSpPr>
        <p:spPr>
          <a:xfrm>
            <a:off x="457200" y="1600200"/>
            <a:ext cx="8229600" cy="4525963"/>
          </a:xfrm>
          <a:prstGeom prst="rect">
            <a:avLst/>
          </a:prstGeom>
        </p:spPr>
        <p:style>
          <a:lnRef idx="2">
            <a:schemeClr val="accent2"/>
          </a:lnRef>
          <a:fillRef idx="1">
            <a:schemeClr val="lt1"/>
          </a:fillRef>
          <a:effectRef idx="0">
            <a:schemeClr val="accent2"/>
          </a:effectRef>
          <a:fontRef idx="minor">
            <a:schemeClr val="dk1"/>
          </a:fontRef>
        </p:style>
        <p:txBody>
          <a:bodyPr/>
          <a:lstStyle/>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chemeClr val="dk1"/>
                </a:solidFill>
                <a:effectLst/>
                <a:uLnTx/>
                <a:uFillTx/>
                <a:latin typeface="+mn-lt"/>
                <a:ea typeface="ＭＳ Ｐゴシック" pitchFamily="34" charset="-128"/>
                <a:cs typeface="+mn-cs"/>
              </a:rPr>
              <a:t>E.g., for the 8-puzzle:</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1" u="none" strike="noStrike" kern="1200" cap="none" spc="0" normalizeH="0" baseline="0" noProof="0" dirty="0">
                <a:ln>
                  <a:noFill/>
                </a:ln>
                <a:solidFill>
                  <a:schemeClr val="dk1"/>
                </a:solidFill>
                <a:effectLst/>
                <a:uLnTx/>
                <a:uFillTx/>
                <a:latin typeface="+mn-lt"/>
                <a:ea typeface="ＭＳ Ｐゴシック" pitchFamily="34" charset="-128"/>
                <a:cs typeface="+mn-cs"/>
              </a:rPr>
              <a:t>h</a:t>
            </a:r>
            <a:r>
              <a:rPr kumimoji="0" lang="en-US" sz="2000" b="0" i="1" u="none" strike="noStrike" kern="1200" cap="none" spc="0" normalizeH="0" baseline="-25000" noProof="0" dirty="0">
                <a:ln>
                  <a:noFill/>
                </a:ln>
                <a:solidFill>
                  <a:schemeClr val="dk1"/>
                </a:solidFill>
                <a:effectLst/>
                <a:uLnTx/>
                <a:uFillTx/>
                <a:latin typeface="+mn-lt"/>
                <a:ea typeface="ＭＳ Ｐゴシック" pitchFamily="34" charset="-128"/>
                <a:cs typeface="+mn-cs"/>
              </a:rPr>
              <a:t>1</a:t>
            </a:r>
            <a:r>
              <a:rPr kumimoji="0" lang="en-US" sz="2000" b="0" i="1" u="none" strike="noStrike" kern="1200" cap="none" spc="0" normalizeH="0" baseline="0" noProof="0" dirty="0">
                <a:ln>
                  <a:noFill/>
                </a:ln>
                <a:solidFill>
                  <a:schemeClr val="dk1"/>
                </a:solidFill>
                <a:effectLst/>
                <a:uLnTx/>
                <a:uFillTx/>
                <a:latin typeface="+mn-lt"/>
                <a:ea typeface="ＭＳ Ｐゴシック" pitchFamily="34" charset="-128"/>
                <a:cs typeface="+mn-cs"/>
              </a:rPr>
              <a:t>(n) </a:t>
            </a:r>
            <a:r>
              <a:rPr kumimoji="0" lang="en-US" sz="2000" b="0" i="0" u="none" strike="noStrike" kern="1200" cap="none" spc="0" normalizeH="0" baseline="0" noProof="0" dirty="0">
                <a:ln>
                  <a:noFill/>
                </a:ln>
                <a:solidFill>
                  <a:schemeClr val="dk1"/>
                </a:solidFill>
                <a:effectLst/>
                <a:uLnTx/>
                <a:uFillTx/>
                <a:latin typeface="+mn-lt"/>
                <a:ea typeface="ＭＳ Ｐゴシック" pitchFamily="34" charset="-128"/>
                <a:cs typeface="+mn-cs"/>
              </a:rPr>
              <a:t>= number of misplaced tiles</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1" u="none" strike="noStrike" kern="1200" cap="none" spc="0" normalizeH="0" baseline="0" noProof="0" dirty="0">
                <a:ln>
                  <a:noFill/>
                </a:ln>
                <a:solidFill>
                  <a:schemeClr val="dk1"/>
                </a:solidFill>
                <a:effectLst/>
                <a:uLnTx/>
                <a:uFillTx/>
                <a:latin typeface="+mn-lt"/>
                <a:ea typeface="ＭＳ Ｐゴシック" pitchFamily="34" charset="-128"/>
                <a:cs typeface="+mn-cs"/>
              </a:rPr>
              <a:t>h</a:t>
            </a:r>
            <a:r>
              <a:rPr kumimoji="0" lang="en-US" sz="2000" b="0" i="1" u="none" strike="noStrike" kern="1200" cap="none" spc="0" normalizeH="0" baseline="-25000" noProof="0" dirty="0">
                <a:ln>
                  <a:noFill/>
                </a:ln>
                <a:solidFill>
                  <a:schemeClr val="dk1"/>
                </a:solidFill>
                <a:effectLst/>
                <a:uLnTx/>
                <a:uFillTx/>
                <a:latin typeface="+mn-lt"/>
                <a:ea typeface="ＭＳ Ｐゴシック" pitchFamily="34" charset="-128"/>
                <a:cs typeface="+mn-cs"/>
              </a:rPr>
              <a:t>2</a:t>
            </a:r>
            <a:r>
              <a:rPr kumimoji="0" lang="en-US" sz="2000" b="0" i="1" u="none" strike="noStrike" kern="1200" cap="none" spc="0" normalizeH="0" baseline="0" noProof="0" dirty="0">
                <a:ln>
                  <a:noFill/>
                </a:ln>
                <a:solidFill>
                  <a:schemeClr val="dk1"/>
                </a:solidFill>
                <a:effectLst/>
                <a:uLnTx/>
                <a:uFillTx/>
                <a:latin typeface="+mn-lt"/>
                <a:ea typeface="ＭＳ Ｐゴシック" pitchFamily="34" charset="-128"/>
                <a:cs typeface="+mn-cs"/>
              </a:rPr>
              <a:t>(n) </a:t>
            </a:r>
            <a:r>
              <a:rPr kumimoji="0" lang="en-US" sz="2000" b="0" i="0" u="none" strike="noStrike" kern="1200" cap="none" spc="0" normalizeH="0" baseline="0" noProof="0" dirty="0">
                <a:ln>
                  <a:noFill/>
                </a:ln>
                <a:solidFill>
                  <a:schemeClr val="dk1"/>
                </a:solidFill>
                <a:effectLst/>
                <a:uLnTx/>
                <a:uFillTx/>
                <a:latin typeface="+mn-lt"/>
                <a:ea typeface="ＭＳ Ｐゴシック" pitchFamily="34" charset="-128"/>
                <a:cs typeface="+mn-cs"/>
              </a:rPr>
              <a:t>= total Manhattan distance</a:t>
            </a: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chemeClr val="dk1"/>
                </a:solidFill>
                <a:effectLst/>
                <a:uLnTx/>
                <a:uFillTx/>
                <a:latin typeface="+mn-lt"/>
                <a:ea typeface="ＭＳ Ｐゴシック" pitchFamily="34" charset="-128"/>
                <a:cs typeface="+mn-cs"/>
              </a:rPr>
              <a:t>(i.e., no. of squares from desired location of each tile)</a:t>
            </a: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dirty="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dirty="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en-US" sz="3200" b="0" i="0" u="none" strike="noStrike" kern="1200" cap="none" spc="0" normalizeH="0" baseline="0" noProof="0" dirty="0">
              <a:ln>
                <a:noFill/>
              </a:ln>
              <a:solidFill>
                <a:schemeClr val="dk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sng" strike="noStrike" kern="1200" cap="none" spc="0" normalizeH="0" baseline="0" noProof="0" dirty="0">
                <a:ln>
                  <a:noFill/>
                </a:ln>
                <a:solidFill>
                  <a:srgbClr val="CC0099"/>
                </a:solidFill>
                <a:effectLst/>
                <a:uLnTx/>
                <a:uFillTx/>
                <a:latin typeface="+mn-lt"/>
                <a:ea typeface="ＭＳ Ｐゴシック" pitchFamily="34" charset="-128"/>
                <a:cs typeface="+mn-cs"/>
              </a:rPr>
              <a:t>h</a:t>
            </a:r>
            <a:r>
              <a:rPr kumimoji="0" lang="en-US" sz="2800" b="0" i="0" u="sng" strike="noStrike" kern="1200" cap="none" spc="0" normalizeH="0" baseline="-25000" noProof="0" dirty="0">
                <a:ln>
                  <a:noFill/>
                </a:ln>
                <a:solidFill>
                  <a:srgbClr val="CC0099"/>
                </a:solidFill>
                <a:effectLst/>
                <a:uLnTx/>
                <a:uFillTx/>
                <a:latin typeface="+mn-lt"/>
                <a:ea typeface="ＭＳ Ｐゴシック" pitchFamily="34" charset="-128"/>
                <a:cs typeface="+mn-cs"/>
              </a:rPr>
              <a:t>1</a:t>
            </a:r>
            <a:r>
              <a:rPr kumimoji="0" lang="en-US" sz="2800" b="0" i="0" u="sng" strike="noStrike" kern="1200" cap="none" spc="0" normalizeH="0" baseline="0" noProof="0" dirty="0">
                <a:ln>
                  <a:noFill/>
                </a:ln>
                <a:solidFill>
                  <a:srgbClr val="CC0099"/>
                </a:solidFill>
                <a:effectLst/>
                <a:uLnTx/>
                <a:uFillTx/>
                <a:latin typeface="+mn-lt"/>
                <a:ea typeface="ＭＳ Ｐゴシック" pitchFamily="34" charset="-128"/>
                <a:cs typeface="+mn-cs"/>
              </a:rPr>
              <a:t>(S) = ? </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sng" strike="noStrike" kern="1200" cap="none" spc="0" normalizeH="0" baseline="0" noProof="0" dirty="0">
                <a:ln>
                  <a:noFill/>
                </a:ln>
                <a:solidFill>
                  <a:srgbClr val="CC0099"/>
                </a:solidFill>
                <a:effectLst/>
                <a:uLnTx/>
                <a:uFillTx/>
                <a:latin typeface="+mn-lt"/>
                <a:ea typeface="ＭＳ Ｐゴシック" pitchFamily="34" charset="-128"/>
                <a:cs typeface="+mn-cs"/>
              </a:rPr>
              <a:t>h</a:t>
            </a:r>
            <a:r>
              <a:rPr kumimoji="0" lang="en-US" sz="2800" b="0" i="0" u="sng" strike="noStrike" kern="1200" cap="none" spc="0" normalizeH="0" baseline="-25000" noProof="0" dirty="0">
                <a:ln>
                  <a:noFill/>
                </a:ln>
                <a:solidFill>
                  <a:srgbClr val="CC0099"/>
                </a:solidFill>
                <a:effectLst/>
                <a:uLnTx/>
                <a:uFillTx/>
                <a:latin typeface="+mn-lt"/>
                <a:ea typeface="ＭＳ Ｐゴシック" pitchFamily="34" charset="-128"/>
                <a:cs typeface="+mn-cs"/>
              </a:rPr>
              <a:t>2</a:t>
            </a:r>
            <a:r>
              <a:rPr kumimoji="0" lang="en-US" sz="2800" b="0" i="0" u="sng" strike="noStrike" kern="1200" cap="none" spc="0" normalizeH="0" baseline="0" noProof="0" dirty="0">
                <a:ln>
                  <a:noFill/>
                </a:ln>
                <a:solidFill>
                  <a:srgbClr val="CC0099"/>
                </a:solidFill>
                <a:effectLst/>
                <a:uLnTx/>
                <a:uFillTx/>
                <a:latin typeface="+mn-lt"/>
                <a:ea typeface="ＭＳ Ｐゴシック" pitchFamily="34" charset="-128"/>
                <a:cs typeface="+mn-cs"/>
              </a:rPr>
              <a:t>(S) = ?</a:t>
            </a:r>
            <a:r>
              <a:rPr kumimoji="0" lang="en-US" sz="2800" b="0" i="0" u="none" strike="noStrike" kern="1200" cap="none" spc="0" normalizeH="0" baseline="0" noProof="0" dirty="0">
                <a:ln>
                  <a:noFill/>
                </a:ln>
                <a:solidFill>
                  <a:schemeClr val="dk1"/>
                </a:solidFill>
                <a:effectLst/>
                <a:uLnTx/>
                <a:uFillTx/>
                <a:latin typeface="+mn-lt"/>
                <a:ea typeface="ＭＳ Ｐゴシック" pitchFamily="34" charset="-128"/>
                <a:cs typeface="+mn-cs"/>
              </a:rPr>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search</a:t>
            </a:r>
          </a:p>
          <a:p>
            <a:r>
              <a:rPr lang="en-IN" sz="1400" i="1" dirty="0">
                <a:solidFill>
                  <a:srgbClr val="FF0000"/>
                </a:solidFill>
              </a:rPr>
              <a:t>Local search Algorithms-Hill Climbing, 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62000" y="2122297"/>
            <a:ext cx="7543800" cy="1763903"/>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77826" name="Rectangle 2"/>
          <p:cNvSpPr>
            <a:spLocks noGrp="1" noChangeArrowheads="1"/>
          </p:cNvSpPr>
          <p:nvPr>
            <p:ph type="title"/>
          </p:nvPr>
        </p:nvSpPr>
        <p:spPr>
          <a:xfrm>
            <a:off x="990600" y="2209800"/>
            <a:ext cx="7238999" cy="1524000"/>
          </a:xfrm>
        </p:spPr>
        <p:txBody>
          <a:bodyPr>
            <a:normAutofit/>
          </a:bodyPr>
          <a:lstStyle/>
          <a:p>
            <a:pPr eaLnBrk="1" hangingPunct="1"/>
            <a:r>
              <a:rPr lang="en-US" b="1" dirty="0">
                <a:solidFill>
                  <a:schemeClr val="bg1"/>
                </a:solidFill>
                <a:ea typeface="ＭＳ Ｐゴシック" pitchFamily="34" charset="-128"/>
              </a:rPr>
              <a:t>Local search algorithms</a:t>
            </a:r>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Slide Number Placeholder 5"/>
          <p:cNvSpPr>
            <a:spLocks noGrp="1"/>
          </p:cNvSpPr>
          <p:nvPr>
            <p:ph type="sldNum" sz="quarter" idx="12"/>
          </p:nvPr>
        </p:nvSpPr>
        <p:spPr/>
        <p:txBody>
          <a:bodyPr/>
          <a:lstStyle/>
          <a:p>
            <a:fld id="{4B555027-C5F8-453D-8644-F1FD21F89C23}"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77826" name="Rectangle 2"/>
          <p:cNvSpPr>
            <a:spLocks noGrp="1" noChangeArrowheads="1"/>
          </p:cNvSpPr>
          <p:nvPr>
            <p:ph type="title"/>
          </p:nvPr>
        </p:nvSpPr>
        <p:spPr>
          <a:xfrm>
            <a:off x="457200" y="274638"/>
            <a:ext cx="7086600" cy="792162"/>
          </a:xfrm>
        </p:spPr>
        <p:txBody>
          <a:bodyPr/>
          <a:lstStyle/>
          <a:p>
            <a:pPr eaLnBrk="1" hangingPunct="1"/>
            <a:r>
              <a:rPr lang="en-US" b="1" dirty="0">
                <a:solidFill>
                  <a:schemeClr val="bg1"/>
                </a:solidFill>
                <a:ea typeface="ＭＳ Ｐゴシック" pitchFamily="34" charset="-128"/>
              </a:rPr>
              <a:t>Local search algorithms</a:t>
            </a:r>
          </a:p>
        </p:txBody>
      </p:sp>
      <p:sp>
        <p:nvSpPr>
          <p:cNvPr id="77827" name="Rectangle 3"/>
          <p:cNvSpPr>
            <a:spLocks noGrp="1" noChangeArrowheads="1"/>
          </p:cNvSpPr>
          <p:nvPr>
            <p:ph type="body" idx="1"/>
          </p:nvPr>
        </p:nvSpPr>
        <p:spPr>
          <a:xfrm>
            <a:off x="457200" y="1676400"/>
            <a:ext cx="8497888" cy="4456113"/>
          </a:xfrm>
        </p:spPr>
        <p:style>
          <a:lnRef idx="2">
            <a:schemeClr val="accent2"/>
          </a:lnRef>
          <a:fillRef idx="1">
            <a:schemeClr val="lt1"/>
          </a:fillRef>
          <a:effectRef idx="0">
            <a:schemeClr val="accent2"/>
          </a:effectRef>
          <a:fontRef idx="minor">
            <a:schemeClr val="dk1"/>
          </a:fontRef>
        </p:style>
        <p:txBody>
          <a:bodyPr/>
          <a:lstStyle/>
          <a:p>
            <a:pPr algn="just" eaLnBrk="1" hangingPunct="1">
              <a:lnSpc>
                <a:spcPct val="80000"/>
              </a:lnSpc>
            </a:pPr>
            <a:r>
              <a:rPr lang="en-US" sz="2800" dirty="0">
                <a:latin typeface="+mj-lt"/>
                <a:ea typeface="ＭＳ Ｐゴシック" pitchFamily="34" charset="-128"/>
              </a:rPr>
              <a:t>In many optimization problems, the </a:t>
            </a:r>
            <a:r>
              <a:rPr lang="en-US" sz="2800" dirty="0">
                <a:solidFill>
                  <a:srgbClr val="FF0000"/>
                </a:solidFill>
                <a:latin typeface="+mj-lt"/>
                <a:ea typeface="ＭＳ Ｐゴシック" pitchFamily="34" charset="-128"/>
              </a:rPr>
              <a:t>path</a:t>
            </a:r>
            <a:r>
              <a:rPr lang="en-US" sz="2800" dirty="0">
                <a:latin typeface="+mj-lt"/>
                <a:ea typeface="ＭＳ Ｐゴシック" pitchFamily="34" charset="-128"/>
              </a:rPr>
              <a:t> to the goal is irrelevant; the goal state itself is the solution</a:t>
            </a:r>
          </a:p>
          <a:p>
            <a:pPr algn="just" eaLnBrk="1" hangingPunct="1">
              <a:lnSpc>
                <a:spcPct val="80000"/>
              </a:lnSpc>
              <a:buFont typeface="Wingdings" pitchFamily="2" charset="2"/>
              <a:buNone/>
            </a:pPr>
            <a:endParaRPr lang="en-US" sz="2800" dirty="0">
              <a:latin typeface="+mj-lt"/>
              <a:ea typeface="ＭＳ Ｐゴシック" pitchFamily="34" charset="-128"/>
            </a:endParaRPr>
          </a:p>
          <a:p>
            <a:pPr algn="just" eaLnBrk="1" hangingPunct="1">
              <a:lnSpc>
                <a:spcPct val="80000"/>
              </a:lnSpc>
            </a:pPr>
            <a:r>
              <a:rPr lang="en-US" sz="2800" dirty="0">
                <a:latin typeface="+mj-lt"/>
                <a:ea typeface="ＭＳ Ｐゴシック" pitchFamily="34" charset="-128"/>
              </a:rPr>
              <a:t>State space = set of "complete" configurations</a:t>
            </a:r>
          </a:p>
          <a:p>
            <a:pPr algn="just" eaLnBrk="1" hangingPunct="1">
              <a:lnSpc>
                <a:spcPct val="80000"/>
              </a:lnSpc>
            </a:pPr>
            <a:r>
              <a:rPr lang="en-US" sz="2800" dirty="0">
                <a:latin typeface="+mj-lt"/>
                <a:ea typeface="ＭＳ Ｐゴシック" pitchFamily="34" charset="-128"/>
              </a:rPr>
              <a:t>Find configuration satisfying constraints, e.g., n-queens</a:t>
            </a:r>
          </a:p>
          <a:p>
            <a:pPr algn="just" eaLnBrk="1" hangingPunct="1">
              <a:lnSpc>
                <a:spcPct val="80000"/>
              </a:lnSpc>
            </a:pPr>
            <a:r>
              <a:rPr lang="en-US" sz="2800" dirty="0">
                <a:latin typeface="+mj-lt"/>
                <a:ea typeface="ＭＳ Ｐゴシック" pitchFamily="34" charset="-128"/>
              </a:rPr>
              <a:t>In such cases, we can use </a:t>
            </a:r>
            <a:r>
              <a:rPr lang="en-US" sz="2800" dirty="0">
                <a:solidFill>
                  <a:srgbClr val="FF0000"/>
                </a:solidFill>
                <a:latin typeface="+mj-lt"/>
                <a:ea typeface="ＭＳ Ｐゴシック" pitchFamily="34" charset="-128"/>
              </a:rPr>
              <a:t>local search algorithms</a:t>
            </a:r>
            <a:endParaRPr lang="en-US" sz="2800" dirty="0">
              <a:latin typeface="+mj-lt"/>
              <a:ea typeface="ＭＳ Ｐゴシック" pitchFamily="34" charset="-128"/>
            </a:endParaRPr>
          </a:p>
          <a:p>
            <a:pPr algn="just" eaLnBrk="1" hangingPunct="1">
              <a:lnSpc>
                <a:spcPct val="80000"/>
              </a:lnSpc>
            </a:pPr>
            <a:r>
              <a:rPr lang="en-US" sz="2800" dirty="0">
                <a:latin typeface="+mj-lt"/>
                <a:ea typeface="ＭＳ Ｐゴシック" pitchFamily="34" charset="-128"/>
              </a:rPr>
              <a:t>keep a single "current" state, try to improve it.</a:t>
            </a:r>
          </a:p>
          <a:p>
            <a:pPr algn="just" eaLnBrk="1" hangingPunct="1">
              <a:lnSpc>
                <a:spcPct val="80000"/>
              </a:lnSpc>
            </a:pPr>
            <a:r>
              <a:rPr lang="en-US" sz="2800" dirty="0">
                <a:latin typeface="+mj-lt"/>
                <a:ea typeface="ＭＳ Ｐゴシック" pitchFamily="34" charset="-128"/>
              </a:rPr>
              <a:t>Very memory efficient (only remember current state)</a:t>
            </a:r>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Slide Number Placeholder 5"/>
          <p:cNvSpPr>
            <a:spLocks noGrp="1"/>
          </p:cNvSpPr>
          <p:nvPr>
            <p:ph type="sldNum" sz="quarter" idx="12"/>
          </p:nvPr>
        </p:nvSpPr>
        <p:spPr/>
        <p:txBody>
          <a:bodyPr/>
          <a:lstStyle/>
          <a:p>
            <a:fld id="{4B555027-C5F8-453D-8644-F1FD21F89C23}" type="slidenum">
              <a:rPr lang="en-US" smtClean="0"/>
              <a:pPr/>
              <a:t>75</a:t>
            </a:fld>
            <a:endParaRPr lang="en-US"/>
          </a:p>
        </p:txBody>
      </p:sp>
    </p:spTree>
    <p:extLst>
      <p:ext uri="{BB962C8B-B14F-4D97-AF65-F5344CB8AC3E}">
        <p14:creationId xmlns:p14="http://schemas.microsoft.com/office/powerpoint/2010/main" val="13097259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77826" name="Rectangle 2"/>
          <p:cNvSpPr>
            <a:spLocks noGrp="1" noChangeArrowheads="1"/>
          </p:cNvSpPr>
          <p:nvPr>
            <p:ph type="title"/>
          </p:nvPr>
        </p:nvSpPr>
        <p:spPr>
          <a:xfrm>
            <a:off x="457200" y="274638"/>
            <a:ext cx="7086600" cy="792162"/>
          </a:xfrm>
        </p:spPr>
        <p:txBody>
          <a:bodyPr/>
          <a:lstStyle/>
          <a:p>
            <a:pPr eaLnBrk="1" hangingPunct="1"/>
            <a:r>
              <a:rPr lang="en-IN" altLang="en-US" b="1" dirty="0">
                <a:solidFill>
                  <a:schemeClr val="bg1"/>
                </a:solidFill>
                <a:latin typeface="Georgia" panose="02040502050405020303" pitchFamily="18" charset="0"/>
              </a:rPr>
              <a:t>Types of Local Search</a:t>
            </a:r>
            <a:endParaRPr lang="en-US" b="1" dirty="0">
              <a:solidFill>
                <a:schemeClr val="bg1"/>
              </a:solidFill>
              <a:ea typeface="ＭＳ Ｐゴシック" pitchFamily="34" charset="-128"/>
            </a:endParaRPr>
          </a:p>
        </p:txBody>
      </p:sp>
      <p:sp>
        <p:nvSpPr>
          <p:cNvPr id="77827" name="Rectangle 3"/>
          <p:cNvSpPr>
            <a:spLocks noGrp="1" noChangeArrowheads="1"/>
          </p:cNvSpPr>
          <p:nvPr>
            <p:ph type="body" idx="1"/>
          </p:nvPr>
        </p:nvSpPr>
        <p:spPr>
          <a:xfrm>
            <a:off x="457200" y="1676400"/>
            <a:ext cx="8497888" cy="4456113"/>
          </a:xfrm>
        </p:spPr>
        <p:style>
          <a:lnRef idx="2">
            <a:schemeClr val="accent2"/>
          </a:lnRef>
          <a:fillRef idx="1">
            <a:schemeClr val="lt1"/>
          </a:fillRef>
          <a:effectRef idx="0">
            <a:schemeClr val="accent2"/>
          </a:effectRef>
          <a:fontRef idx="minor">
            <a:schemeClr val="dk1"/>
          </a:fontRef>
        </p:style>
        <p:txBody>
          <a:bodyPr/>
          <a:lstStyle/>
          <a:p>
            <a:r>
              <a:rPr lang="en-IN" altLang="en-US" sz="2800" b="1" dirty="0">
                <a:latin typeface="Times New Roman" panose="02020603050405020304" pitchFamily="18" charset="0"/>
                <a:cs typeface="Times New Roman" panose="02020603050405020304" pitchFamily="18" charset="0"/>
              </a:rPr>
              <a:t>Hill-climbing Search</a:t>
            </a:r>
          </a:p>
          <a:p>
            <a:r>
              <a:rPr lang="en-IN" altLang="en-US" sz="2800" b="1" dirty="0">
                <a:latin typeface="Times New Roman" panose="02020603050405020304" pitchFamily="18" charset="0"/>
                <a:cs typeface="Times New Roman" panose="02020603050405020304" pitchFamily="18" charset="0"/>
              </a:rPr>
              <a:t>Simulation Annealing Search</a:t>
            </a:r>
          </a:p>
          <a:p>
            <a:pPr algn="just" eaLnBrk="1" hangingPunct="1">
              <a:lnSpc>
                <a:spcPct val="80000"/>
              </a:lnSpc>
            </a:pPr>
            <a:endParaRPr lang="en-US" sz="2800" dirty="0">
              <a:latin typeface="+mj-lt"/>
              <a:ea typeface="ＭＳ Ｐゴシック" pitchFamily="34" charset="-128"/>
            </a:endParaRPr>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Slide Number Placeholder 5"/>
          <p:cNvSpPr>
            <a:spLocks noGrp="1"/>
          </p:cNvSpPr>
          <p:nvPr>
            <p:ph type="sldNum" sz="quarter" idx="12"/>
          </p:nvPr>
        </p:nvSpPr>
        <p:spPr/>
        <p:txBody>
          <a:bodyPr/>
          <a:lstStyle/>
          <a:p>
            <a:fld id="{4B555027-C5F8-453D-8644-F1FD21F89C23}" type="slidenum">
              <a:rPr lang="en-US" smtClean="0"/>
              <a:pPr/>
              <a:t>76</a:t>
            </a:fld>
            <a:endParaRPr lang="en-US"/>
          </a:p>
        </p:txBody>
      </p:sp>
    </p:spTree>
    <p:extLst>
      <p:ext uri="{BB962C8B-B14F-4D97-AF65-F5344CB8AC3E}">
        <p14:creationId xmlns:p14="http://schemas.microsoft.com/office/powerpoint/2010/main" val="8596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77826" name="Rectangle 2"/>
          <p:cNvSpPr>
            <a:spLocks noGrp="1" noChangeArrowheads="1"/>
          </p:cNvSpPr>
          <p:nvPr>
            <p:ph type="title"/>
          </p:nvPr>
        </p:nvSpPr>
        <p:spPr>
          <a:xfrm>
            <a:off x="457200" y="274638"/>
            <a:ext cx="7086600" cy="792162"/>
          </a:xfrm>
        </p:spPr>
        <p:txBody>
          <a:bodyPr>
            <a:noAutofit/>
          </a:bodyPr>
          <a:lstStyle/>
          <a:p>
            <a:pPr eaLnBrk="1" hangingPunct="1"/>
            <a:r>
              <a:rPr lang="en-US" altLang="en-US" sz="3600" b="1" dirty="0">
                <a:solidFill>
                  <a:schemeClr val="bg1"/>
                </a:solidFill>
                <a:latin typeface="Georgia" panose="02040502050405020303" pitchFamily="18" charset="0"/>
                <a:cs typeface="Times New Roman" panose="02020603050405020304" pitchFamily="18" charset="0"/>
              </a:rPr>
              <a:t>Terminology of Local Search</a:t>
            </a:r>
            <a:endParaRPr lang="en-US" sz="3600" b="1" dirty="0">
              <a:solidFill>
                <a:schemeClr val="bg1"/>
              </a:solidFill>
              <a:ea typeface="ＭＳ Ｐゴシック" pitchFamily="34" charset="-128"/>
            </a:endParaRPr>
          </a:p>
        </p:txBody>
      </p:sp>
      <p:sp>
        <p:nvSpPr>
          <p:cNvPr id="77827" name="Rectangle 3"/>
          <p:cNvSpPr>
            <a:spLocks noGrp="1" noChangeArrowheads="1"/>
          </p:cNvSpPr>
          <p:nvPr>
            <p:ph type="body" idx="1"/>
          </p:nvPr>
        </p:nvSpPr>
        <p:spPr>
          <a:xfrm>
            <a:off x="457200" y="1676400"/>
            <a:ext cx="8497888" cy="4456113"/>
          </a:xfrm>
        </p:spPr>
        <p:style>
          <a:lnRef idx="2">
            <a:schemeClr val="accent2"/>
          </a:lnRef>
          <a:fillRef idx="1">
            <a:schemeClr val="lt1"/>
          </a:fillRef>
          <a:effectRef idx="0">
            <a:schemeClr val="accent2"/>
          </a:effectRef>
          <a:fontRef idx="minor">
            <a:schemeClr val="dk1"/>
          </a:fontRef>
        </p:style>
        <p:txBody>
          <a:bodyPr/>
          <a:lstStyle/>
          <a:p>
            <a:pPr algn="just" eaLnBrk="1" hangingPunct="1">
              <a:lnSpc>
                <a:spcPct val="80000"/>
              </a:lnSpc>
            </a:pPr>
            <a:endParaRPr lang="en-US" sz="2800" dirty="0">
              <a:latin typeface="+mj-lt"/>
              <a:ea typeface="ＭＳ Ｐゴシック" pitchFamily="34" charset="-128"/>
            </a:endParaRPr>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Slide Number Placeholder 5"/>
          <p:cNvSpPr>
            <a:spLocks noGrp="1"/>
          </p:cNvSpPr>
          <p:nvPr>
            <p:ph type="sldNum" sz="quarter" idx="12"/>
          </p:nvPr>
        </p:nvSpPr>
        <p:spPr/>
        <p:txBody>
          <a:bodyPr/>
          <a:lstStyle/>
          <a:p>
            <a:fld id="{4B555027-C5F8-453D-8644-F1FD21F89C23}" type="slidenum">
              <a:rPr lang="en-US" smtClean="0"/>
              <a:pPr/>
              <a:t>77</a:t>
            </a:fld>
            <a:endParaRPr lang="en-US"/>
          </a:p>
        </p:txBody>
      </p:sp>
      <p:pic>
        <p:nvPicPr>
          <p:cNvPr id="2" name="Picture 4" descr="hill-climbing">
            <a:extLst>
              <a:ext uri="{FF2B5EF4-FFF2-40B4-BE49-F238E27FC236}">
                <a16:creationId xmlns:a16="http://schemas.microsoft.com/office/drawing/2014/main" id="{C5B3CD77-935F-4FE1-99B8-4CE03C84B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981200"/>
            <a:ext cx="69342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69754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8327135" y="6445841"/>
            <a:ext cx="304800" cy="194309"/>
          </a:xfrm>
          <a:prstGeom prst="rect">
            <a:avLst/>
          </a:prstGeom>
        </p:spPr>
        <p:txBody>
          <a:bodyPr vert="horz" wrap="square" lIns="0" tIns="0" rIns="0" bIns="0" rtlCol="0">
            <a:spAutoFit/>
          </a:bodyPr>
          <a:lstStyle/>
          <a:p>
            <a:pPr marL="114300">
              <a:lnSpc>
                <a:spcPts val="1410"/>
              </a:lnSpc>
            </a:pPr>
            <a:fld id="{81D60167-4931-47E6-BA6A-407CBD079E47}" type="slidenum">
              <a:rPr dirty="0"/>
              <a:pPr marL="114300">
                <a:lnSpc>
                  <a:spcPts val="1410"/>
                </a:lnSpc>
              </a:pPr>
              <a:t>78</a:t>
            </a:fld>
            <a:endParaRPr dirty="0"/>
          </a:p>
        </p:txBody>
      </p:sp>
      <p:sp>
        <p:nvSpPr>
          <p:cNvPr id="3" name="object 3"/>
          <p:cNvSpPr txBox="1"/>
          <p:nvPr/>
        </p:nvSpPr>
        <p:spPr>
          <a:xfrm>
            <a:off x="764540" y="1912620"/>
            <a:ext cx="7426325" cy="4257576"/>
          </a:xfrm>
          <a:prstGeom prst="rect">
            <a:avLst/>
          </a:prstGeom>
        </p:spPr>
        <p:style>
          <a:lnRef idx="2">
            <a:schemeClr val="accent2"/>
          </a:lnRef>
          <a:fillRef idx="1">
            <a:schemeClr val="lt1"/>
          </a:fillRef>
          <a:effectRef idx="0">
            <a:schemeClr val="accent2"/>
          </a:effectRef>
          <a:fontRef idx="minor">
            <a:schemeClr val="dk1"/>
          </a:fontRef>
        </p:style>
        <p:txBody>
          <a:bodyPr vert="horz" wrap="square" lIns="0" tIns="12700" rIns="0" bIns="0" rtlCol="0">
            <a:spAutoFit/>
          </a:bodyPr>
          <a:lstStyle/>
          <a:p>
            <a:pPr marL="354965" marR="5080" indent="-342900">
              <a:lnSpc>
                <a:spcPct val="150000"/>
              </a:lnSpc>
              <a:spcBef>
                <a:spcPts val="100"/>
              </a:spcBef>
              <a:buSzPct val="120312"/>
              <a:buFont typeface="Arial"/>
              <a:buChar char="•"/>
              <a:tabLst>
                <a:tab pos="355600" algn="l"/>
              </a:tabLst>
            </a:pPr>
            <a:r>
              <a:rPr sz="3200" spc="-10" dirty="0">
                <a:latin typeface="Calibri"/>
                <a:cs typeface="Calibri"/>
              </a:rPr>
              <a:t>Searching </a:t>
            </a:r>
            <a:r>
              <a:rPr sz="3200" spc="-25" dirty="0">
                <a:latin typeface="Calibri"/>
                <a:cs typeface="Calibri"/>
              </a:rPr>
              <a:t>for </a:t>
            </a:r>
            <a:r>
              <a:rPr sz="3200" spc="-5" dirty="0">
                <a:latin typeface="Calibri"/>
                <a:cs typeface="Calibri"/>
              </a:rPr>
              <a:t>a </a:t>
            </a:r>
            <a:r>
              <a:rPr sz="3200" spc="-10" dirty="0">
                <a:solidFill>
                  <a:srgbClr val="0000FF"/>
                </a:solidFill>
                <a:latin typeface="Calibri"/>
                <a:cs typeface="Calibri"/>
              </a:rPr>
              <a:t>goal </a:t>
            </a:r>
            <a:r>
              <a:rPr sz="3200" spc="-35" dirty="0">
                <a:solidFill>
                  <a:srgbClr val="0000FF"/>
                </a:solidFill>
                <a:latin typeface="Calibri"/>
                <a:cs typeface="Calibri"/>
              </a:rPr>
              <a:t>state </a:t>
            </a:r>
            <a:r>
              <a:rPr sz="3200" spc="-5" dirty="0">
                <a:latin typeface="Calibri"/>
                <a:cs typeface="Calibri"/>
              </a:rPr>
              <a:t>= Climbing </a:t>
            </a:r>
            <a:r>
              <a:rPr sz="3200" spc="-20" dirty="0">
                <a:latin typeface="Calibri"/>
                <a:cs typeface="Calibri"/>
              </a:rPr>
              <a:t>to </a:t>
            </a:r>
            <a:r>
              <a:rPr sz="3200" spc="-5" dirty="0">
                <a:latin typeface="Calibri"/>
                <a:cs typeface="Calibri"/>
              </a:rPr>
              <a:t>the  </a:t>
            </a:r>
            <a:r>
              <a:rPr sz="3200" spc="-15" dirty="0">
                <a:solidFill>
                  <a:srgbClr val="0000FF"/>
                </a:solidFill>
                <a:latin typeface="Calibri"/>
                <a:cs typeface="Calibri"/>
              </a:rPr>
              <a:t>top </a:t>
            </a:r>
            <a:r>
              <a:rPr sz="3200" spc="-5" dirty="0">
                <a:solidFill>
                  <a:srgbClr val="0000FF"/>
                </a:solidFill>
                <a:latin typeface="Calibri"/>
                <a:cs typeface="Calibri"/>
              </a:rPr>
              <a:t>of </a:t>
            </a:r>
            <a:r>
              <a:rPr sz="3200" spc="-5">
                <a:solidFill>
                  <a:srgbClr val="0000FF"/>
                </a:solidFill>
                <a:latin typeface="Calibri"/>
                <a:cs typeface="Calibri"/>
              </a:rPr>
              <a:t>a</a:t>
            </a:r>
            <a:r>
              <a:rPr sz="3200" spc="25">
                <a:solidFill>
                  <a:srgbClr val="0000FF"/>
                </a:solidFill>
                <a:latin typeface="Calibri"/>
                <a:cs typeface="Calibri"/>
              </a:rPr>
              <a:t> </a:t>
            </a:r>
            <a:r>
              <a:rPr sz="3200" spc="-10">
                <a:solidFill>
                  <a:srgbClr val="0000FF"/>
                </a:solidFill>
                <a:latin typeface="Calibri"/>
                <a:cs typeface="Calibri"/>
              </a:rPr>
              <a:t>hill</a:t>
            </a:r>
            <a:r>
              <a:rPr lang="en-US" sz="3200" spc="-10" dirty="0">
                <a:solidFill>
                  <a:srgbClr val="0000FF"/>
                </a:solidFill>
                <a:latin typeface="Calibri"/>
                <a:cs typeface="Calibri"/>
              </a:rPr>
              <a:t>.</a:t>
            </a:r>
          </a:p>
          <a:p>
            <a:pPr marL="355600" indent="-342900">
              <a:lnSpc>
                <a:spcPct val="100000"/>
              </a:lnSpc>
              <a:spcBef>
                <a:spcPts val="1660"/>
              </a:spcBef>
              <a:buSzPct val="120312"/>
              <a:buFont typeface="Arial"/>
              <a:buChar char="•"/>
              <a:tabLst>
                <a:tab pos="355600" algn="l"/>
              </a:tabLst>
            </a:pPr>
            <a:r>
              <a:rPr lang="en-US" sz="3200" spc="-20" dirty="0">
                <a:cs typeface="Calibri"/>
              </a:rPr>
              <a:t>Generate‐and‐test </a:t>
            </a:r>
            <a:r>
              <a:rPr lang="en-US" sz="3200" spc="-5" dirty="0">
                <a:cs typeface="Calibri"/>
              </a:rPr>
              <a:t>+ </a:t>
            </a:r>
            <a:r>
              <a:rPr lang="en-US" sz="3200" spc="-10" dirty="0">
                <a:solidFill>
                  <a:srgbClr val="0000FF"/>
                </a:solidFill>
                <a:cs typeface="Calibri"/>
              </a:rPr>
              <a:t>direction </a:t>
            </a:r>
            <a:r>
              <a:rPr lang="en-US" sz="3200" spc="-20" dirty="0">
                <a:solidFill>
                  <a:srgbClr val="0000FF"/>
                </a:solidFill>
                <a:cs typeface="Calibri"/>
              </a:rPr>
              <a:t>to</a:t>
            </a:r>
            <a:r>
              <a:rPr lang="en-US" sz="3200" spc="90" dirty="0">
                <a:solidFill>
                  <a:srgbClr val="0000FF"/>
                </a:solidFill>
                <a:cs typeface="Calibri"/>
              </a:rPr>
              <a:t> </a:t>
            </a:r>
            <a:r>
              <a:rPr lang="en-US" sz="3200" spc="-15" dirty="0">
                <a:solidFill>
                  <a:srgbClr val="0000FF"/>
                </a:solidFill>
                <a:cs typeface="Calibri"/>
              </a:rPr>
              <a:t>move</a:t>
            </a:r>
            <a:r>
              <a:rPr lang="en-US" sz="3200" spc="-15" dirty="0">
                <a:cs typeface="Calibri"/>
              </a:rPr>
              <a:t>.</a:t>
            </a:r>
            <a:endParaRPr lang="en-US" sz="3200" dirty="0">
              <a:cs typeface="Calibri"/>
            </a:endParaRPr>
          </a:p>
          <a:p>
            <a:pPr marL="355600" marR="5080" indent="-343535">
              <a:lnSpc>
                <a:spcPct val="100000"/>
              </a:lnSpc>
              <a:spcBef>
                <a:spcPts val="2510"/>
              </a:spcBef>
              <a:buClr>
                <a:srgbClr val="000000"/>
              </a:buClr>
              <a:buSzPct val="120312"/>
              <a:buFont typeface="Arial"/>
              <a:buChar char="•"/>
              <a:tabLst>
                <a:tab pos="355600" algn="l"/>
              </a:tabLst>
            </a:pPr>
            <a:r>
              <a:rPr lang="en-US" sz="3200" spc="-10" dirty="0">
                <a:solidFill>
                  <a:srgbClr val="0000FF"/>
                </a:solidFill>
                <a:cs typeface="Calibri"/>
              </a:rPr>
              <a:t>Heuristic function </a:t>
            </a:r>
            <a:r>
              <a:rPr lang="en-US" sz="3200" spc="-20" dirty="0">
                <a:cs typeface="Calibri"/>
              </a:rPr>
              <a:t>to </a:t>
            </a:r>
            <a:r>
              <a:rPr lang="en-US" sz="3200" spc="-15" dirty="0">
                <a:cs typeface="Calibri"/>
              </a:rPr>
              <a:t>estimate </a:t>
            </a:r>
            <a:r>
              <a:rPr lang="en-US" sz="3200" spc="-10" dirty="0">
                <a:cs typeface="Calibri"/>
              </a:rPr>
              <a:t>how </a:t>
            </a:r>
            <a:r>
              <a:rPr lang="en-US" sz="3200" spc="-5" dirty="0">
                <a:cs typeface="Calibri"/>
              </a:rPr>
              <a:t>close a  </a:t>
            </a:r>
            <a:r>
              <a:rPr lang="en-US" sz="3200" spc="-10" dirty="0">
                <a:cs typeface="Calibri"/>
              </a:rPr>
              <a:t>given </a:t>
            </a:r>
            <a:r>
              <a:rPr lang="en-US" sz="3200" spc="-35" dirty="0">
                <a:cs typeface="Calibri"/>
              </a:rPr>
              <a:t>state </a:t>
            </a:r>
            <a:r>
              <a:rPr lang="en-US" sz="3200" spc="-5" dirty="0">
                <a:cs typeface="Calibri"/>
              </a:rPr>
              <a:t>is </a:t>
            </a:r>
            <a:r>
              <a:rPr lang="en-US" sz="3200" spc="-20" dirty="0">
                <a:cs typeface="Calibri"/>
              </a:rPr>
              <a:t>to </a:t>
            </a:r>
            <a:r>
              <a:rPr lang="en-US" sz="3200" spc="-5" dirty="0">
                <a:cs typeface="Calibri"/>
              </a:rPr>
              <a:t>a </a:t>
            </a:r>
            <a:r>
              <a:rPr lang="en-US" sz="3200" spc="-10" dirty="0">
                <a:cs typeface="Calibri"/>
              </a:rPr>
              <a:t>goal</a:t>
            </a:r>
            <a:r>
              <a:rPr lang="en-US" sz="3200" spc="114" dirty="0">
                <a:cs typeface="Calibri"/>
              </a:rPr>
              <a:t> </a:t>
            </a:r>
            <a:r>
              <a:rPr lang="en-US" sz="3200" spc="-30" dirty="0">
                <a:cs typeface="Calibri"/>
              </a:rPr>
              <a:t>state.</a:t>
            </a:r>
            <a:endParaRPr lang="en-US" sz="3200" spc="-10" dirty="0">
              <a:solidFill>
                <a:srgbClr val="0000FF"/>
              </a:solidFill>
              <a:latin typeface="Calibri"/>
              <a:cs typeface="Calibri"/>
            </a:endParaRPr>
          </a:p>
          <a:p>
            <a:pPr marL="354965" marR="5080" indent="-342900">
              <a:lnSpc>
                <a:spcPct val="150000"/>
              </a:lnSpc>
              <a:spcBef>
                <a:spcPts val="100"/>
              </a:spcBef>
              <a:buSzPct val="120312"/>
              <a:buFont typeface="Arial"/>
              <a:buChar char="•"/>
              <a:tabLst>
                <a:tab pos="355600" algn="l"/>
              </a:tabLst>
            </a:pPr>
            <a:endParaRPr sz="3200">
              <a:latin typeface="Calibri"/>
              <a:cs typeface="Calibri"/>
            </a:endParaRPr>
          </a:p>
        </p:txBody>
      </p:sp>
      <p:sp>
        <p:nvSpPr>
          <p:cNvPr id="6" name="Rectangle 2"/>
          <p:cNvSpPr>
            <a:spLocks noGrp="1" noChangeArrowheads="1"/>
          </p:cNvSpPr>
          <p:nvPr>
            <p:ph type="title"/>
          </p:nvPr>
        </p:nvSpPr>
        <p:spPr>
          <a:xfrm>
            <a:off x="457200" y="274638"/>
            <a:ext cx="7086600" cy="792162"/>
          </a:xfrm>
        </p:spPr>
        <p:txBody>
          <a:bodyPr/>
          <a:lstStyle/>
          <a:p>
            <a:pPr eaLnBrk="1" hangingPunct="1"/>
            <a:r>
              <a:rPr lang="en-US" b="1" dirty="0">
                <a:solidFill>
                  <a:schemeClr val="bg1"/>
                </a:solidFill>
                <a:ea typeface="ＭＳ Ｐゴシック" pitchFamily="34" charset="-128"/>
              </a:rPr>
              <a:t>Local search algorithms</a:t>
            </a:r>
          </a:p>
        </p:txBody>
      </p:sp>
      <p:pic>
        <p:nvPicPr>
          <p:cNvPr id="7" name="Picture 6"/>
          <p:cNvPicPr>
            <a:picLocks noChangeAspect="1"/>
          </p:cNvPicPr>
          <p:nvPr/>
        </p:nvPicPr>
        <p:blipFill>
          <a:blip r:embed="rId2"/>
          <a:stretch>
            <a:fillRect/>
          </a:stretch>
        </p:blipFill>
        <p:spPr>
          <a:xfrm>
            <a:off x="7743825" y="52741"/>
            <a:ext cx="1276350" cy="1247775"/>
          </a:xfrm>
          <a:prstGeom prst="rect">
            <a:avLst/>
          </a:prstGeom>
        </p:spPr>
      </p:pic>
      <p:sp>
        <p:nvSpPr>
          <p:cNvPr id="9" name="Rounded Rectangle 8"/>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10" name="Rectangle 9"/>
          <p:cNvSpPr/>
          <p:nvPr/>
        </p:nvSpPr>
        <p:spPr>
          <a:xfrm>
            <a:off x="1371600" y="304800"/>
            <a:ext cx="5867400" cy="769441"/>
          </a:xfrm>
          <a:prstGeom prst="rect">
            <a:avLst/>
          </a:prstGeom>
        </p:spPr>
        <p:txBody>
          <a:bodyPr wrap="square">
            <a:spAutoFit/>
          </a:bodyPr>
          <a:lstStyle/>
          <a:p>
            <a:pPr algn="ctr"/>
            <a:r>
              <a:rPr lang="en-US" sz="4400" b="1" spc="-5" dirty="0">
                <a:solidFill>
                  <a:schemeClr val="bg1"/>
                </a:solidFill>
              </a:rPr>
              <a:t>Hill</a:t>
            </a:r>
            <a:r>
              <a:rPr lang="en-US" sz="4400" b="1" spc="-80" dirty="0">
                <a:solidFill>
                  <a:schemeClr val="bg1"/>
                </a:solidFill>
              </a:rPr>
              <a:t> </a:t>
            </a:r>
            <a:r>
              <a:rPr lang="en-US" sz="4400" b="1" spc="-5" dirty="0">
                <a:solidFill>
                  <a:schemeClr val="bg1"/>
                </a:solidFill>
              </a:rPr>
              <a:t>Climbing</a:t>
            </a:r>
            <a:endParaRPr lang="en-US" sz="4400" b="1" dirty="0">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8327135" y="6445841"/>
            <a:ext cx="304800" cy="194309"/>
          </a:xfrm>
          <a:prstGeom prst="rect">
            <a:avLst/>
          </a:prstGeom>
        </p:spPr>
        <p:txBody>
          <a:bodyPr vert="horz" wrap="square" lIns="0" tIns="0" rIns="0" bIns="0" rtlCol="0">
            <a:spAutoFit/>
          </a:bodyPr>
          <a:lstStyle/>
          <a:p>
            <a:pPr marL="114300">
              <a:lnSpc>
                <a:spcPts val="1410"/>
              </a:lnSpc>
            </a:pPr>
            <a:fld id="{81D60167-4931-47E6-BA6A-407CBD079E47}" type="slidenum">
              <a:rPr dirty="0"/>
              <a:pPr marL="114300">
                <a:lnSpc>
                  <a:spcPts val="1410"/>
                </a:lnSpc>
              </a:pPr>
              <a:t>79</a:t>
            </a:fld>
            <a:endParaRPr dirty="0"/>
          </a:p>
        </p:txBody>
      </p:sp>
      <p:sp>
        <p:nvSpPr>
          <p:cNvPr id="3" name="object 3"/>
          <p:cNvSpPr txBox="1"/>
          <p:nvPr/>
        </p:nvSpPr>
        <p:spPr>
          <a:xfrm>
            <a:off x="612140" y="1939544"/>
            <a:ext cx="7914640" cy="3463290"/>
          </a:xfrm>
          <a:prstGeom prst="rect">
            <a:avLst/>
          </a:prstGeom>
        </p:spPr>
        <p:style>
          <a:lnRef idx="2">
            <a:schemeClr val="accent2"/>
          </a:lnRef>
          <a:fillRef idx="1">
            <a:schemeClr val="lt1"/>
          </a:fillRef>
          <a:effectRef idx="0">
            <a:schemeClr val="accent2"/>
          </a:effectRef>
          <a:fontRef idx="minor">
            <a:schemeClr val="dk1"/>
          </a:fontRef>
        </p:style>
        <p:txBody>
          <a:bodyPr vert="horz" wrap="square" lIns="0" tIns="12065" rIns="0" bIns="0" rtlCol="0">
            <a:spAutoFit/>
          </a:bodyPr>
          <a:lstStyle/>
          <a:p>
            <a:pPr marL="12700">
              <a:lnSpc>
                <a:spcPts val="3650"/>
              </a:lnSpc>
              <a:spcBef>
                <a:spcPts val="95"/>
              </a:spcBef>
            </a:pPr>
            <a:r>
              <a:rPr sz="3200" spc="-10" dirty="0">
                <a:solidFill>
                  <a:srgbClr val="0000FF"/>
                </a:solidFill>
                <a:latin typeface="Calibri"/>
                <a:cs typeface="Calibri"/>
              </a:rPr>
              <a:t>Algorithm</a:t>
            </a:r>
            <a:endParaRPr sz="3200">
              <a:latin typeface="Calibri"/>
              <a:cs typeface="Calibri"/>
            </a:endParaRPr>
          </a:p>
          <a:p>
            <a:pPr marL="545465" indent="-533400">
              <a:lnSpc>
                <a:spcPts val="3650"/>
              </a:lnSpc>
              <a:buClr>
                <a:srgbClr val="010000"/>
              </a:buClr>
              <a:buAutoNum type="arabicPeriod"/>
              <a:tabLst>
                <a:tab pos="545465" algn="l"/>
                <a:tab pos="546100" algn="l"/>
              </a:tabLst>
            </a:pPr>
            <a:r>
              <a:rPr sz="3200" spc="-30" dirty="0">
                <a:latin typeface="Calibri"/>
                <a:cs typeface="Calibri"/>
              </a:rPr>
              <a:t>Evaluate </a:t>
            </a:r>
            <a:r>
              <a:rPr sz="3200" spc="-5" dirty="0">
                <a:latin typeface="Calibri"/>
                <a:cs typeface="Calibri"/>
              </a:rPr>
              <a:t>the initial</a:t>
            </a:r>
            <a:r>
              <a:rPr sz="3200" spc="75" dirty="0">
                <a:latin typeface="Calibri"/>
                <a:cs typeface="Calibri"/>
              </a:rPr>
              <a:t> </a:t>
            </a:r>
            <a:r>
              <a:rPr sz="3200" spc="-30" dirty="0">
                <a:latin typeface="Calibri"/>
                <a:cs typeface="Calibri"/>
              </a:rPr>
              <a:t>state.</a:t>
            </a:r>
            <a:endParaRPr sz="3200">
              <a:latin typeface="Calibri"/>
              <a:cs typeface="Calibri"/>
            </a:endParaRPr>
          </a:p>
          <a:p>
            <a:pPr marL="544195" marR="5080" indent="-532130">
              <a:lnSpc>
                <a:spcPts val="3460"/>
              </a:lnSpc>
              <a:spcBef>
                <a:spcPts val="1970"/>
              </a:spcBef>
              <a:buClr>
                <a:srgbClr val="010000"/>
              </a:buClr>
              <a:buAutoNum type="arabicPeriod"/>
              <a:tabLst>
                <a:tab pos="545465" algn="l"/>
                <a:tab pos="546100" algn="l"/>
              </a:tabLst>
            </a:pPr>
            <a:r>
              <a:rPr sz="3200" spc="-5" dirty="0">
                <a:latin typeface="Calibri"/>
                <a:cs typeface="Calibri"/>
              </a:rPr>
              <a:t>Loop </a:t>
            </a:r>
            <a:r>
              <a:rPr sz="3200" spc="-10" dirty="0">
                <a:latin typeface="Calibri"/>
                <a:cs typeface="Calibri"/>
              </a:rPr>
              <a:t>until </a:t>
            </a:r>
            <a:r>
              <a:rPr sz="3200" spc="-5" dirty="0">
                <a:latin typeface="Calibri"/>
                <a:cs typeface="Calibri"/>
              </a:rPr>
              <a:t>a solution is </a:t>
            </a:r>
            <a:r>
              <a:rPr sz="3200" spc="-20" dirty="0">
                <a:latin typeface="Calibri"/>
                <a:cs typeface="Calibri"/>
              </a:rPr>
              <a:t>found </a:t>
            </a:r>
            <a:r>
              <a:rPr sz="3200" spc="-5" dirty="0">
                <a:latin typeface="Calibri"/>
                <a:cs typeface="Calibri"/>
              </a:rPr>
              <a:t>or </a:t>
            </a:r>
            <a:r>
              <a:rPr sz="3200" spc="-10" dirty="0">
                <a:latin typeface="Calibri"/>
                <a:cs typeface="Calibri"/>
              </a:rPr>
              <a:t>there </a:t>
            </a:r>
            <a:r>
              <a:rPr sz="3200" spc="-20" dirty="0">
                <a:latin typeface="Calibri"/>
                <a:cs typeface="Calibri"/>
              </a:rPr>
              <a:t>are </a:t>
            </a:r>
            <a:r>
              <a:rPr sz="3200" spc="-10" dirty="0">
                <a:latin typeface="Calibri"/>
                <a:cs typeface="Calibri"/>
              </a:rPr>
              <a:t>no  </a:t>
            </a:r>
            <a:r>
              <a:rPr sz="3200" spc="-15" dirty="0">
                <a:latin typeface="Calibri"/>
                <a:cs typeface="Calibri"/>
              </a:rPr>
              <a:t>new </a:t>
            </a:r>
            <a:r>
              <a:rPr sz="3200" spc="-25" dirty="0">
                <a:latin typeface="Calibri"/>
                <a:cs typeface="Calibri"/>
              </a:rPr>
              <a:t>operators </a:t>
            </a:r>
            <a:r>
              <a:rPr sz="3200" spc="-15" dirty="0">
                <a:latin typeface="Calibri"/>
                <a:cs typeface="Calibri"/>
              </a:rPr>
              <a:t>left </a:t>
            </a:r>
            <a:r>
              <a:rPr sz="3200" spc="-20" dirty="0">
                <a:latin typeface="Calibri"/>
                <a:cs typeface="Calibri"/>
              </a:rPr>
              <a:t>to </a:t>
            </a:r>
            <a:r>
              <a:rPr sz="3200" spc="-5" dirty="0">
                <a:latin typeface="Calibri"/>
                <a:cs typeface="Calibri"/>
              </a:rPr>
              <a:t>be</a:t>
            </a:r>
            <a:r>
              <a:rPr sz="3200" spc="100" dirty="0">
                <a:latin typeface="Calibri"/>
                <a:cs typeface="Calibri"/>
              </a:rPr>
              <a:t> </a:t>
            </a:r>
            <a:r>
              <a:rPr sz="3200" spc="-5" dirty="0">
                <a:latin typeface="Calibri"/>
                <a:cs typeface="Calibri"/>
              </a:rPr>
              <a:t>applied:</a:t>
            </a:r>
            <a:endParaRPr sz="3200">
              <a:latin typeface="Calibri"/>
              <a:cs typeface="Calibri"/>
            </a:endParaRPr>
          </a:p>
          <a:p>
            <a:pPr marL="1122680" lvl="1" indent="-196215">
              <a:lnSpc>
                <a:spcPct val="100000"/>
              </a:lnSpc>
              <a:spcBef>
                <a:spcPts val="565"/>
              </a:spcBef>
              <a:buFont typeface="Symbol"/>
              <a:buChar char=""/>
              <a:tabLst>
                <a:tab pos="1123315" algn="l"/>
              </a:tabLst>
            </a:pPr>
            <a:r>
              <a:rPr sz="2000" spc="-5" dirty="0">
                <a:latin typeface="Calibri"/>
                <a:cs typeface="Calibri"/>
              </a:rPr>
              <a:t>Select and apply a </a:t>
            </a:r>
            <a:r>
              <a:rPr sz="2000" spc="-10" dirty="0">
                <a:latin typeface="Calibri"/>
                <a:cs typeface="Calibri"/>
              </a:rPr>
              <a:t>new</a:t>
            </a:r>
            <a:r>
              <a:rPr sz="2000" spc="40" dirty="0">
                <a:latin typeface="Calibri"/>
                <a:cs typeface="Calibri"/>
              </a:rPr>
              <a:t> </a:t>
            </a:r>
            <a:r>
              <a:rPr sz="2000" spc="-15" dirty="0">
                <a:latin typeface="Calibri"/>
                <a:cs typeface="Calibri"/>
              </a:rPr>
              <a:t>operator</a:t>
            </a:r>
            <a:endParaRPr sz="2000">
              <a:latin typeface="Calibri"/>
              <a:cs typeface="Calibri"/>
            </a:endParaRPr>
          </a:p>
          <a:p>
            <a:pPr marL="1122680" lvl="1" indent="-196850">
              <a:lnSpc>
                <a:spcPct val="100000"/>
              </a:lnSpc>
              <a:spcBef>
                <a:spcPts val="240"/>
              </a:spcBef>
              <a:buClr>
                <a:srgbClr val="000000"/>
              </a:buClr>
              <a:buFont typeface="Symbol"/>
              <a:buChar char=""/>
              <a:tabLst>
                <a:tab pos="1123315" algn="l"/>
              </a:tabLst>
            </a:pPr>
            <a:r>
              <a:rPr sz="2000" spc="-20" dirty="0">
                <a:solidFill>
                  <a:srgbClr val="0000FF"/>
                </a:solidFill>
                <a:latin typeface="Calibri"/>
                <a:cs typeface="Calibri"/>
              </a:rPr>
              <a:t>Evaluate </a:t>
            </a:r>
            <a:r>
              <a:rPr sz="2000" spc="-5" dirty="0">
                <a:solidFill>
                  <a:srgbClr val="0000FF"/>
                </a:solidFill>
                <a:latin typeface="Calibri"/>
                <a:cs typeface="Calibri"/>
              </a:rPr>
              <a:t>the </a:t>
            </a:r>
            <a:r>
              <a:rPr sz="2000" spc="-10" dirty="0">
                <a:solidFill>
                  <a:srgbClr val="0000FF"/>
                </a:solidFill>
                <a:latin typeface="Calibri"/>
                <a:cs typeface="Calibri"/>
              </a:rPr>
              <a:t>new</a:t>
            </a:r>
            <a:r>
              <a:rPr sz="2000" spc="45" dirty="0">
                <a:solidFill>
                  <a:srgbClr val="0000FF"/>
                </a:solidFill>
                <a:latin typeface="Calibri"/>
                <a:cs typeface="Calibri"/>
              </a:rPr>
              <a:t> </a:t>
            </a:r>
            <a:r>
              <a:rPr sz="2000" spc="-20" dirty="0">
                <a:solidFill>
                  <a:srgbClr val="0000FF"/>
                </a:solidFill>
                <a:latin typeface="Calibri"/>
                <a:cs typeface="Calibri"/>
              </a:rPr>
              <a:t>state:</a:t>
            </a:r>
            <a:endParaRPr sz="2000">
              <a:latin typeface="Calibri"/>
              <a:cs typeface="Calibri"/>
            </a:endParaRPr>
          </a:p>
          <a:p>
            <a:pPr marL="1840864">
              <a:lnSpc>
                <a:spcPct val="100000"/>
              </a:lnSpc>
              <a:spcBef>
                <a:spcPts val="240"/>
              </a:spcBef>
            </a:pPr>
            <a:r>
              <a:rPr sz="2000" spc="-5" dirty="0">
                <a:solidFill>
                  <a:srgbClr val="0000FF"/>
                </a:solidFill>
                <a:latin typeface="Calibri"/>
                <a:cs typeface="Calibri"/>
              </a:rPr>
              <a:t>goal </a:t>
            </a:r>
            <a:r>
              <a:rPr sz="2000" spc="-5" dirty="0">
                <a:solidFill>
                  <a:srgbClr val="0000FF"/>
                </a:solidFill>
                <a:latin typeface="Symbol"/>
                <a:cs typeface="Symbol"/>
              </a:rPr>
              <a:t></a:t>
            </a:r>
            <a:r>
              <a:rPr sz="2000" spc="-65" dirty="0">
                <a:solidFill>
                  <a:srgbClr val="0000FF"/>
                </a:solidFill>
                <a:latin typeface="Times New Roman"/>
                <a:cs typeface="Times New Roman"/>
              </a:rPr>
              <a:t> </a:t>
            </a:r>
            <a:r>
              <a:rPr sz="2000" spc="-10" dirty="0">
                <a:solidFill>
                  <a:srgbClr val="0000FF"/>
                </a:solidFill>
                <a:latin typeface="Calibri"/>
                <a:cs typeface="Calibri"/>
              </a:rPr>
              <a:t>quit</a:t>
            </a:r>
            <a:endParaRPr sz="2000">
              <a:latin typeface="Calibri"/>
              <a:cs typeface="Calibri"/>
            </a:endParaRPr>
          </a:p>
          <a:p>
            <a:pPr marL="1840864">
              <a:lnSpc>
                <a:spcPct val="100000"/>
              </a:lnSpc>
              <a:spcBef>
                <a:spcPts val="240"/>
              </a:spcBef>
            </a:pPr>
            <a:r>
              <a:rPr sz="2000" spc="-15" dirty="0">
                <a:solidFill>
                  <a:srgbClr val="0000FF"/>
                </a:solidFill>
                <a:latin typeface="Calibri"/>
                <a:cs typeface="Calibri"/>
              </a:rPr>
              <a:t>better </a:t>
            </a:r>
            <a:r>
              <a:rPr sz="2000" spc="-5" dirty="0">
                <a:solidFill>
                  <a:srgbClr val="0000FF"/>
                </a:solidFill>
                <a:latin typeface="Calibri"/>
                <a:cs typeface="Calibri"/>
              </a:rPr>
              <a:t>than </a:t>
            </a:r>
            <a:r>
              <a:rPr sz="2000" spc="-10" dirty="0">
                <a:solidFill>
                  <a:srgbClr val="0000FF"/>
                </a:solidFill>
                <a:latin typeface="Calibri"/>
                <a:cs typeface="Calibri"/>
              </a:rPr>
              <a:t>current </a:t>
            </a:r>
            <a:r>
              <a:rPr sz="2000" spc="-20" dirty="0">
                <a:solidFill>
                  <a:srgbClr val="0000FF"/>
                </a:solidFill>
                <a:latin typeface="Calibri"/>
                <a:cs typeface="Calibri"/>
              </a:rPr>
              <a:t>state </a:t>
            </a:r>
            <a:r>
              <a:rPr sz="2000" spc="-5" dirty="0">
                <a:solidFill>
                  <a:srgbClr val="0000FF"/>
                </a:solidFill>
                <a:latin typeface="Symbol"/>
                <a:cs typeface="Symbol"/>
              </a:rPr>
              <a:t></a:t>
            </a:r>
            <a:r>
              <a:rPr sz="2000" spc="-5" dirty="0">
                <a:solidFill>
                  <a:srgbClr val="0000FF"/>
                </a:solidFill>
                <a:latin typeface="Times New Roman"/>
                <a:cs typeface="Times New Roman"/>
              </a:rPr>
              <a:t> </a:t>
            </a:r>
            <a:r>
              <a:rPr sz="2000" spc="-10" dirty="0">
                <a:solidFill>
                  <a:srgbClr val="0000FF"/>
                </a:solidFill>
                <a:latin typeface="Calibri"/>
                <a:cs typeface="Calibri"/>
              </a:rPr>
              <a:t>new current</a:t>
            </a:r>
            <a:r>
              <a:rPr sz="2000" spc="65" dirty="0">
                <a:solidFill>
                  <a:srgbClr val="0000FF"/>
                </a:solidFill>
                <a:latin typeface="Calibri"/>
                <a:cs typeface="Calibri"/>
              </a:rPr>
              <a:t> </a:t>
            </a:r>
            <a:r>
              <a:rPr sz="2000" spc="-20" dirty="0">
                <a:solidFill>
                  <a:srgbClr val="0000FF"/>
                </a:solidFill>
                <a:latin typeface="Calibri"/>
                <a:cs typeface="Calibri"/>
              </a:rPr>
              <a:t>state</a:t>
            </a:r>
            <a:endParaRPr sz="2000">
              <a:latin typeface="Calibri"/>
              <a:cs typeface="Calibri"/>
            </a:endParaRPr>
          </a:p>
        </p:txBody>
      </p:sp>
      <p:pic>
        <p:nvPicPr>
          <p:cNvPr id="7" name="Picture 6"/>
          <p:cNvPicPr>
            <a:picLocks noChangeAspect="1"/>
          </p:cNvPicPr>
          <p:nvPr/>
        </p:nvPicPr>
        <p:blipFill>
          <a:blip r:embed="rId2"/>
          <a:stretch>
            <a:fillRect/>
          </a:stretch>
        </p:blipFill>
        <p:spPr>
          <a:xfrm>
            <a:off x="7743825" y="52741"/>
            <a:ext cx="1276350" cy="1247775"/>
          </a:xfrm>
          <a:prstGeom prst="rect">
            <a:avLst/>
          </a:prstGeom>
        </p:spPr>
      </p:pic>
      <p:sp>
        <p:nvSpPr>
          <p:cNvPr id="8" name="Rounded Rectangle 7"/>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9" name="Rectangle 8"/>
          <p:cNvSpPr/>
          <p:nvPr/>
        </p:nvSpPr>
        <p:spPr>
          <a:xfrm>
            <a:off x="1371600" y="304800"/>
            <a:ext cx="5867400" cy="769441"/>
          </a:xfrm>
          <a:prstGeom prst="rect">
            <a:avLst/>
          </a:prstGeom>
        </p:spPr>
        <p:txBody>
          <a:bodyPr wrap="square">
            <a:spAutoFit/>
          </a:bodyPr>
          <a:lstStyle/>
          <a:p>
            <a:pPr algn="ctr"/>
            <a:r>
              <a:rPr lang="en-US" sz="4400" b="1" spc="-5" dirty="0">
                <a:solidFill>
                  <a:schemeClr val="bg1"/>
                </a:solidFill>
              </a:rPr>
              <a:t>Hill</a:t>
            </a:r>
            <a:r>
              <a:rPr lang="en-US" sz="4400" b="1" spc="-80" dirty="0">
                <a:solidFill>
                  <a:schemeClr val="bg1"/>
                </a:solidFill>
              </a:rPr>
              <a:t> </a:t>
            </a:r>
            <a:r>
              <a:rPr lang="en-US" sz="4400" b="1" spc="-5" dirty="0">
                <a:solidFill>
                  <a:schemeClr val="bg1"/>
                </a:solidFill>
              </a:rPr>
              <a:t>Climbing</a:t>
            </a:r>
            <a:endParaRPr lang="en-US" sz="44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93815" y="351936"/>
            <a:ext cx="1064281" cy="179313"/>
          </a:xfrm>
          <a:prstGeom prst="rect">
            <a:avLst/>
          </a:prstGeom>
        </p:spPr>
        <p:txBody>
          <a:bodyPr vert="horz" wrap="square" lIns="0" tIns="25179" rIns="0" bIns="0" rtlCol="0">
            <a:spAutoFit/>
          </a:bodyPr>
          <a:lstStyle/>
          <a:p>
            <a:pPr marL="25179">
              <a:spcBef>
                <a:spcPts val="198"/>
              </a:spcBef>
            </a:pPr>
            <a:r>
              <a:rPr sz="1000" spc="89" dirty="0">
                <a:solidFill>
                  <a:srgbClr val="FFFFFF"/>
                </a:solidFill>
                <a:latin typeface="Times New Roman"/>
                <a:cs typeface="Times New Roman"/>
              </a:rPr>
              <a:t>Search</a:t>
            </a:r>
            <a:r>
              <a:rPr sz="1000" spc="30" dirty="0">
                <a:solidFill>
                  <a:srgbClr val="FFFFFF"/>
                </a:solidFill>
                <a:latin typeface="Times New Roman"/>
                <a:cs typeface="Times New Roman"/>
              </a:rPr>
              <a:t> </a:t>
            </a:r>
            <a:r>
              <a:rPr sz="1000" spc="119" dirty="0">
                <a:solidFill>
                  <a:srgbClr val="FFFFFF"/>
                </a:solidFill>
                <a:latin typeface="Times New Roman"/>
                <a:cs typeface="Times New Roman"/>
              </a:rPr>
              <a:t>Methods</a:t>
            </a:r>
            <a:endParaRPr sz="1000">
              <a:latin typeface="Times New Roman"/>
              <a:cs typeface="Times New Roman"/>
            </a:endParaRPr>
          </a:p>
        </p:txBody>
      </p:sp>
      <p:sp>
        <p:nvSpPr>
          <p:cNvPr id="12" name="object 12"/>
          <p:cNvSpPr/>
          <p:nvPr/>
        </p:nvSpPr>
        <p:spPr>
          <a:xfrm>
            <a:off x="256256" y="1633158"/>
            <a:ext cx="7199326" cy="344788"/>
          </a:xfrm>
          <a:custGeom>
            <a:avLst/>
            <a:gdLst/>
            <a:ahLst/>
            <a:cxnLst/>
            <a:rect l="l" t="t" r="r" b="b"/>
            <a:pathLst>
              <a:path w="3629660" h="173990">
                <a:moveTo>
                  <a:pt x="3578847" y="0"/>
                </a:moveTo>
                <a:lnTo>
                  <a:pt x="50800" y="0"/>
                </a:lnTo>
                <a:lnTo>
                  <a:pt x="31075" y="4008"/>
                </a:lnTo>
                <a:lnTo>
                  <a:pt x="14922" y="14922"/>
                </a:lnTo>
                <a:lnTo>
                  <a:pt x="4008" y="31075"/>
                </a:lnTo>
                <a:lnTo>
                  <a:pt x="0" y="50800"/>
                </a:lnTo>
                <a:lnTo>
                  <a:pt x="0" y="173605"/>
                </a:lnTo>
                <a:lnTo>
                  <a:pt x="3629647" y="173605"/>
                </a:lnTo>
                <a:lnTo>
                  <a:pt x="3629647" y="50800"/>
                </a:lnTo>
                <a:lnTo>
                  <a:pt x="3625639" y="31075"/>
                </a:lnTo>
                <a:lnTo>
                  <a:pt x="3614725" y="14922"/>
                </a:lnTo>
                <a:lnTo>
                  <a:pt x="3598572" y="4008"/>
                </a:lnTo>
                <a:lnTo>
                  <a:pt x="3578847" y="0"/>
                </a:lnTo>
                <a:close/>
              </a:path>
            </a:pathLst>
          </a:custGeom>
          <a:solidFill>
            <a:srgbClr val="D6D6EF"/>
          </a:solidFill>
        </p:spPr>
        <p:txBody>
          <a:bodyPr wrap="square" lIns="0" tIns="0" rIns="0" bIns="0" rtlCol="0"/>
          <a:lstStyle/>
          <a:p>
            <a:endParaRPr/>
          </a:p>
        </p:txBody>
      </p:sp>
      <p:sp>
        <p:nvSpPr>
          <p:cNvPr id="13" name="object 13"/>
          <p:cNvSpPr txBox="1"/>
          <p:nvPr/>
        </p:nvSpPr>
        <p:spPr>
          <a:xfrm>
            <a:off x="331830" y="1613711"/>
            <a:ext cx="2270886" cy="331930"/>
          </a:xfrm>
          <a:prstGeom prst="rect">
            <a:avLst/>
          </a:prstGeom>
        </p:spPr>
        <p:txBody>
          <a:bodyPr vert="horz" wrap="square" lIns="0" tIns="23920" rIns="0" bIns="0" rtlCol="0">
            <a:spAutoFit/>
          </a:bodyPr>
          <a:lstStyle/>
          <a:p>
            <a:pPr marL="25179">
              <a:spcBef>
                <a:spcPts val="188"/>
              </a:spcBef>
            </a:pPr>
            <a:r>
              <a:rPr sz="2000" spc="109" dirty="0">
                <a:solidFill>
                  <a:srgbClr val="3333B2"/>
                </a:solidFill>
                <a:latin typeface="Times New Roman"/>
                <a:cs typeface="Times New Roman"/>
              </a:rPr>
              <a:t>DFS</a:t>
            </a:r>
            <a:r>
              <a:rPr sz="2000" spc="149" dirty="0">
                <a:solidFill>
                  <a:srgbClr val="3333B2"/>
                </a:solidFill>
                <a:latin typeface="Times New Roman"/>
                <a:cs typeface="Times New Roman"/>
              </a:rPr>
              <a:t> </a:t>
            </a:r>
            <a:r>
              <a:rPr sz="2000" spc="89" dirty="0">
                <a:solidFill>
                  <a:srgbClr val="3333B2"/>
                </a:solidFill>
                <a:latin typeface="Times New Roman"/>
                <a:cs typeface="Times New Roman"/>
              </a:rPr>
              <a:t>characteristics</a:t>
            </a:r>
            <a:endParaRPr sz="2000">
              <a:latin typeface="Times New Roman"/>
              <a:cs typeface="Times New Roman"/>
            </a:endParaRPr>
          </a:p>
        </p:txBody>
      </p:sp>
      <p:grpSp>
        <p:nvGrpSpPr>
          <p:cNvPr id="3" name="object 14"/>
          <p:cNvGrpSpPr/>
          <p:nvPr/>
        </p:nvGrpSpPr>
        <p:grpSpPr>
          <a:xfrm>
            <a:off x="256257" y="1720791"/>
            <a:ext cx="7487568" cy="3885630"/>
            <a:chOff x="129196" y="868362"/>
            <a:chExt cx="3774982" cy="1960804"/>
          </a:xfrm>
        </p:grpSpPr>
        <p:sp>
          <p:nvSpPr>
            <p:cNvPr id="15" name="object 15"/>
            <p:cNvSpPr/>
            <p:nvPr/>
          </p:nvSpPr>
          <p:spPr>
            <a:xfrm>
              <a:off x="129197" y="985101"/>
              <a:ext cx="3629646" cy="50609"/>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179997" y="2727566"/>
              <a:ext cx="101600" cy="10160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230797" y="2714866"/>
              <a:ext cx="3578808" cy="114300"/>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3758844" y="868387"/>
              <a:ext cx="145334" cy="191039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129196" y="1029360"/>
              <a:ext cx="3629660" cy="1749425"/>
            </a:xfrm>
            <a:custGeom>
              <a:avLst/>
              <a:gdLst/>
              <a:ahLst/>
              <a:cxnLst/>
              <a:rect l="l" t="t" r="r" b="b"/>
              <a:pathLst>
                <a:path w="3629660" h="1749425">
                  <a:moveTo>
                    <a:pt x="3629647" y="0"/>
                  </a:moveTo>
                  <a:lnTo>
                    <a:pt x="0" y="0"/>
                  </a:lnTo>
                  <a:lnTo>
                    <a:pt x="0" y="1698205"/>
                  </a:lnTo>
                  <a:lnTo>
                    <a:pt x="4008" y="1717930"/>
                  </a:lnTo>
                  <a:lnTo>
                    <a:pt x="14922" y="1734083"/>
                  </a:lnTo>
                  <a:lnTo>
                    <a:pt x="31075" y="1744997"/>
                  </a:lnTo>
                  <a:lnTo>
                    <a:pt x="50800" y="1749006"/>
                  </a:lnTo>
                  <a:lnTo>
                    <a:pt x="3578847" y="1749006"/>
                  </a:lnTo>
                  <a:lnTo>
                    <a:pt x="3598572" y="1744997"/>
                  </a:lnTo>
                  <a:lnTo>
                    <a:pt x="3614725" y="1734083"/>
                  </a:lnTo>
                  <a:lnTo>
                    <a:pt x="3625639" y="1717930"/>
                  </a:lnTo>
                  <a:lnTo>
                    <a:pt x="3629647" y="1698205"/>
                  </a:lnTo>
                  <a:lnTo>
                    <a:pt x="3629647" y="0"/>
                  </a:lnTo>
                  <a:close/>
                </a:path>
              </a:pathLst>
            </a:custGeom>
            <a:solidFill>
              <a:srgbClr val="EAEAF7"/>
            </a:solidFill>
          </p:spPr>
          <p:txBody>
            <a:bodyPr wrap="square" lIns="0" tIns="0" rIns="0" bIns="0" rtlCol="0"/>
            <a:lstStyle/>
            <a:p>
              <a:endParaRPr/>
            </a:p>
          </p:txBody>
        </p:sp>
        <p:sp>
          <p:nvSpPr>
            <p:cNvPr id="20" name="object 20"/>
            <p:cNvSpPr/>
            <p:nvPr/>
          </p:nvSpPr>
          <p:spPr>
            <a:xfrm>
              <a:off x="3758844" y="906462"/>
              <a:ext cx="0" cy="1840230"/>
            </a:xfrm>
            <a:custGeom>
              <a:avLst/>
              <a:gdLst/>
              <a:ahLst/>
              <a:cxnLst/>
              <a:rect l="l" t="t" r="r" b="b"/>
              <a:pathLst>
                <a:path h="1840230">
                  <a:moveTo>
                    <a:pt x="0" y="1840153"/>
                  </a:moveTo>
                  <a:lnTo>
                    <a:pt x="0" y="0"/>
                  </a:lnTo>
                </a:path>
              </a:pathLst>
            </a:custGeom>
            <a:ln w="3175">
              <a:solidFill>
                <a:srgbClr val="7F7F7F"/>
              </a:solidFill>
            </a:ln>
          </p:spPr>
          <p:txBody>
            <a:bodyPr wrap="square" lIns="0" tIns="0" rIns="0" bIns="0" rtlCol="0"/>
            <a:lstStyle/>
            <a:p>
              <a:endParaRPr/>
            </a:p>
          </p:txBody>
        </p:sp>
        <p:sp>
          <p:nvSpPr>
            <p:cNvPr id="21" name="object 21"/>
            <p:cNvSpPr/>
            <p:nvPr/>
          </p:nvSpPr>
          <p:spPr>
            <a:xfrm>
              <a:off x="3758844" y="893762"/>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22" name="object 22"/>
            <p:cNvSpPr/>
            <p:nvPr/>
          </p:nvSpPr>
          <p:spPr>
            <a:xfrm>
              <a:off x="3758844" y="881062"/>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23" name="object 23"/>
            <p:cNvSpPr/>
            <p:nvPr/>
          </p:nvSpPr>
          <p:spPr>
            <a:xfrm>
              <a:off x="3758844" y="868362"/>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sp>
          <p:nvSpPr>
            <p:cNvPr id="24" name="object 24"/>
            <p:cNvSpPr/>
            <p:nvPr/>
          </p:nvSpPr>
          <p:spPr>
            <a:xfrm>
              <a:off x="311810" y="1088072"/>
              <a:ext cx="58419" cy="1424940"/>
            </a:xfrm>
            <a:custGeom>
              <a:avLst/>
              <a:gdLst/>
              <a:ahLst/>
              <a:cxnLst/>
              <a:rect l="l" t="t" r="r" b="b"/>
              <a:pathLst>
                <a:path w="58420" h="1424939">
                  <a:moveTo>
                    <a:pt x="57975" y="1366469"/>
                  </a:moveTo>
                  <a:lnTo>
                    <a:pt x="0" y="1366469"/>
                  </a:lnTo>
                  <a:lnTo>
                    <a:pt x="0" y="1424444"/>
                  </a:lnTo>
                  <a:lnTo>
                    <a:pt x="57975" y="1424444"/>
                  </a:lnTo>
                  <a:lnTo>
                    <a:pt x="57975" y="1366469"/>
                  </a:lnTo>
                  <a:close/>
                </a:path>
                <a:path w="58420" h="1424939">
                  <a:moveTo>
                    <a:pt x="57975" y="1024851"/>
                  </a:moveTo>
                  <a:lnTo>
                    <a:pt x="0" y="1024851"/>
                  </a:lnTo>
                  <a:lnTo>
                    <a:pt x="0" y="1082827"/>
                  </a:lnTo>
                  <a:lnTo>
                    <a:pt x="57975" y="1082827"/>
                  </a:lnTo>
                  <a:lnTo>
                    <a:pt x="57975" y="1024851"/>
                  </a:lnTo>
                  <a:close/>
                </a:path>
                <a:path w="58420" h="1424939">
                  <a:moveTo>
                    <a:pt x="57975" y="683234"/>
                  </a:moveTo>
                  <a:lnTo>
                    <a:pt x="0" y="683234"/>
                  </a:lnTo>
                  <a:lnTo>
                    <a:pt x="0" y="741210"/>
                  </a:lnTo>
                  <a:lnTo>
                    <a:pt x="57975" y="741210"/>
                  </a:lnTo>
                  <a:lnTo>
                    <a:pt x="57975" y="683234"/>
                  </a:lnTo>
                  <a:close/>
                </a:path>
                <a:path w="58420" h="1424939">
                  <a:moveTo>
                    <a:pt x="57975" y="341617"/>
                  </a:moveTo>
                  <a:lnTo>
                    <a:pt x="0" y="341617"/>
                  </a:lnTo>
                  <a:lnTo>
                    <a:pt x="0" y="399592"/>
                  </a:lnTo>
                  <a:lnTo>
                    <a:pt x="57975" y="399592"/>
                  </a:lnTo>
                  <a:lnTo>
                    <a:pt x="57975" y="341617"/>
                  </a:lnTo>
                  <a:close/>
                </a:path>
                <a:path w="58420" h="1424939">
                  <a:moveTo>
                    <a:pt x="57975" y="0"/>
                  </a:moveTo>
                  <a:lnTo>
                    <a:pt x="0" y="0"/>
                  </a:lnTo>
                  <a:lnTo>
                    <a:pt x="0" y="57975"/>
                  </a:lnTo>
                  <a:lnTo>
                    <a:pt x="57975" y="57975"/>
                  </a:lnTo>
                  <a:lnTo>
                    <a:pt x="57975" y="0"/>
                  </a:lnTo>
                  <a:close/>
                </a:path>
              </a:pathLst>
            </a:custGeom>
            <a:solidFill>
              <a:srgbClr val="3333B2"/>
            </a:solidFill>
          </p:spPr>
          <p:txBody>
            <a:bodyPr wrap="square" lIns="0" tIns="0" rIns="0" bIns="0" rtlCol="0"/>
            <a:lstStyle/>
            <a:p>
              <a:endParaRPr/>
            </a:p>
          </p:txBody>
        </p:sp>
      </p:grpSp>
      <p:sp>
        <p:nvSpPr>
          <p:cNvPr id="25" name="object 25"/>
          <p:cNvSpPr txBox="1"/>
          <p:nvPr/>
        </p:nvSpPr>
        <p:spPr>
          <a:xfrm>
            <a:off x="3366251" y="4702702"/>
            <a:ext cx="205299" cy="218990"/>
          </a:xfrm>
          <a:prstGeom prst="rect">
            <a:avLst/>
          </a:prstGeom>
        </p:spPr>
        <p:txBody>
          <a:bodyPr vert="horz" wrap="square" lIns="0" tIns="33992" rIns="0" bIns="0" rtlCol="0">
            <a:spAutoFit/>
          </a:bodyPr>
          <a:lstStyle/>
          <a:p>
            <a:pPr marL="25179">
              <a:spcBef>
                <a:spcPts val="268"/>
              </a:spcBef>
            </a:pPr>
            <a:r>
              <a:rPr sz="1200" spc="218" dirty="0">
                <a:latin typeface="Arial"/>
                <a:cs typeface="Arial"/>
              </a:rPr>
              <a:t>m</a:t>
            </a:r>
            <a:endParaRPr sz="1200">
              <a:latin typeface="Arial"/>
              <a:cs typeface="Arial"/>
            </a:endParaRPr>
          </a:p>
        </p:txBody>
      </p:sp>
      <p:sp>
        <p:nvSpPr>
          <p:cNvPr id="26" name="object 26"/>
          <p:cNvSpPr/>
          <p:nvPr/>
        </p:nvSpPr>
        <p:spPr>
          <a:xfrm>
            <a:off x="618467" y="5240141"/>
            <a:ext cx="115872" cy="115766"/>
          </a:xfrm>
          <a:custGeom>
            <a:avLst/>
            <a:gdLst/>
            <a:ahLst/>
            <a:cxnLst/>
            <a:rect l="l" t="t" r="r" b="b"/>
            <a:pathLst>
              <a:path w="58420" h="58419">
                <a:moveTo>
                  <a:pt x="57975" y="0"/>
                </a:moveTo>
                <a:lnTo>
                  <a:pt x="0" y="0"/>
                </a:lnTo>
                <a:lnTo>
                  <a:pt x="0" y="57975"/>
                </a:lnTo>
                <a:lnTo>
                  <a:pt x="57975" y="57975"/>
                </a:lnTo>
                <a:lnTo>
                  <a:pt x="57975" y="0"/>
                </a:lnTo>
                <a:close/>
              </a:path>
            </a:pathLst>
          </a:custGeom>
          <a:solidFill>
            <a:srgbClr val="3333B2"/>
          </a:solidFill>
        </p:spPr>
        <p:txBody>
          <a:bodyPr wrap="square" lIns="0" tIns="0" rIns="0" bIns="0" rtlCol="0"/>
          <a:lstStyle/>
          <a:p>
            <a:endParaRPr/>
          </a:p>
        </p:txBody>
      </p:sp>
      <p:sp>
        <p:nvSpPr>
          <p:cNvPr id="27" name="object 27"/>
          <p:cNvSpPr txBox="1"/>
          <p:nvPr/>
        </p:nvSpPr>
        <p:spPr>
          <a:xfrm>
            <a:off x="990599" y="1998361"/>
            <a:ext cx="6364851" cy="3467320"/>
          </a:xfrm>
          <a:prstGeom prst="rect">
            <a:avLst/>
          </a:prstGeom>
        </p:spPr>
        <p:txBody>
          <a:bodyPr vert="horz" wrap="square" lIns="0" tIns="18884" rIns="0" bIns="0" rtlCol="0">
            <a:spAutoFit/>
          </a:bodyPr>
          <a:lstStyle/>
          <a:p>
            <a:pPr marL="25179" marR="112047">
              <a:lnSpc>
                <a:spcPct val="104900"/>
              </a:lnSpc>
              <a:spcBef>
                <a:spcPts val="149"/>
              </a:spcBef>
            </a:pPr>
            <a:r>
              <a:rPr sz="1900" spc="30" dirty="0">
                <a:latin typeface="Times New Roman"/>
                <a:cs typeface="Times New Roman"/>
              </a:rPr>
              <a:t>Small </a:t>
            </a:r>
            <a:r>
              <a:rPr sz="1900" spc="59" dirty="0">
                <a:latin typeface="Times New Roman"/>
                <a:cs typeface="Times New Roman"/>
              </a:rPr>
              <a:t>space </a:t>
            </a:r>
            <a:r>
              <a:rPr sz="1900" spc="50" dirty="0">
                <a:latin typeface="Times New Roman"/>
                <a:cs typeface="Times New Roman"/>
              </a:rPr>
              <a:t>requirements: </a:t>
            </a:r>
            <a:r>
              <a:rPr sz="1900" spc="10" dirty="0">
                <a:latin typeface="Times New Roman"/>
                <a:cs typeface="Times New Roman"/>
              </a:rPr>
              <a:t>only </a:t>
            </a:r>
            <a:r>
              <a:rPr sz="1900" spc="99" dirty="0">
                <a:latin typeface="Times New Roman"/>
                <a:cs typeface="Times New Roman"/>
              </a:rPr>
              <a:t>the </a:t>
            </a:r>
            <a:r>
              <a:rPr sz="1900" spc="109" dirty="0">
                <a:latin typeface="Times New Roman"/>
                <a:cs typeface="Times New Roman"/>
              </a:rPr>
              <a:t>path to </a:t>
            </a:r>
            <a:r>
              <a:rPr sz="1900" spc="99" dirty="0">
                <a:latin typeface="Times New Roman"/>
                <a:cs typeface="Times New Roman"/>
              </a:rPr>
              <a:t>the </a:t>
            </a:r>
            <a:r>
              <a:rPr sz="1900" spc="69" dirty="0">
                <a:latin typeface="Times New Roman"/>
                <a:cs typeface="Times New Roman"/>
              </a:rPr>
              <a:t>current node  </a:t>
            </a:r>
            <a:r>
              <a:rPr sz="1900" spc="89" dirty="0">
                <a:latin typeface="Times New Roman"/>
                <a:cs typeface="Times New Roman"/>
              </a:rPr>
              <a:t>and </a:t>
            </a:r>
            <a:r>
              <a:rPr sz="1900" spc="99" dirty="0">
                <a:latin typeface="Times New Roman"/>
                <a:cs typeface="Times New Roman"/>
              </a:rPr>
              <a:t>the </a:t>
            </a:r>
            <a:r>
              <a:rPr sz="1900" dirty="0">
                <a:latin typeface="Times New Roman"/>
                <a:cs typeface="Times New Roman"/>
              </a:rPr>
              <a:t>siblings </a:t>
            </a:r>
            <a:r>
              <a:rPr sz="1900" spc="10" dirty="0">
                <a:latin typeface="Times New Roman"/>
                <a:cs typeface="Times New Roman"/>
              </a:rPr>
              <a:t>of </a:t>
            </a:r>
            <a:r>
              <a:rPr sz="1900" spc="59" dirty="0">
                <a:latin typeface="Times New Roman"/>
                <a:cs typeface="Times New Roman"/>
              </a:rPr>
              <a:t>each </a:t>
            </a:r>
            <a:r>
              <a:rPr sz="1900" spc="69" dirty="0">
                <a:latin typeface="Times New Roman"/>
                <a:cs typeface="Times New Roman"/>
              </a:rPr>
              <a:t>node </a:t>
            </a:r>
            <a:r>
              <a:rPr sz="1900" spc="10" dirty="0">
                <a:latin typeface="Times New Roman"/>
                <a:cs typeface="Times New Roman"/>
              </a:rPr>
              <a:t>in </a:t>
            </a:r>
            <a:r>
              <a:rPr sz="1900" spc="99" dirty="0">
                <a:latin typeface="Times New Roman"/>
                <a:cs typeface="Times New Roman"/>
              </a:rPr>
              <a:t>the </a:t>
            </a:r>
            <a:r>
              <a:rPr sz="1900" spc="109" dirty="0">
                <a:latin typeface="Times New Roman"/>
                <a:cs typeface="Times New Roman"/>
              </a:rPr>
              <a:t>path </a:t>
            </a:r>
            <a:r>
              <a:rPr sz="1900" spc="40" dirty="0">
                <a:latin typeface="Times New Roman"/>
                <a:cs typeface="Times New Roman"/>
              </a:rPr>
              <a:t>are</a:t>
            </a:r>
            <a:r>
              <a:rPr sz="1900" spc="-149" dirty="0">
                <a:latin typeface="Times New Roman"/>
                <a:cs typeface="Times New Roman"/>
              </a:rPr>
              <a:t> </a:t>
            </a:r>
            <a:r>
              <a:rPr sz="1900" spc="59" dirty="0">
                <a:latin typeface="Times New Roman"/>
                <a:cs typeface="Times New Roman"/>
              </a:rPr>
              <a:t>stored.</a:t>
            </a:r>
            <a:endParaRPr sz="1900" dirty="0">
              <a:latin typeface="Times New Roman"/>
              <a:cs typeface="Times New Roman"/>
            </a:endParaRPr>
          </a:p>
          <a:p>
            <a:pPr marL="25179" marR="386498">
              <a:lnSpc>
                <a:spcPct val="103800"/>
              </a:lnSpc>
              <a:spcBef>
                <a:spcPts val="515"/>
              </a:spcBef>
            </a:pPr>
            <a:r>
              <a:rPr sz="2000" spc="10" dirty="0">
                <a:latin typeface="Times New Roman"/>
                <a:cs typeface="Times New Roman"/>
              </a:rPr>
              <a:t>Backtracking </a:t>
            </a:r>
            <a:r>
              <a:rPr sz="2000" dirty="0">
                <a:latin typeface="Times New Roman"/>
                <a:cs typeface="Times New Roman"/>
              </a:rPr>
              <a:t>search </a:t>
            </a:r>
            <a:r>
              <a:rPr sz="1900" spc="69" dirty="0">
                <a:latin typeface="Times New Roman"/>
                <a:cs typeface="Times New Roman"/>
              </a:rPr>
              <a:t>generates </a:t>
            </a:r>
            <a:r>
              <a:rPr sz="1900" spc="10" dirty="0">
                <a:latin typeface="Times New Roman"/>
                <a:cs typeface="Times New Roman"/>
              </a:rPr>
              <a:t>only </a:t>
            </a:r>
            <a:r>
              <a:rPr sz="1900" spc="50" dirty="0">
                <a:latin typeface="Times New Roman"/>
                <a:cs typeface="Times New Roman"/>
              </a:rPr>
              <a:t>one </a:t>
            </a:r>
            <a:r>
              <a:rPr sz="1900" spc="30" dirty="0">
                <a:latin typeface="Times New Roman"/>
                <a:cs typeface="Times New Roman"/>
              </a:rPr>
              <a:t>successor </a:t>
            </a:r>
            <a:r>
              <a:rPr sz="1900" dirty="0">
                <a:latin typeface="Times New Roman"/>
                <a:cs typeface="Times New Roman"/>
              </a:rPr>
              <a:t>for </a:t>
            </a:r>
            <a:r>
              <a:rPr sz="1900" spc="59" dirty="0">
                <a:latin typeface="Times New Roman"/>
                <a:cs typeface="Times New Roman"/>
              </a:rPr>
              <a:t>each  </a:t>
            </a:r>
            <a:r>
              <a:rPr sz="1900" spc="69" dirty="0">
                <a:latin typeface="Times New Roman"/>
                <a:cs typeface="Times New Roman"/>
              </a:rPr>
              <a:t>node.</a:t>
            </a:r>
            <a:endParaRPr sz="1900" dirty="0">
              <a:latin typeface="Times New Roman"/>
              <a:cs typeface="Times New Roman"/>
            </a:endParaRPr>
          </a:p>
          <a:p>
            <a:pPr marL="25179" marR="293336">
              <a:lnSpc>
                <a:spcPct val="103800"/>
              </a:lnSpc>
              <a:spcBef>
                <a:spcPts val="515"/>
              </a:spcBef>
            </a:pPr>
            <a:r>
              <a:rPr sz="2000" spc="99" dirty="0">
                <a:latin typeface="Times New Roman"/>
                <a:cs typeface="Times New Roman"/>
              </a:rPr>
              <a:t>Completeness: </a:t>
            </a:r>
            <a:r>
              <a:rPr sz="1900" spc="59" dirty="0">
                <a:latin typeface="Times New Roman"/>
                <a:cs typeface="Times New Roman"/>
              </a:rPr>
              <a:t>no, </a:t>
            </a:r>
            <a:r>
              <a:rPr sz="1900" spc="-40" dirty="0">
                <a:latin typeface="Times New Roman"/>
                <a:cs typeface="Times New Roman"/>
              </a:rPr>
              <a:t>if </a:t>
            </a:r>
            <a:r>
              <a:rPr sz="1900" spc="99" dirty="0">
                <a:latin typeface="Times New Roman"/>
                <a:cs typeface="Times New Roman"/>
              </a:rPr>
              <a:t>the </a:t>
            </a:r>
            <a:r>
              <a:rPr sz="1900" spc="59" dirty="0">
                <a:latin typeface="Times New Roman"/>
                <a:cs typeface="Times New Roman"/>
              </a:rPr>
              <a:t>expanded </a:t>
            </a:r>
            <a:r>
              <a:rPr sz="1900" spc="69" dirty="0">
                <a:latin typeface="Times New Roman"/>
                <a:cs typeface="Times New Roman"/>
              </a:rPr>
              <a:t>subtree has </a:t>
            </a:r>
            <a:r>
              <a:rPr sz="1900" spc="89" dirty="0">
                <a:latin typeface="Times New Roman"/>
                <a:cs typeface="Times New Roman"/>
              </a:rPr>
              <a:t>an </a:t>
            </a:r>
            <a:r>
              <a:rPr lang="en-US" sz="1900" spc="89" dirty="0">
                <a:latin typeface="Times New Roman"/>
                <a:cs typeface="Times New Roman"/>
              </a:rPr>
              <a:t>        </a:t>
            </a:r>
            <a:r>
              <a:rPr sz="1900" spc="129" dirty="0">
                <a:latin typeface="Times New Roman"/>
                <a:cs typeface="Times New Roman"/>
              </a:rPr>
              <a:t>in</a:t>
            </a:r>
            <a:r>
              <a:rPr lang="en-US" sz="1900" spc="129" dirty="0">
                <a:latin typeface="Times New Roman"/>
                <a:cs typeface="Times New Roman"/>
              </a:rPr>
              <a:t>fi</a:t>
            </a:r>
            <a:r>
              <a:rPr sz="1900" spc="129" dirty="0">
                <a:latin typeface="Times New Roman"/>
                <a:cs typeface="Times New Roman"/>
              </a:rPr>
              <a:t>nite  </a:t>
            </a:r>
            <a:r>
              <a:rPr sz="1900" spc="89" dirty="0">
                <a:latin typeface="Times New Roman"/>
                <a:cs typeface="Times New Roman"/>
              </a:rPr>
              <a:t>depth.</a:t>
            </a:r>
            <a:endParaRPr sz="1900" dirty="0">
              <a:latin typeface="Times New Roman"/>
              <a:cs typeface="Times New Roman"/>
            </a:endParaRPr>
          </a:p>
          <a:p>
            <a:pPr marL="25179" marR="10072">
              <a:lnSpc>
                <a:spcPct val="103800"/>
              </a:lnSpc>
              <a:spcBef>
                <a:spcPts val="513"/>
              </a:spcBef>
            </a:pPr>
            <a:r>
              <a:rPr sz="2000" spc="79" dirty="0">
                <a:latin typeface="Times New Roman"/>
                <a:cs typeface="Times New Roman"/>
              </a:rPr>
              <a:t>Optimality: </a:t>
            </a:r>
            <a:r>
              <a:rPr sz="1900" spc="59" dirty="0">
                <a:latin typeface="Times New Roman"/>
                <a:cs typeface="Times New Roman"/>
              </a:rPr>
              <a:t>no, </a:t>
            </a:r>
            <a:r>
              <a:rPr sz="1900" spc="-40" dirty="0">
                <a:latin typeface="Times New Roman"/>
                <a:cs typeface="Times New Roman"/>
              </a:rPr>
              <a:t>if </a:t>
            </a:r>
            <a:r>
              <a:rPr sz="1900" spc="109" dirty="0">
                <a:latin typeface="Times New Roman"/>
                <a:cs typeface="Times New Roman"/>
              </a:rPr>
              <a:t>a </a:t>
            </a:r>
            <a:r>
              <a:rPr sz="1900" spc="40" dirty="0">
                <a:latin typeface="Times New Roman"/>
                <a:cs typeface="Times New Roman"/>
              </a:rPr>
              <a:t>solution </a:t>
            </a:r>
            <a:r>
              <a:rPr sz="1900" spc="69" dirty="0">
                <a:latin typeface="Times New Roman"/>
                <a:cs typeface="Times New Roman"/>
              </a:rPr>
              <a:t>located </a:t>
            </a:r>
            <a:r>
              <a:rPr sz="1900" spc="59" dirty="0">
                <a:latin typeface="Times New Roman"/>
                <a:cs typeface="Times New Roman"/>
              </a:rPr>
              <a:t>deeper, </a:t>
            </a:r>
            <a:r>
              <a:rPr sz="1900" spc="109" dirty="0">
                <a:latin typeface="Times New Roman"/>
                <a:cs typeface="Times New Roman"/>
              </a:rPr>
              <a:t>but </a:t>
            </a:r>
            <a:r>
              <a:rPr sz="1900" spc="69" dirty="0">
                <a:latin typeface="Times New Roman"/>
                <a:cs typeface="Times New Roman"/>
              </a:rPr>
              <a:t>located </a:t>
            </a:r>
            <a:r>
              <a:rPr sz="1900" spc="10" dirty="0">
                <a:latin typeface="Times New Roman"/>
                <a:cs typeface="Times New Roman"/>
              </a:rPr>
              <a:t>in </a:t>
            </a:r>
            <a:r>
              <a:rPr sz="1900" spc="109" dirty="0">
                <a:latin typeface="Times New Roman"/>
                <a:cs typeface="Times New Roman"/>
              </a:rPr>
              <a:t>a  </a:t>
            </a:r>
            <a:r>
              <a:rPr sz="1900" spc="69" dirty="0">
                <a:latin typeface="Times New Roman"/>
                <a:cs typeface="Times New Roman"/>
              </a:rPr>
              <a:t>subtree </a:t>
            </a:r>
            <a:r>
              <a:rPr sz="1900" spc="59" dirty="0">
                <a:latin typeface="Times New Roman"/>
                <a:cs typeface="Times New Roman"/>
              </a:rPr>
              <a:t>expanded </a:t>
            </a:r>
            <a:r>
              <a:rPr sz="1900" spc="20" dirty="0">
                <a:latin typeface="Times New Roman"/>
                <a:cs typeface="Times New Roman"/>
              </a:rPr>
              <a:t>earlier, </a:t>
            </a:r>
            <a:r>
              <a:rPr sz="1900" spc="-20" dirty="0">
                <a:latin typeface="Times New Roman"/>
                <a:cs typeface="Times New Roman"/>
              </a:rPr>
              <a:t>is</a:t>
            </a:r>
            <a:r>
              <a:rPr sz="1900" spc="99" dirty="0">
                <a:latin typeface="Times New Roman"/>
                <a:cs typeface="Times New Roman"/>
              </a:rPr>
              <a:t> </a:t>
            </a:r>
            <a:r>
              <a:rPr sz="1900" spc="50" dirty="0">
                <a:latin typeface="Times New Roman"/>
                <a:cs typeface="Times New Roman"/>
              </a:rPr>
              <a:t>found.</a:t>
            </a:r>
            <a:endParaRPr sz="1900" dirty="0">
              <a:latin typeface="Times New Roman"/>
              <a:cs typeface="Times New Roman"/>
            </a:endParaRPr>
          </a:p>
          <a:p>
            <a:pPr marL="25179">
              <a:spcBef>
                <a:spcPts val="595"/>
              </a:spcBef>
            </a:pPr>
            <a:r>
              <a:rPr sz="2000" spc="119" dirty="0">
                <a:latin typeface="Times New Roman"/>
                <a:cs typeface="Times New Roman"/>
              </a:rPr>
              <a:t>Time </a:t>
            </a:r>
            <a:r>
              <a:rPr sz="2000" spc="59" dirty="0">
                <a:latin typeface="Times New Roman"/>
                <a:cs typeface="Times New Roman"/>
              </a:rPr>
              <a:t>complexity: O</a:t>
            </a:r>
            <a:r>
              <a:rPr sz="2000" spc="59" dirty="0">
                <a:latin typeface="Latin Modern Math"/>
                <a:cs typeface="Latin Modern Math"/>
              </a:rPr>
              <a:t>(</a:t>
            </a:r>
            <a:r>
              <a:rPr sz="2000" spc="59" dirty="0">
                <a:latin typeface="Times New Roman"/>
                <a:cs typeface="Times New Roman"/>
              </a:rPr>
              <a:t>b</a:t>
            </a:r>
            <a:r>
              <a:rPr sz="2000" spc="198" dirty="0">
                <a:latin typeface="Times New Roman"/>
                <a:cs typeface="Times New Roman"/>
              </a:rPr>
              <a:t> </a:t>
            </a:r>
            <a:r>
              <a:rPr sz="2000" spc="30" dirty="0">
                <a:latin typeface="Latin Modern Math"/>
                <a:cs typeface="Latin Modern Math"/>
              </a:rPr>
              <a:t>)</a:t>
            </a:r>
            <a:r>
              <a:rPr sz="1900" spc="30" dirty="0">
                <a:latin typeface="Times New Roman"/>
                <a:cs typeface="Times New Roman"/>
              </a:rPr>
              <a:t>.</a:t>
            </a:r>
            <a:endParaRPr sz="1900" dirty="0">
              <a:latin typeface="Times New Roman"/>
              <a:cs typeface="Times New Roman"/>
            </a:endParaRPr>
          </a:p>
          <a:p>
            <a:pPr marL="25179">
              <a:spcBef>
                <a:spcPts val="585"/>
              </a:spcBef>
            </a:pPr>
            <a:r>
              <a:rPr sz="2000" spc="109" dirty="0">
                <a:latin typeface="Times New Roman"/>
                <a:cs typeface="Times New Roman"/>
              </a:rPr>
              <a:t>Space </a:t>
            </a:r>
            <a:r>
              <a:rPr sz="2000" spc="59" dirty="0">
                <a:latin typeface="Times New Roman"/>
                <a:cs typeface="Times New Roman"/>
              </a:rPr>
              <a:t>complexity: </a:t>
            </a:r>
            <a:r>
              <a:rPr sz="2000" spc="40" dirty="0">
                <a:latin typeface="Times New Roman"/>
                <a:cs typeface="Times New Roman"/>
              </a:rPr>
              <a:t>O</a:t>
            </a:r>
            <a:r>
              <a:rPr sz="2000" spc="40" dirty="0">
                <a:latin typeface="Latin Modern Math"/>
                <a:cs typeface="Latin Modern Math"/>
              </a:rPr>
              <a:t>(</a:t>
            </a:r>
            <a:r>
              <a:rPr sz="2000" spc="40" dirty="0">
                <a:latin typeface="Times New Roman"/>
                <a:cs typeface="Times New Roman"/>
              </a:rPr>
              <a:t>bm</a:t>
            </a:r>
            <a:r>
              <a:rPr sz="2000" spc="40" dirty="0">
                <a:latin typeface="Latin Modern Math"/>
                <a:cs typeface="Latin Modern Math"/>
              </a:rPr>
              <a:t>)</a:t>
            </a:r>
            <a:r>
              <a:rPr sz="2000" spc="-119" dirty="0">
                <a:latin typeface="Latin Modern Math"/>
                <a:cs typeface="Latin Modern Math"/>
              </a:rPr>
              <a:t> </a:t>
            </a:r>
            <a:r>
              <a:rPr sz="1900" spc="40" dirty="0">
                <a:latin typeface="Times New Roman"/>
                <a:cs typeface="Times New Roman"/>
              </a:rPr>
              <a:t>(linear!).</a:t>
            </a:r>
            <a:endParaRPr sz="1900" dirty="0">
              <a:latin typeface="Times New Roman"/>
              <a:cs typeface="Times New Roman"/>
            </a:endParaRPr>
          </a:p>
        </p:txBody>
      </p:sp>
      <p:sp>
        <p:nvSpPr>
          <p:cNvPr id="34" name="object 34"/>
          <p:cNvSpPr txBox="1"/>
          <p:nvPr/>
        </p:nvSpPr>
        <p:spPr>
          <a:xfrm>
            <a:off x="7451755" y="6672017"/>
            <a:ext cx="769557" cy="141064"/>
          </a:xfrm>
          <a:prstGeom prst="rect">
            <a:avLst/>
          </a:prstGeom>
        </p:spPr>
        <p:txBody>
          <a:bodyPr vert="horz" wrap="square" lIns="0" tIns="0" rIns="0" bIns="0" rtlCol="0">
            <a:spAutoFit/>
          </a:bodyPr>
          <a:lstStyle/>
          <a:p>
            <a:pPr marL="25179">
              <a:lnSpc>
                <a:spcPts val="1130"/>
              </a:lnSpc>
            </a:pPr>
            <a:r>
              <a:rPr sz="1000" spc="59" dirty="0">
                <a:solidFill>
                  <a:srgbClr val="FFFFFF"/>
                </a:solidFill>
                <a:latin typeface="Times New Roman"/>
                <a:cs typeface="Times New Roman"/>
              </a:rPr>
              <a:t>spring </a:t>
            </a:r>
            <a:r>
              <a:rPr sz="1000" spc="89" dirty="0">
                <a:solidFill>
                  <a:srgbClr val="FFFFFF"/>
                </a:solidFill>
                <a:latin typeface="Times New Roman"/>
                <a:cs typeface="Times New Roman"/>
              </a:rPr>
              <a:t>2011</a:t>
            </a:r>
            <a:endParaRPr sz="1000">
              <a:latin typeface="Times New Roman"/>
              <a:cs typeface="Times New Roman"/>
            </a:endParaRPr>
          </a:p>
        </p:txBody>
      </p:sp>
      <p:sp>
        <p:nvSpPr>
          <p:cNvPr id="37" name="Rounded Rectangle 36"/>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Blind Search : Depth First Search (DFS)</a:t>
            </a:r>
          </a:p>
        </p:txBody>
      </p:sp>
      <p:pic>
        <p:nvPicPr>
          <p:cNvPr id="38" name="Picture 37"/>
          <p:cNvPicPr>
            <a:picLocks noChangeAspect="1"/>
          </p:cNvPicPr>
          <p:nvPr/>
        </p:nvPicPr>
        <p:blipFill>
          <a:blip r:embed="rId6"/>
          <a:stretch>
            <a:fillRect/>
          </a:stretch>
        </p:blipFill>
        <p:spPr>
          <a:xfrm>
            <a:off x="7743825" y="52741"/>
            <a:ext cx="1276350" cy="1247775"/>
          </a:xfrm>
          <a:prstGeom prst="rect">
            <a:avLst/>
          </a:prstGeom>
        </p:spPr>
      </p:pic>
    </p:spTree>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8327135" y="6445841"/>
            <a:ext cx="304800" cy="194309"/>
          </a:xfrm>
          <a:prstGeom prst="rect">
            <a:avLst/>
          </a:prstGeom>
        </p:spPr>
        <p:txBody>
          <a:bodyPr vert="horz" wrap="square" lIns="0" tIns="0" rIns="0" bIns="0" rtlCol="0">
            <a:spAutoFit/>
          </a:bodyPr>
          <a:lstStyle/>
          <a:p>
            <a:pPr marL="114300">
              <a:lnSpc>
                <a:spcPts val="1410"/>
              </a:lnSpc>
            </a:pPr>
            <a:fld id="{81D60167-4931-47E6-BA6A-407CBD079E47}" type="slidenum">
              <a:rPr dirty="0"/>
              <a:pPr marL="114300">
                <a:lnSpc>
                  <a:spcPts val="1410"/>
                </a:lnSpc>
              </a:pPr>
              <a:t>80</a:t>
            </a:fld>
            <a:endParaRPr dirty="0"/>
          </a:p>
        </p:txBody>
      </p:sp>
      <p:sp>
        <p:nvSpPr>
          <p:cNvPr id="3" name="object 3"/>
          <p:cNvSpPr txBox="1"/>
          <p:nvPr/>
        </p:nvSpPr>
        <p:spPr>
          <a:xfrm>
            <a:off x="612140" y="1447800"/>
            <a:ext cx="7693660" cy="1256754"/>
          </a:xfrm>
          <a:prstGeom prst="rect">
            <a:avLst/>
          </a:prstGeom>
        </p:spPr>
        <p:txBody>
          <a:bodyPr vert="horz" wrap="square" lIns="0" tIns="12700" rIns="0" bIns="0" rtlCol="0">
            <a:spAutoFit/>
          </a:bodyPr>
          <a:lstStyle/>
          <a:p>
            <a:pPr marL="354965" marR="5080" indent="-342900">
              <a:lnSpc>
                <a:spcPct val="150000"/>
              </a:lnSpc>
              <a:spcBef>
                <a:spcPts val="100"/>
              </a:spcBef>
              <a:buSzPct val="120312"/>
              <a:buFont typeface="Arial"/>
              <a:buChar char="•"/>
              <a:tabLst>
                <a:tab pos="355600" algn="l"/>
              </a:tabLst>
            </a:pPr>
            <a:r>
              <a:rPr sz="2400" spc="-15" dirty="0">
                <a:latin typeface="Calibri"/>
                <a:cs typeface="Calibri"/>
              </a:rPr>
              <a:t>Considers </a:t>
            </a:r>
            <a:r>
              <a:rPr sz="2400" spc="-5" dirty="0">
                <a:solidFill>
                  <a:srgbClr val="0000FF"/>
                </a:solidFill>
                <a:latin typeface="Calibri"/>
                <a:cs typeface="Calibri"/>
              </a:rPr>
              <a:t>all the </a:t>
            </a:r>
            <a:r>
              <a:rPr sz="2400" spc="-15" dirty="0">
                <a:solidFill>
                  <a:srgbClr val="0000FF"/>
                </a:solidFill>
                <a:latin typeface="Calibri"/>
                <a:cs typeface="Calibri"/>
              </a:rPr>
              <a:t>moves </a:t>
            </a:r>
            <a:r>
              <a:rPr sz="2400" spc="-20" dirty="0">
                <a:latin typeface="Calibri"/>
                <a:cs typeface="Calibri"/>
              </a:rPr>
              <a:t>from </a:t>
            </a:r>
            <a:r>
              <a:rPr sz="2400" spc="-5" dirty="0">
                <a:latin typeface="Calibri"/>
                <a:cs typeface="Calibri"/>
              </a:rPr>
              <a:t>the </a:t>
            </a:r>
            <a:r>
              <a:rPr sz="2400" spc="-15" dirty="0">
                <a:latin typeface="Calibri"/>
                <a:cs typeface="Calibri"/>
              </a:rPr>
              <a:t>current  </a:t>
            </a:r>
            <a:r>
              <a:rPr sz="2400" spc="-30" dirty="0">
                <a:latin typeface="Calibri"/>
                <a:cs typeface="Calibri"/>
              </a:rPr>
              <a:t>state.</a:t>
            </a:r>
            <a:endParaRPr sz="2400">
              <a:latin typeface="Calibri"/>
              <a:cs typeface="Calibri"/>
            </a:endParaRPr>
          </a:p>
          <a:p>
            <a:pPr marL="355600" indent="-342900">
              <a:lnSpc>
                <a:spcPct val="100000"/>
              </a:lnSpc>
              <a:spcBef>
                <a:spcPts val="2515"/>
              </a:spcBef>
              <a:buSzPct val="120312"/>
              <a:buFont typeface="Arial"/>
              <a:buChar char="•"/>
              <a:tabLst>
                <a:tab pos="355600" algn="l"/>
              </a:tabLst>
            </a:pPr>
            <a:r>
              <a:rPr sz="2400" spc="-10" dirty="0">
                <a:latin typeface="Calibri"/>
                <a:cs typeface="Calibri"/>
              </a:rPr>
              <a:t>Selects </a:t>
            </a:r>
            <a:r>
              <a:rPr sz="2400" spc="-5" dirty="0">
                <a:solidFill>
                  <a:srgbClr val="0000FF"/>
                </a:solidFill>
                <a:latin typeface="Calibri"/>
                <a:cs typeface="Calibri"/>
              </a:rPr>
              <a:t>the </a:t>
            </a:r>
            <a:r>
              <a:rPr sz="2400" spc="-15" dirty="0">
                <a:solidFill>
                  <a:srgbClr val="0000FF"/>
                </a:solidFill>
                <a:latin typeface="Calibri"/>
                <a:cs typeface="Calibri"/>
              </a:rPr>
              <a:t>best </a:t>
            </a:r>
            <a:r>
              <a:rPr sz="2400" spc="-5" dirty="0">
                <a:solidFill>
                  <a:srgbClr val="0000FF"/>
                </a:solidFill>
                <a:latin typeface="Calibri"/>
                <a:cs typeface="Calibri"/>
              </a:rPr>
              <a:t>one </a:t>
            </a:r>
            <a:r>
              <a:rPr sz="2400" spc="-5" dirty="0">
                <a:latin typeface="Calibri"/>
                <a:cs typeface="Calibri"/>
              </a:rPr>
              <a:t>as the </a:t>
            </a:r>
            <a:r>
              <a:rPr sz="2400" spc="-15" dirty="0">
                <a:latin typeface="Calibri"/>
                <a:cs typeface="Calibri"/>
              </a:rPr>
              <a:t>next</a:t>
            </a:r>
            <a:r>
              <a:rPr sz="2400" spc="95" dirty="0">
                <a:latin typeface="Calibri"/>
                <a:cs typeface="Calibri"/>
              </a:rPr>
              <a:t> </a:t>
            </a:r>
            <a:r>
              <a:rPr sz="2400" spc="-30" dirty="0">
                <a:latin typeface="Calibri"/>
                <a:cs typeface="Calibri"/>
              </a:rPr>
              <a:t>state.</a:t>
            </a:r>
            <a:endParaRPr sz="2400">
              <a:latin typeface="Calibri"/>
              <a:cs typeface="Calibri"/>
            </a:endParaRPr>
          </a:p>
        </p:txBody>
      </p:sp>
      <p:pic>
        <p:nvPicPr>
          <p:cNvPr id="6" name="Picture 5"/>
          <p:cNvPicPr>
            <a:picLocks noChangeAspect="1"/>
          </p:cNvPicPr>
          <p:nvPr/>
        </p:nvPicPr>
        <p:blipFill>
          <a:blip r:embed="rId2"/>
          <a:stretch>
            <a:fillRect/>
          </a:stretch>
        </p:blipFill>
        <p:spPr>
          <a:xfrm>
            <a:off x="7743825" y="52741"/>
            <a:ext cx="1276350" cy="1247775"/>
          </a:xfrm>
          <a:prstGeom prst="rect">
            <a:avLst/>
          </a:prstGeom>
        </p:spPr>
      </p:pic>
      <p:sp>
        <p:nvSpPr>
          <p:cNvPr id="7" name="Rounded Rectangle 6"/>
          <p:cNvSpPr/>
          <p:nvPr/>
        </p:nvSpPr>
        <p:spPr>
          <a:xfrm>
            <a:off x="456137" y="247175"/>
            <a:ext cx="7225694" cy="104822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8" name="Rectangle 7"/>
          <p:cNvSpPr/>
          <p:nvPr/>
        </p:nvSpPr>
        <p:spPr>
          <a:xfrm>
            <a:off x="533400" y="304801"/>
            <a:ext cx="7086600" cy="584775"/>
          </a:xfrm>
          <a:prstGeom prst="rect">
            <a:avLst/>
          </a:prstGeom>
        </p:spPr>
        <p:txBody>
          <a:bodyPr wrap="square">
            <a:spAutoFit/>
          </a:bodyPr>
          <a:lstStyle/>
          <a:p>
            <a:pPr algn="ctr"/>
            <a:r>
              <a:rPr lang="en-US" sz="3200" b="1" spc="-5" dirty="0">
                <a:solidFill>
                  <a:schemeClr val="bg1"/>
                </a:solidFill>
              </a:rPr>
              <a:t>Steepest Ascent Hill</a:t>
            </a:r>
            <a:r>
              <a:rPr lang="en-US" sz="3200" b="1" spc="-80" dirty="0">
                <a:solidFill>
                  <a:schemeClr val="bg1"/>
                </a:solidFill>
              </a:rPr>
              <a:t> </a:t>
            </a:r>
            <a:r>
              <a:rPr lang="en-US" sz="3200" b="1" spc="-5" dirty="0">
                <a:solidFill>
                  <a:schemeClr val="bg1"/>
                </a:solidFill>
              </a:rPr>
              <a:t>Climbing</a:t>
            </a:r>
          </a:p>
        </p:txBody>
      </p:sp>
      <p:sp>
        <p:nvSpPr>
          <p:cNvPr id="10" name="Rectangle 3"/>
          <p:cNvSpPr txBox="1">
            <a:spLocks noChangeArrowheads="1"/>
          </p:cNvSpPr>
          <p:nvPr/>
        </p:nvSpPr>
        <p:spPr>
          <a:xfrm>
            <a:off x="685800" y="2971800"/>
            <a:ext cx="7620000" cy="2667000"/>
          </a:xfrm>
          <a:prstGeom prst="rect">
            <a:avLst/>
          </a:prstGeom>
          <a:noFill/>
          <a:ln>
            <a:solidFill>
              <a:schemeClr val="tx1"/>
            </a:solidFill>
          </a:ln>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mn-lt"/>
                <a:ea typeface="+mn-ea"/>
                <a:cs typeface="+mn-cs"/>
              </a:rPr>
              <a:t>Steepest-Ascent Hill Climbing</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400" b="0" i="1" u="none" strike="noStrike" kern="1200" cap="none" spc="0" normalizeH="0" baseline="0" noProof="0">
                <a:ln>
                  <a:noFill/>
                </a:ln>
                <a:solidFill>
                  <a:schemeClr val="tx1"/>
                </a:solidFill>
                <a:effectLst/>
                <a:uLnTx/>
                <a:uFillTx/>
                <a:latin typeface="+mn-lt"/>
                <a:ea typeface="+mn-ea"/>
                <a:cs typeface="+mn-cs"/>
              </a:rPr>
              <a:t>current</a:t>
            </a:r>
            <a:r>
              <a:rPr kumimoji="0" lang="en-US" sz="2400" b="0" i="0" u="none" strike="noStrike" kern="1200" cap="none" spc="0" normalizeH="0" baseline="0" noProof="0">
                <a:ln>
                  <a:noFill/>
                </a:ln>
                <a:solidFill>
                  <a:schemeClr val="tx1"/>
                </a:solidFill>
                <a:effectLst/>
                <a:uLnTx/>
                <a:uFillTx/>
                <a:latin typeface="+mn-lt"/>
                <a:ea typeface="+mn-ea"/>
                <a:cs typeface="+mn-cs"/>
              </a:rPr>
              <a:t> </a:t>
            </a:r>
            <a:r>
              <a:rPr kumimoji="0" lang="en-US" sz="2400" b="0" i="0" u="none" strike="noStrike" kern="1200" cap="none" spc="0" normalizeH="0" baseline="0" noProof="0">
                <a:ln>
                  <a:noFill/>
                </a:ln>
                <a:solidFill>
                  <a:schemeClr val="tx1"/>
                </a:solidFill>
                <a:effectLst/>
                <a:uLnTx/>
                <a:uFillTx/>
                <a:latin typeface="+mn-lt"/>
                <a:ea typeface="+mn-ea"/>
                <a:cs typeface="+mn-cs"/>
                <a:sym typeface="Wingdings" pitchFamily="2" charset="2"/>
              </a:rPr>
              <a:t></a:t>
            </a:r>
            <a:r>
              <a:rPr kumimoji="0" lang="en-US" sz="2400" b="0" i="0" u="none" strike="noStrike" kern="1200" cap="none" spc="0" normalizeH="0" baseline="0" noProof="0">
                <a:ln>
                  <a:noFill/>
                </a:ln>
                <a:solidFill>
                  <a:schemeClr val="tx1"/>
                </a:solidFill>
                <a:effectLst/>
                <a:uLnTx/>
                <a:uFillTx/>
                <a:latin typeface="+mn-lt"/>
                <a:ea typeface="+mn-ea"/>
                <a:cs typeface="+mn-cs"/>
              </a:rPr>
              <a:t> start node</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 loop do</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1" u="none" strike="noStrike" kern="1200" cap="none" spc="0" normalizeH="0" baseline="0" noProof="0">
                <a:ln>
                  <a:noFill/>
                </a:ln>
                <a:solidFill>
                  <a:schemeClr val="tx1"/>
                </a:solidFill>
                <a:effectLst/>
                <a:uLnTx/>
                <a:uFillTx/>
                <a:latin typeface="+mn-lt"/>
                <a:ea typeface="+mn-ea"/>
                <a:cs typeface="+mn-cs"/>
              </a:rPr>
              <a:t>neighbor</a:t>
            </a:r>
            <a:r>
              <a:rPr kumimoji="0" lang="en-US" sz="2000" b="0" i="0" u="none" strike="noStrike" kern="1200" cap="none" spc="0" normalizeH="0" baseline="0" noProof="0">
                <a:ln>
                  <a:noFill/>
                </a:ln>
                <a:solidFill>
                  <a:schemeClr val="tx1"/>
                </a:solidFill>
                <a:effectLst/>
                <a:uLnTx/>
                <a:uFillTx/>
                <a:latin typeface="+mn-lt"/>
                <a:ea typeface="+mn-ea"/>
                <a:cs typeface="+mn-cs"/>
              </a:rPr>
              <a:t> </a:t>
            </a:r>
            <a:r>
              <a:rPr kumimoji="0" lang="en-US" sz="2000" b="0" i="0" u="none" strike="noStrike" kern="1200" cap="none" spc="0" normalizeH="0" baseline="0" noProof="0">
                <a:ln>
                  <a:noFill/>
                </a:ln>
                <a:solidFill>
                  <a:schemeClr val="tx1"/>
                </a:solidFill>
                <a:effectLst/>
                <a:uLnTx/>
                <a:uFillTx/>
                <a:latin typeface="+mn-lt"/>
                <a:ea typeface="+mn-ea"/>
                <a:cs typeface="+mn-cs"/>
                <a:sym typeface="Wingdings" pitchFamily="2" charset="2"/>
              </a:rPr>
              <a:t> a highest-valued successor of </a:t>
            </a:r>
            <a:r>
              <a:rPr kumimoji="0" lang="en-US" sz="2000" b="0" i="1" u="none" strike="noStrike" kern="1200" cap="none" spc="0" normalizeH="0" baseline="0" noProof="0">
                <a:ln>
                  <a:noFill/>
                </a:ln>
                <a:solidFill>
                  <a:schemeClr val="tx1"/>
                </a:solidFill>
                <a:effectLst/>
                <a:uLnTx/>
                <a:uFillTx/>
                <a:latin typeface="+mn-lt"/>
                <a:ea typeface="+mn-ea"/>
                <a:cs typeface="+mn-cs"/>
                <a:sym typeface="Wingdings" pitchFamily="2" charset="2"/>
              </a:rPr>
              <a:t>current</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a:ln>
                  <a:noFill/>
                </a:ln>
                <a:solidFill>
                  <a:schemeClr val="tx1"/>
                </a:solidFill>
                <a:effectLst/>
                <a:uLnTx/>
                <a:uFillTx/>
                <a:latin typeface="+mn-lt"/>
                <a:ea typeface="+mn-ea"/>
                <a:cs typeface="+mn-cs"/>
                <a:sym typeface="Wingdings" pitchFamily="2" charset="2"/>
              </a:rPr>
              <a:t>if </a:t>
            </a:r>
            <a:r>
              <a:rPr kumimoji="0" lang="en-US" sz="2000" b="0" i="1" u="none" strike="noStrike" kern="1200" cap="none" spc="0" normalizeH="0" baseline="0" noProof="0">
                <a:ln>
                  <a:noFill/>
                </a:ln>
                <a:solidFill>
                  <a:schemeClr val="tx1"/>
                </a:solidFill>
                <a:effectLst/>
                <a:uLnTx/>
                <a:uFillTx/>
                <a:latin typeface="+mn-lt"/>
                <a:ea typeface="+mn-ea"/>
                <a:cs typeface="+mn-cs"/>
                <a:sym typeface="Wingdings" pitchFamily="2" charset="2"/>
              </a:rPr>
              <a:t>neighbor</a:t>
            </a:r>
            <a:r>
              <a:rPr kumimoji="0" lang="en-US" sz="2000" b="0" i="0" u="none" strike="noStrike" kern="1200" cap="none" spc="0" normalizeH="0" baseline="0" noProof="0">
                <a:ln>
                  <a:noFill/>
                </a:ln>
                <a:solidFill>
                  <a:schemeClr val="tx1"/>
                </a:solidFill>
                <a:effectLst/>
                <a:uLnTx/>
                <a:uFillTx/>
                <a:latin typeface="+mn-lt"/>
                <a:ea typeface="+mn-ea"/>
                <a:cs typeface="+mn-cs"/>
                <a:sym typeface="Wingdings" pitchFamily="2" charset="2"/>
              </a:rPr>
              <a:t>.Value &lt;= </a:t>
            </a:r>
            <a:r>
              <a:rPr kumimoji="0" lang="en-US" sz="2000" b="0" i="1" u="none" strike="noStrike" kern="1200" cap="none" spc="0" normalizeH="0" baseline="0" noProof="0">
                <a:ln>
                  <a:noFill/>
                </a:ln>
                <a:solidFill>
                  <a:schemeClr val="tx1"/>
                </a:solidFill>
                <a:effectLst/>
                <a:uLnTx/>
                <a:uFillTx/>
                <a:latin typeface="+mn-lt"/>
                <a:ea typeface="+mn-ea"/>
                <a:cs typeface="+mn-cs"/>
                <a:sym typeface="Wingdings" pitchFamily="2" charset="2"/>
              </a:rPr>
              <a:t>current</a:t>
            </a:r>
            <a:r>
              <a:rPr kumimoji="0" lang="en-US" sz="2000" b="0" i="0" u="none" strike="noStrike" kern="1200" cap="none" spc="0" normalizeH="0" baseline="0" noProof="0">
                <a:ln>
                  <a:noFill/>
                </a:ln>
                <a:solidFill>
                  <a:schemeClr val="tx1"/>
                </a:solidFill>
                <a:effectLst/>
                <a:uLnTx/>
                <a:uFillTx/>
                <a:latin typeface="+mn-lt"/>
                <a:ea typeface="+mn-ea"/>
                <a:cs typeface="+mn-cs"/>
                <a:sym typeface="Wingdings" pitchFamily="2" charset="2"/>
              </a:rPr>
              <a:t>.Value then return </a:t>
            </a:r>
            <a:r>
              <a:rPr kumimoji="0" lang="en-US" sz="2000" b="0" i="1" u="none" strike="noStrike" kern="1200" cap="none" spc="0" normalizeH="0" baseline="0" noProof="0">
                <a:ln>
                  <a:noFill/>
                </a:ln>
                <a:solidFill>
                  <a:schemeClr val="tx1"/>
                </a:solidFill>
                <a:effectLst/>
                <a:uLnTx/>
                <a:uFillTx/>
                <a:latin typeface="+mn-lt"/>
                <a:ea typeface="+mn-ea"/>
                <a:cs typeface="+mn-cs"/>
                <a:sym typeface="Wingdings" pitchFamily="2" charset="2"/>
              </a:rPr>
              <a:t>current</a:t>
            </a:r>
            <a:r>
              <a:rPr kumimoji="0" lang="en-US" sz="2000" b="0" i="0" u="none" strike="noStrike" kern="1200" cap="none" spc="0" normalizeH="0" baseline="0" noProof="0">
                <a:ln>
                  <a:noFill/>
                </a:ln>
                <a:solidFill>
                  <a:schemeClr val="tx1"/>
                </a:solidFill>
                <a:effectLst/>
                <a:uLnTx/>
                <a:uFillTx/>
                <a:latin typeface="+mn-lt"/>
                <a:ea typeface="+mn-ea"/>
                <a:cs typeface="+mn-cs"/>
                <a:sym typeface="Wingdings" pitchFamily="2" charset="2"/>
              </a:rPr>
              <a:t>.State</a:t>
            </a:r>
            <a:endParaRPr kumimoji="0" lang="en-US" sz="2000" b="0" i="0" u="none" strike="noStrike" kern="1200" cap="none" spc="0" normalizeH="0" baseline="0" noProof="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1" u="none" strike="noStrike" kern="1200" cap="none" spc="0" normalizeH="0" baseline="0" noProof="0">
                <a:ln>
                  <a:noFill/>
                </a:ln>
                <a:solidFill>
                  <a:schemeClr val="tx1"/>
                </a:solidFill>
                <a:effectLst/>
                <a:uLnTx/>
                <a:uFillTx/>
                <a:latin typeface="+mn-lt"/>
                <a:ea typeface="+mn-ea"/>
                <a:cs typeface="+mn-cs"/>
              </a:rPr>
              <a:t>current</a:t>
            </a:r>
            <a:r>
              <a:rPr kumimoji="0" lang="en-US" sz="2000" b="0" i="0" u="none" strike="noStrike" kern="1200" cap="none" spc="0" normalizeH="0" baseline="0" noProof="0">
                <a:ln>
                  <a:noFill/>
                </a:ln>
                <a:solidFill>
                  <a:schemeClr val="tx1"/>
                </a:solidFill>
                <a:effectLst/>
                <a:uLnTx/>
                <a:uFillTx/>
                <a:latin typeface="+mn-lt"/>
                <a:ea typeface="+mn-ea"/>
                <a:cs typeface="+mn-cs"/>
                <a:sym typeface="Wingdings" pitchFamily="2" charset="2"/>
              </a:rPr>
              <a:t> </a:t>
            </a:r>
            <a:r>
              <a:rPr kumimoji="0" lang="en-US" sz="2000" b="0" i="0" u="none" strike="noStrike" kern="1200" cap="none" spc="0" normalizeH="0" baseline="0" noProof="0">
                <a:ln>
                  <a:noFill/>
                </a:ln>
                <a:solidFill>
                  <a:schemeClr val="tx1"/>
                </a:solidFill>
                <a:effectLst/>
                <a:uLnTx/>
                <a:uFillTx/>
                <a:latin typeface="+mn-lt"/>
                <a:ea typeface="+mn-ea"/>
                <a:cs typeface="+mn-cs"/>
              </a:rPr>
              <a:t> </a:t>
            </a:r>
            <a:r>
              <a:rPr kumimoji="0" lang="en-US" sz="2000" b="0" i="1" u="none" strike="noStrike" kern="1200" cap="none" spc="0" normalizeH="0" baseline="0" noProof="0">
                <a:ln>
                  <a:noFill/>
                </a:ln>
                <a:solidFill>
                  <a:schemeClr val="tx1"/>
                </a:solidFill>
                <a:effectLst/>
                <a:uLnTx/>
                <a:uFillTx/>
                <a:latin typeface="+mn-lt"/>
                <a:ea typeface="+mn-ea"/>
                <a:cs typeface="+mn-cs"/>
              </a:rPr>
              <a:t>neighbor</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end loop</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4"/>
          <p:cNvSpPr>
            <a:spLocks noChangeArrowheads="1"/>
          </p:cNvSpPr>
          <p:nvPr/>
        </p:nvSpPr>
        <p:spPr bwMode="auto">
          <a:xfrm>
            <a:off x="4192480" y="2274902"/>
            <a:ext cx="609600" cy="609600"/>
          </a:xfrm>
          <a:prstGeom prst="ellipse">
            <a:avLst/>
          </a:prstGeom>
          <a:solidFill>
            <a:schemeClr val="accent1"/>
          </a:solidFill>
          <a:ln w="9525">
            <a:solidFill>
              <a:schemeClr val="tx1"/>
            </a:solidFill>
            <a:round/>
            <a:headEnd/>
            <a:tailEnd/>
          </a:ln>
        </p:spPr>
        <p:txBody>
          <a:bodyPr wrap="none" anchor="ctr"/>
          <a:lstStyle/>
          <a:p>
            <a:r>
              <a:rPr lang="en-US"/>
              <a:t> 6</a:t>
            </a:r>
          </a:p>
        </p:txBody>
      </p:sp>
      <p:sp>
        <p:nvSpPr>
          <p:cNvPr id="5" name="Oval 5"/>
          <p:cNvSpPr>
            <a:spLocks noChangeArrowheads="1"/>
          </p:cNvSpPr>
          <p:nvPr/>
        </p:nvSpPr>
        <p:spPr bwMode="auto">
          <a:xfrm>
            <a:off x="2211280" y="3341702"/>
            <a:ext cx="609600" cy="609600"/>
          </a:xfrm>
          <a:prstGeom prst="ellipse">
            <a:avLst/>
          </a:prstGeom>
          <a:solidFill>
            <a:schemeClr val="accent1"/>
          </a:solidFill>
          <a:ln w="9525">
            <a:solidFill>
              <a:schemeClr val="tx1"/>
            </a:solidFill>
            <a:round/>
            <a:headEnd/>
            <a:tailEnd/>
          </a:ln>
        </p:spPr>
        <p:txBody>
          <a:bodyPr wrap="none" anchor="ctr"/>
          <a:lstStyle/>
          <a:p>
            <a:pPr algn="ctr"/>
            <a:r>
              <a:rPr lang="en-US"/>
              <a:t>4</a:t>
            </a:r>
          </a:p>
        </p:txBody>
      </p:sp>
      <p:sp>
        <p:nvSpPr>
          <p:cNvPr id="6" name="Oval 6"/>
          <p:cNvSpPr>
            <a:spLocks noChangeArrowheads="1"/>
          </p:cNvSpPr>
          <p:nvPr/>
        </p:nvSpPr>
        <p:spPr bwMode="auto">
          <a:xfrm>
            <a:off x="3201880" y="3341702"/>
            <a:ext cx="609600" cy="609600"/>
          </a:xfrm>
          <a:prstGeom prst="ellipse">
            <a:avLst/>
          </a:prstGeom>
          <a:solidFill>
            <a:schemeClr val="accent1"/>
          </a:solidFill>
          <a:ln w="9525">
            <a:solidFill>
              <a:schemeClr val="tx1"/>
            </a:solidFill>
            <a:round/>
            <a:headEnd/>
            <a:tailEnd/>
          </a:ln>
        </p:spPr>
        <p:txBody>
          <a:bodyPr wrap="none" anchor="ctr"/>
          <a:lstStyle/>
          <a:p>
            <a:pPr algn="ctr"/>
            <a:r>
              <a:rPr lang="en-US" dirty="0"/>
              <a:t>10</a:t>
            </a:r>
          </a:p>
        </p:txBody>
      </p:sp>
      <p:sp>
        <p:nvSpPr>
          <p:cNvPr id="7" name="Oval 7"/>
          <p:cNvSpPr>
            <a:spLocks noChangeArrowheads="1"/>
          </p:cNvSpPr>
          <p:nvPr/>
        </p:nvSpPr>
        <p:spPr bwMode="auto">
          <a:xfrm>
            <a:off x="4192480" y="3341702"/>
            <a:ext cx="609600" cy="609600"/>
          </a:xfrm>
          <a:prstGeom prst="ellipse">
            <a:avLst/>
          </a:prstGeom>
          <a:solidFill>
            <a:schemeClr val="accent1"/>
          </a:solidFill>
          <a:ln w="9525">
            <a:solidFill>
              <a:schemeClr val="tx1"/>
            </a:solidFill>
            <a:round/>
            <a:headEnd/>
            <a:tailEnd/>
          </a:ln>
        </p:spPr>
        <p:txBody>
          <a:bodyPr wrap="none" anchor="ctr"/>
          <a:lstStyle/>
          <a:p>
            <a:pPr algn="ctr"/>
            <a:r>
              <a:rPr lang="en-US"/>
              <a:t>3</a:t>
            </a:r>
          </a:p>
        </p:txBody>
      </p:sp>
      <p:sp>
        <p:nvSpPr>
          <p:cNvPr id="8" name="Oval 8"/>
          <p:cNvSpPr>
            <a:spLocks noChangeArrowheads="1"/>
          </p:cNvSpPr>
          <p:nvPr/>
        </p:nvSpPr>
        <p:spPr bwMode="auto">
          <a:xfrm>
            <a:off x="5183080" y="3341702"/>
            <a:ext cx="609600" cy="609600"/>
          </a:xfrm>
          <a:prstGeom prst="ellipse">
            <a:avLst/>
          </a:prstGeom>
          <a:solidFill>
            <a:schemeClr val="accent1"/>
          </a:solidFill>
          <a:ln w="9525">
            <a:solidFill>
              <a:schemeClr val="tx1"/>
            </a:solidFill>
            <a:round/>
            <a:headEnd/>
            <a:tailEnd/>
          </a:ln>
        </p:spPr>
        <p:txBody>
          <a:bodyPr wrap="none" anchor="ctr"/>
          <a:lstStyle/>
          <a:p>
            <a:pPr algn="ctr"/>
            <a:r>
              <a:rPr lang="en-US"/>
              <a:t>2</a:t>
            </a:r>
          </a:p>
        </p:txBody>
      </p:sp>
      <p:sp>
        <p:nvSpPr>
          <p:cNvPr id="9" name="Oval 9"/>
          <p:cNvSpPr>
            <a:spLocks noChangeArrowheads="1"/>
          </p:cNvSpPr>
          <p:nvPr/>
        </p:nvSpPr>
        <p:spPr bwMode="auto">
          <a:xfrm>
            <a:off x="6173680" y="3341702"/>
            <a:ext cx="609600" cy="609600"/>
          </a:xfrm>
          <a:prstGeom prst="ellipse">
            <a:avLst/>
          </a:prstGeom>
          <a:solidFill>
            <a:schemeClr val="accent1"/>
          </a:solidFill>
          <a:ln w="9525">
            <a:solidFill>
              <a:schemeClr val="tx1"/>
            </a:solidFill>
            <a:round/>
            <a:headEnd/>
            <a:tailEnd/>
          </a:ln>
        </p:spPr>
        <p:txBody>
          <a:bodyPr wrap="none" anchor="ctr"/>
          <a:lstStyle/>
          <a:p>
            <a:pPr algn="ctr"/>
            <a:r>
              <a:rPr lang="en-US"/>
              <a:t>8</a:t>
            </a:r>
          </a:p>
        </p:txBody>
      </p:sp>
      <p:sp>
        <p:nvSpPr>
          <p:cNvPr id="10" name="Line 11"/>
          <p:cNvSpPr>
            <a:spLocks noChangeShapeType="1"/>
          </p:cNvSpPr>
          <p:nvPr/>
        </p:nvSpPr>
        <p:spPr bwMode="auto">
          <a:xfrm>
            <a:off x="4497280" y="2884502"/>
            <a:ext cx="0" cy="457200"/>
          </a:xfrm>
          <a:prstGeom prst="line">
            <a:avLst/>
          </a:prstGeom>
          <a:noFill/>
          <a:ln w="9525">
            <a:solidFill>
              <a:schemeClr val="tx1"/>
            </a:solidFill>
            <a:round/>
            <a:headEnd/>
            <a:tailEnd/>
          </a:ln>
        </p:spPr>
        <p:txBody>
          <a:bodyPr/>
          <a:lstStyle/>
          <a:p>
            <a:endParaRPr lang="en-US"/>
          </a:p>
        </p:txBody>
      </p:sp>
      <p:sp>
        <p:nvSpPr>
          <p:cNvPr id="11" name="Line 12"/>
          <p:cNvSpPr>
            <a:spLocks noChangeShapeType="1"/>
          </p:cNvSpPr>
          <p:nvPr/>
        </p:nvSpPr>
        <p:spPr bwMode="auto">
          <a:xfrm flipH="1">
            <a:off x="3582880" y="2808302"/>
            <a:ext cx="685800" cy="533400"/>
          </a:xfrm>
          <a:prstGeom prst="line">
            <a:avLst/>
          </a:prstGeom>
          <a:noFill/>
          <a:ln w="9525">
            <a:solidFill>
              <a:schemeClr val="tx1"/>
            </a:solidFill>
            <a:round/>
            <a:headEnd/>
            <a:tailEnd/>
          </a:ln>
        </p:spPr>
        <p:txBody>
          <a:bodyPr/>
          <a:lstStyle/>
          <a:p>
            <a:endParaRPr lang="en-US"/>
          </a:p>
        </p:txBody>
      </p:sp>
      <p:sp>
        <p:nvSpPr>
          <p:cNvPr id="12" name="Line 13"/>
          <p:cNvSpPr>
            <a:spLocks noChangeShapeType="1"/>
          </p:cNvSpPr>
          <p:nvPr/>
        </p:nvSpPr>
        <p:spPr bwMode="auto">
          <a:xfrm>
            <a:off x="4725880" y="2808302"/>
            <a:ext cx="838200" cy="533400"/>
          </a:xfrm>
          <a:prstGeom prst="line">
            <a:avLst/>
          </a:prstGeom>
          <a:noFill/>
          <a:ln w="9525">
            <a:solidFill>
              <a:schemeClr val="tx1"/>
            </a:solidFill>
            <a:round/>
            <a:headEnd/>
            <a:tailEnd/>
          </a:ln>
        </p:spPr>
        <p:txBody>
          <a:bodyPr/>
          <a:lstStyle/>
          <a:p>
            <a:endParaRPr lang="en-US"/>
          </a:p>
        </p:txBody>
      </p:sp>
      <p:sp>
        <p:nvSpPr>
          <p:cNvPr id="13" name="Line 14"/>
          <p:cNvSpPr>
            <a:spLocks noChangeShapeType="1"/>
          </p:cNvSpPr>
          <p:nvPr/>
        </p:nvSpPr>
        <p:spPr bwMode="auto">
          <a:xfrm flipH="1">
            <a:off x="2592280" y="2655902"/>
            <a:ext cx="1600200" cy="685800"/>
          </a:xfrm>
          <a:prstGeom prst="line">
            <a:avLst/>
          </a:prstGeom>
          <a:noFill/>
          <a:ln w="9525">
            <a:solidFill>
              <a:schemeClr val="tx1"/>
            </a:solidFill>
            <a:round/>
            <a:headEnd/>
            <a:tailEnd/>
          </a:ln>
        </p:spPr>
        <p:txBody>
          <a:bodyPr/>
          <a:lstStyle/>
          <a:p>
            <a:endParaRPr lang="en-US"/>
          </a:p>
        </p:txBody>
      </p:sp>
      <p:sp>
        <p:nvSpPr>
          <p:cNvPr id="14" name="Line 15"/>
          <p:cNvSpPr>
            <a:spLocks noChangeShapeType="1"/>
          </p:cNvSpPr>
          <p:nvPr/>
        </p:nvSpPr>
        <p:spPr bwMode="auto">
          <a:xfrm>
            <a:off x="4802080" y="2579702"/>
            <a:ext cx="1676400" cy="762000"/>
          </a:xfrm>
          <a:prstGeom prst="line">
            <a:avLst/>
          </a:prstGeom>
          <a:noFill/>
          <a:ln w="9525">
            <a:solidFill>
              <a:schemeClr val="tx1"/>
            </a:solidFill>
            <a:round/>
            <a:headEnd/>
            <a:tailEnd/>
          </a:ln>
        </p:spPr>
        <p:txBody>
          <a:bodyPr/>
          <a:lstStyle/>
          <a:p>
            <a:endParaRPr lang="en-US"/>
          </a:p>
        </p:txBody>
      </p:sp>
      <p:sp>
        <p:nvSpPr>
          <p:cNvPr id="15" name="Text Box 16"/>
          <p:cNvSpPr txBox="1">
            <a:spLocks noChangeArrowheads="1"/>
          </p:cNvSpPr>
          <p:nvPr/>
        </p:nvSpPr>
        <p:spPr bwMode="auto">
          <a:xfrm>
            <a:off x="2897080" y="2198702"/>
            <a:ext cx="878254" cy="369332"/>
          </a:xfrm>
          <a:prstGeom prst="rect">
            <a:avLst/>
          </a:prstGeom>
          <a:noFill/>
          <a:ln w="9525">
            <a:noFill/>
            <a:miter lim="800000"/>
            <a:headEnd/>
            <a:tailEnd/>
          </a:ln>
        </p:spPr>
        <p:txBody>
          <a:bodyPr wrap="none">
            <a:spAutoFit/>
          </a:bodyPr>
          <a:lstStyle/>
          <a:p>
            <a:r>
              <a:rPr lang="en-US" b="1" dirty="0"/>
              <a:t>current</a:t>
            </a:r>
          </a:p>
        </p:txBody>
      </p:sp>
      <p:sp>
        <p:nvSpPr>
          <p:cNvPr id="16" name="TextBox 15"/>
          <p:cNvSpPr txBox="1">
            <a:spLocks noChangeArrowheads="1"/>
          </p:cNvSpPr>
          <p:nvPr/>
        </p:nvSpPr>
        <p:spPr bwMode="auto">
          <a:xfrm>
            <a:off x="2474912" y="5105400"/>
            <a:ext cx="4803775" cy="461963"/>
          </a:xfrm>
          <a:prstGeom prst="rect">
            <a:avLst/>
          </a:prstGeom>
          <a:noFill/>
          <a:ln w="9525">
            <a:noFill/>
            <a:miter lim="800000"/>
            <a:headEnd/>
            <a:tailEnd/>
          </a:ln>
        </p:spPr>
        <p:txBody>
          <a:bodyPr wrap="none">
            <a:spAutoFit/>
          </a:bodyPr>
          <a:lstStyle/>
          <a:p>
            <a:r>
              <a:rPr lang="en-US">
                <a:solidFill>
                  <a:srgbClr val="CC0000"/>
                </a:solidFill>
              </a:rPr>
              <a:t>What if current had a value of 12?</a:t>
            </a:r>
          </a:p>
        </p:txBody>
      </p:sp>
      <p:pic>
        <p:nvPicPr>
          <p:cNvPr id="17" name="Picture 16"/>
          <p:cNvPicPr>
            <a:picLocks noChangeAspect="1"/>
          </p:cNvPicPr>
          <p:nvPr/>
        </p:nvPicPr>
        <p:blipFill>
          <a:blip r:embed="rId2"/>
          <a:stretch>
            <a:fillRect/>
          </a:stretch>
        </p:blipFill>
        <p:spPr>
          <a:xfrm>
            <a:off x="7743825" y="52741"/>
            <a:ext cx="1276350" cy="1247775"/>
          </a:xfrm>
          <a:prstGeom prst="rect">
            <a:avLst/>
          </a:prstGeom>
        </p:spPr>
      </p:pic>
      <p:sp>
        <p:nvSpPr>
          <p:cNvPr id="18" name="Rounded Rectangle 17"/>
          <p:cNvSpPr/>
          <p:nvPr/>
        </p:nvSpPr>
        <p:spPr>
          <a:xfrm>
            <a:off x="456137" y="247175"/>
            <a:ext cx="7225694" cy="104822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19" name="Rectangle 18"/>
          <p:cNvSpPr/>
          <p:nvPr/>
        </p:nvSpPr>
        <p:spPr>
          <a:xfrm>
            <a:off x="533400" y="304801"/>
            <a:ext cx="7086600" cy="584775"/>
          </a:xfrm>
          <a:prstGeom prst="rect">
            <a:avLst/>
          </a:prstGeom>
        </p:spPr>
        <p:txBody>
          <a:bodyPr wrap="square">
            <a:spAutoFit/>
          </a:bodyPr>
          <a:lstStyle/>
          <a:p>
            <a:pPr algn="ctr"/>
            <a:r>
              <a:rPr lang="en-US" sz="3200" b="1" spc="-5" dirty="0">
                <a:solidFill>
                  <a:schemeClr val="bg1"/>
                </a:solidFill>
              </a:rPr>
              <a:t>Steepest Ascent/Descent Hill</a:t>
            </a:r>
            <a:r>
              <a:rPr lang="en-US" sz="3200" b="1" spc="-80" dirty="0">
                <a:solidFill>
                  <a:schemeClr val="bg1"/>
                </a:solidFill>
              </a:rPr>
              <a:t> </a:t>
            </a:r>
            <a:r>
              <a:rPr lang="en-US" sz="3200" b="1" spc="-5" dirty="0">
                <a:solidFill>
                  <a:schemeClr val="bg1"/>
                </a:solidFill>
              </a:rPr>
              <a:t>Climbing</a:t>
            </a:r>
          </a:p>
        </p:txBody>
      </p:sp>
      <p:sp>
        <p:nvSpPr>
          <p:cNvPr id="20" name="Slide Number Placeholder 19"/>
          <p:cNvSpPr>
            <a:spLocks noGrp="1"/>
          </p:cNvSpPr>
          <p:nvPr>
            <p:ph type="sldNum" sz="quarter" idx="12"/>
          </p:nvPr>
        </p:nvSpPr>
        <p:spPr/>
        <p:txBody>
          <a:bodyPr/>
          <a:lstStyle/>
          <a:p>
            <a:fld id="{4B555027-C5F8-453D-8644-F1FD21F89C23}"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type="body" idx="1"/>
          </p:nvPr>
        </p:nvSpPr>
        <p:spPr>
          <a:xfrm>
            <a:off x="609600" y="1382544"/>
            <a:ext cx="7848600" cy="4180055"/>
          </a:xfrm>
        </p:spPr>
        <p:style>
          <a:lnRef idx="2">
            <a:schemeClr val="accent2"/>
          </a:lnRef>
          <a:fillRef idx="1">
            <a:schemeClr val="lt1"/>
          </a:fillRef>
          <a:effectRef idx="0">
            <a:schemeClr val="accent2"/>
          </a:effectRef>
          <a:fontRef idx="minor">
            <a:schemeClr val="dk1"/>
          </a:fontRef>
        </p:style>
        <p:txBody>
          <a:bodyPr>
            <a:normAutofit fontScale="85000" lnSpcReduction="10000"/>
          </a:bodyPr>
          <a:lstStyle/>
          <a:p>
            <a:pPr marL="0" indent="0" algn="just">
              <a:lnSpc>
                <a:spcPct val="150000"/>
              </a:lnSpc>
              <a:buNone/>
            </a:pPr>
            <a:r>
              <a:rPr lang="en-US" sz="2400" b="1" dirty="0"/>
              <a:t>A local heuristic function</a:t>
            </a:r>
            <a:endParaRPr lang="en-US" sz="2400" dirty="0"/>
          </a:p>
          <a:p>
            <a:pPr marL="0" indent="0" algn="just">
              <a:lnSpc>
                <a:spcPct val="150000"/>
              </a:lnSpc>
              <a:buNone/>
            </a:pPr>
            <a:r>
              <a:rPr lang="en-US" sz="2400" dirty="0">
                <a:solidFill>
                  <a:srgbClr val="007F5F"/>
                </a:solidFill>
              </a:rPr>
              <a:t>Count +1 for every block that sits on the correct thing.</a:t>
            </a:r>
            <a:r>
              <a:rPr lang="en-US" sz="2400" dirty="0"/>
              <a:t> The goal state has the value +8.</a:t>
            </a:r>
          </a:p>
          <a:p>
            <a:pPr marL="0" indent="0" algn="just">
              <a:lnSpc>
                <a:spcPct val="150000"/>
              </a:lnSpc>
              <a:buNone/>
            </a:pPr>
            <a:r>
              <a:rPr lang="en-US" sz="2400" dirty="0">
                <a:solidFill>
                  <a:srgbClr val="007F5F"/>
                </a:solidFill>
              </a:rPr>
              <a:t>Count -1 for every block that sits on an incorrect thing. </a:t>
            </a:r>
            <a:r>
              <a:rPr lang="en-US" sz="2400" dirty="0"/>
              <a:t>In the initial state blocks C, D, E, F, G, H count +1 each. Blocks A, B count -1 each , for the total of +4.</a:t>
            </a:r>
          </a:p>
          <a:p>
            <a:pPr marL="0" indent="0" algn="just">
              <a:lnSpc>
                <a:spcPct val="150000"/>
              </a:lnSpc>
              <a:buNone/>
            </a:pPr>
            <a:r>
              <a:rPr lang="en-US" sz="2400" dirty="0"/>
              <a:t>Move 1 gives the value +6 (A is now on the correct support). Moves 2a and 2b both give +4 (B and H are wrongly situated). This means we have a local maximum of +6.</a:t>
            </a:r>
            <a:endParaRPr lang="en-US" sz="1600" dirty="0"/>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7" name="Rectangle 6"/>
          <p:cNvSpPr/>
          <p:nvPr/>
        </p:nvSpPr>
        <p:spPr>
          <a:xfrm>
            <a:off x="1371600" y="304800"/>
            <a:ext cx="5867400" cy="769441"/>
          </a:xfrm>
          <a:prstGeom prst="rect">
            <a:avLst/>
          </a:prstGeom>
        </p:spPr>
        <p:txBody>
          <a:bodyPr wrap="square">
            <a:spAutoFit/>
          </a:bodyPr>
          <a:lstStyle/>
          <a:p>
            <a:pPr algn="ctr"/>
            <a:r>
              <a:rPr lang="en-US" sz="4400" b="1" spc="-5" dirty="0">
                <a:solidFill>
                  <a:schemeClr val="bg1"/>
                </a:solidFill>
              </a:rPr>
              <a:t>Hill</a:t>
            </a:r>
            <a:r>
              <a:rPr lang="en-US" sz="4400" b="1" spc="-80" dirty="0">
                <a:solidFill>
                  <a:schemeClr val="bg1"/>
                </a:solidFill>
              </a:rPr>
              <a:t> </a:t>
            </a:r>
            <a:r>
              <a:rPr lang="en-US" sz="4400" b="1" spc="-5" dirty="0">
                <a:solidFill>
                  <a:schemeClr val="bg1"/>
                </a:solidFill>
              </a:rPr>
              <a:t>Climbing Example</a:t>
            </a:r>
            <a:endParaRPr lang="en-US" sz="4400" b="1" dirty="0">
              <a:solidFill>
                <a:schemeClr val="bg1"/>
              </a:solidFill>
            </a:endParaRPr>
          </a:p>
        </p:txBody>
      </p:sp>
      <p:sp>
        <p:nvSpPr>
          <p:cNvPr id="8" name="Slide Number Placeholder 7"/>
          <p:cNvSpPr>
            <a:spLocks noGrp="1"/>
          </p:cNvSpPr>
          <p:nvPr>
            <p:ph type="sldNum" sz="quarter" idx="12"/>
          </p:nvPr>
        </p:nvSpPr>
        <p:spPr/>
        <p:txBody>
          <a:bodyPr/>
          <a:lstStyle/>
          <a:p>
            <a:fld id="{4B555027-C5F8-453D-8644-F1FD21F89C23}" type="slidenum">
              <a:rPr lang="en-US" smtClean="0"/>
              <a:pPr/>
              <a:t>82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9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9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9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96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a:xfrm>
            <a:off x="533400" y="1589927"/>
            <a:ext cx="8001000" cy="3525490"/>
          </a:xfrm>
          <a:ln>
            <a:solidFill>
              <a:schemeClr val="accent2">
                <a:lumMod val="60000"/>
                <a:lumOff val="40000"/>
              </a:schemeClr>
            </a:solidFill>
          </a:ln>
        </p:spPr>
        <p:txBody>
          <a:bodyPr>
            <a:normAutofit fontScale="85000" lnSpcReduction="10000"/>
          </a:bodyPr>
          <a:lstStyle/>
          <a:p>
            <a:pPr marL="0" indent="0" algn="just">
              <a:lnSpc>
                <a:spcPct val="150000"/>
              </a:lnSpc>
              <a:buNone/>
            </a:pPr>
            <a:r>
              <a:rPr lang="en-US" sz="2400" b="1" dirty="0"/>
              <a:t>A global heuristic function</a:t>
            </a:r>
            <a:endParaRPr lang="en-US" sz="2400" dirty="0"/>
          </a:p>
          <a:p>
            <a:pPr marL="0" indent="0" algn="just">
              <a:lnSpc>
                <a:spcPct val="150000"/>
              </a:lnSpc>
              <a:buNone/>
            </a:pPr>
            <a:r>
              <a:rPr lang="en-US" sz="2400" dirty="0">
                <a:solidFill>
                  <a:srgbClr val="007F5F"/>
                </a:solidFill>
              </a:rPr>
              <a:t>Count +N for every block that sits on a correct stack of N things.</a:t>
            </a:r>
            <a:r>
              <a:rPr lang="en-US" sz="2400" dirty="0"/>
              <a:t> The goal state has the value +28.</a:t>
            </a:r>
          </a:p>
          <a:p>
            <a:pPr marL="0" indent="0" algn="just">
              <a:lnSpc>
                <a:spcPct val="150000"/>
              </a:lnSpc>
              <a:buNone/>
            </a:pPr>
            <a:r>
              <a:rPr lang="en-US" sz="2400" dirty="0">
                <a:solidFill>
                  <a:srgbClr val="007F5F"/>
                </a:solidFill>
              </a:rPr>
              <a:t>Count -N for every block that sits on an incorrect stack of N things.</a:t>
            </a:r>
            <a:r>
              <a:rPr lang="en-US" sz="2400" dirty="0"/>
              <a:t> That is, there is a large penalty for blocks tied up in a wrong structure.</a:t>
            </a:r>
          </a:p>
          <a:p>
            <a:pPr marL="0" indent="0" algn="just">
              <a:lnSpc>
                <a:spcPct val="150000"/>
              </a:lnSpc>
              <a:buNone/>
            </a:pPr>
            <a:r>
              <a:rPr lang="en-US" sz="2400" dirty="0"/>
              <a:t>In the initial state C, D, E, F, G, H count -1, -2,</a:t>
            </a:r>
            <a:br>
              <a:rPr lang="en-US" sz="2400" dirty="0"/>
            </a:br>
            <a:r>
              <a:rPr lang="en-US" sz="2400" dirty="0"/>
              <a:t>-3, -4, -5, -6. A counts -7 , for the total of -28.</a:t>
            </a:r>
          </a:p>
          <a:p>
            <a:pPr marL="0" indent="0" algn="just">
              <a:lnSpc>
                <a:spcPct val="150000"/>
              </a:lnSpc>
              <a:buNone/>
            </a:pPr>
            <a:endParaRPr lang="en-US" sz="2400" dirty="0"/>
          </a:p>
        </p:txBody>
      </p:sp>
      <p:pic>
        <p:nvPicPr>
          <p:cNvPr id="6" name="Picture 5"/>
          <p:cNvPicPr>
            <a:picLocks noChangeAspect="1"/>
          </p:cNvPicPr>
          <p:nvPr/>
        </p:nvPicPr>
        <p:blipFill>
          <a:blip r:embed="rId3"/>
          <a:stretch>
            <a:fillRect/>
          </a:stretch>
        </p:blipFill>
        <p:spPr>
          <a:xfrm>
            <a:off x="7743825" y="52741"/>
            <a:ext cx="1276350" cy="1247775"/>
          </a:xfrm>
          <a:prstGeom prst="rect">
            <a:avLst/>
          </a:prstGeom>
        </p:spPr>
      </p:pic>
      <p:sp>
        <p:nvSpPr>
          <p:cNvPr id="7" name="Rounded Rectangle 6"/>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8" name="Rectangle 7"/>
          <p:cNvSpPr/>
          <p:nvPr/>
        </p:nvSpPr>
        <p:spPr>
          <a:xfrm>
            <a:off x="1371600" y="304800"/>
            <a:ext cx="5867400" cy="769441"/>
          </a:xfrm>
          <a:prstGeom prst="rect">
            <a:avLst/>
          </a:prstGeom>
        </p:spPr>
        <p:txBody>
          <a:bodyPr wrap="square">
            <a:spAutoFit/>
          </a:bodyPr>
          <a:lstStyle/>
          <a:p>
            <a:pPr algn="ctr"/>
            <a:r>
              <a:rPr lang="en-US" sz="4400" b="1" spc="-5" dirty="0">
                <a:solidFill>
                  <a:schemeClr val="bg1"/>
                </a:solidFill>
              </a:rPr>
              <a:t>Hill</a:t>
            </a:r>
            <a:r>
              <a:rPr lang="en-US" sz="4400" b="1" spc="-80" dirty="0">
                <a:solidFill>
                  <a:schemeClr val="bg1"/>
                </a:solidFill>
              </a:rPr>
              <a:t> </a:t>
            </a:r>
            <a:r>
              <a:rPr lang="en-US" sz="4400" b="1" spc="-5" dirty="0">
                <a:solidFill>
                  <a:schemeClr val="bg1"/>
                </a:solidFill>
              </a:rPr>
              <a:t>Climbing Example</a:t>
            </a:r>
            <a:endParaRPr lang="en-US" sz="4400" b="1" dirty="0">
              <a:solidFill>
                <a:schemeClr val="bg1"/>
              </a:solidFill>
            </a:endParaRPr>
          </a:p>
        </p:txBody>
      </p:sp>
      <p:sp>
        <p:nvSpPr>
          <p:cNvPr id="9" name="Slide Number Placeholder 8"/>
          <p:cNvSpPr>
            <a:spLocks noGrp="1"/>
          </p:cNvSpPr>
          <p:nvPr>
            <p:ph type="sldNum" sz="quarter" idx="12"/>
          </p:nvPr>
        </p:nvSpPr>
        <p:spPr/>
        <p:txBody>
          <a:bodyPr/>
          <a:lstStyle/>
          <a:p>
            <a:fld id="{4B555027-C5F8-453D-8644-F1FD21F89C23}" type="slidenum">
              <a:rPr lang="en-US" smtClean="0"/>
              <a:pPr/>
              <a:t>83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57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1" name="Rectangle 3"/>
          <p:cNvSpPr>
            <a:spLocks noGrp="1" noChangeArrowheads="1"/>
          </p:cNvSpPr>
          <p:nvPr>
            <p:ph type="body" idx="1"/>
          </p:nvPr>
        </p:nvSpPr>
        <p:spPr>
          <a:xfrm>
            <a:off x="914400" y="1728181"/>
            <a:ext cx="7162800" cy="3758219"/>
          </a:xfrm>
          <a:ln>
            <a:solidFill>
              <a:schemeClr val="tx2"/>
            </a:solidFill>
          </a:ln>
        </p:spPr>
        <p:txBody>
          <a:bodyPr>
            <a:normAutofit fontScale="85000" lnSpcReduction="10000"/>
          </a:bodyPr>
          <a:lstStyle/>
          <a:p>
            <a:pPr marL="0" indent="0" algn="just">
              <a:lnSpc>
                <a:spcPct val="150000"/>
              </a:lnSpc>
              <a:buNone/>
            </a:pPr>
            <a:r>
              <a:rPr lang="en-US" sz="2400" dirty="0"/>
              <a:t>Move 1 gives the value -21 (A is now on the correct support).</a:t>
            </a:r>
          </a:p>
          <a:p>
            <a:pPr marL="0" indent="0" algn="just">
              <a:lnSpc>
                <a:spcPct val="150000"/>
              </a:lnSpc>
              <a:buNone/>
            </a:pPr>
            <a:r>
              <a:rPr lang="en-US" sz="2400" dirty="0"/>
              <a:t>Move 2a gives -16, because C, D, E, F, G, H</a:t>
            </a:r>
            <a:br>
              <a:rPr lang="en-US" sz="2400" dirty="0"/>
            </a:br>
            <a:r>
              <a:rPr lang="en-US" sz="2400" dirty="0"/>
              <a:t>count -1, -2, -3, -4, -5, -1.</a:t>
            </a:r>
          </a:p>
          <a:p>
            <a:pPr marL="0" indent="0" algn="just">
              <a:lnSpc>
                <a:spcPct val="150000"/>
              </a:lnSpc>
              <a:buNone/>
            </a:pPr>
            <a:r>
              <a:rPr lang="en-US" sz="2400" dirty="0"/>
              <a:t>Move 2b gives -15, because C, D, E, F, G</a:t>
            </a:r>
            <a:br>
              <a:rPr lang="en-US" sz="2400" dirty="0"/>
            </a:br>
            <a:r>
              <a:rPr lang="en-US" sz="2400" dirty="0"/>
              <a:t>count -1, -2, -3, -4, -5.</a:t>
            </a:r>
          </a:p>
          <a:p>
            <a:pPr marL="0" indent="0" algn="just">
              <a:lnSpc>
                <a:spcPct val="150000"/>
              </a:lnSpc>
              <a:buNone/>
            </a:pPr>
            <a:r>
              <a:rPr lang="en-US" sz="2400" dirty="0"/>
              <a:t>There is no local maximum!</a:t>
            </a:r>
          </a:p>
          <a:p>
            <a:pPr marL="0" indent="0" algn="just">
              <a:lnSpc>
                <a:spcPct val="150000"/>
              </a:lnSpc>
              <a:buNone/>
            </a:pPr>
            <a:r>
              <a:rPr lang="en-US" sz="2400" dirty="0">
                <a:highlight>
                  <a:srgbClr val="FFFF00"/>
                </a:highlight>
              </a:rPr>
              <a:t>Moral: sometimes changing the heuristic function is all we need.</a:t>
            </a:r>
            <a:endParaRPr lang="en-US" sz="1200" dirty="0">
              <a:highlight>
                <a:srgbClr val="FFFF00"/>
              </a:highlight>
            </a:endParaRPr>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7" name="Rectangle 6"/>
          <p:cNvSpPr/>
          <p:nvPr/>
        </p:nvSpPr>
        <p:spPr>
          <a:xfrm>
            <a:off x="1371600" y="304800"/>
            <a:ext cx="5867400" cy="769441"/>
          </a:xfrm>
          <a:prstGeom prst="rect">
            <a:avLst/>
          </a:prstGeom>
        </p:spPr>
        <p:txBody>
          <a:bodyPr wrap="square">
            <a:spAutoFit/>
          </a:bodyPr>
          <a:lstStyle/>
          <a:p>
            <a:pPr algn="ctr"/>
            <a:r>
              <a:rPr lang="en-US" sz="4400" b="1" spc="-5" dirty="0">
                <a:solidFill>
                  <a:schemeClr val="bg1"/>
                </a:solidFill>
              </a:rPr>
              <a:t>Hill</a:t>
            </a:r>
            <a:r>
              <a:rPr lang="en-US" sz="4400" b="1" spc="-80" dirty="0">
                <a:solidFill>
                  <a:schemeClr val="bg1"/>
                </a:solidFill>
              </a:rPr>
              <a:t> </a:t>
            </a:r>
            <a:r>
              <a:rPr lang="en-US" sz="4400" b="1" spc="-5" dirty="0">
                <a:solidFill>
                  <a:schemeClr val="bg1"/>
                </a:solidFill>
              </a:rPr>
              <a:t>Climbing Example</a:t>
            </a:r>
            <a:endParaRPr lang="en-US" sz="4400" b="1" dirty="0">
              <a:solidFill>
                <a:schemeClr val="bg1"/>
              </a:solidFill>
            </a:endParaRPr>
          </a:p>
        </p:txBody>
      </p:sp>
      <p:sp>
        <p:nvSpPr>
          <p:cNvPr id="8" name="Slide Number Placeholder 7"/>
          <p:cNvSpPr>
            <a:spLocks noGrp="1"/>
          </p:cNvSpPr>
          <p:nvPr>
            <p:ph type="sldNum" sz="quarter" idx="12"/>
          </p:nvPr>
        </p:nvSpPr>
        <p:spPr/>
        <p:txBody>
          <a:bodyPr/>
          <a:lstStyle/>
          <a:p>
            <a:fld id="{4B555027-C5F8-453D-8644-F1FD21F89C23}" type="slidenum">
              <a:rPr lang="en-US" smtClean="0"/>
              <a:pPr/>
              <a:t>84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7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7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78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78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78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81922" name="Rectangle 2"/>
          <p:cNvSpPr>
            <a:spLocks noGrp="1" noChangeArrowheads="1"/>
          </p:cNvSpPr>
          <p:nvPr>
            <p:ph type="title"/>
          </p:nvPr>
        </p:nvSpPr>
        <p:spPr>
          <a:xfrm>
            <a:off x="457200" y="274638"/>
            <a:ext cx="7086600" cy="792162"/>
          </a:xfrm>
        </p:spPr>
        <p:txBody>
          <a:bodyPr/>
          <a:lstStyle/>
          <a:p>
            <a:pPr eaLnBrk="1" hangingPunct="1"/>
            <a:r>
              <a:rPr lang="en-US" b="1" dirty="0">
                <a:solidFill>
                  <a:schemeClr val="bg1"/>
                </a:solidFill>
                <a:ea typeface="ＭＳ Ｐゴシック" pitchFamily="34" charset="-128"/>
              </a:rPr>
              <a:t>Hill-climbing search</a:t>
            </a:r>
          </a:p>
        </p:txBody>
      </p:sp>
      <p:sp>
        <p:nvSpPr>
          <p:cNvPr id="81923" name="Rectangle 3"/>
          <p:cNvSpPr>
            <a:spLocks noGrp="1" noChangeArrowheads="1"/>
          </p:cNvSpPr>
          <p:nvPr>
            <p:ph type="body" idx="1"/>
          </p:nvPr>
        </p:nvSpPr>
        <p:spPr>
          <a:xfrm>
            <a:off x="152400" y="1524000"/>
            <a:ext cx="8763000" cy="4114800"/>
          </a:xfrm>
        </p:spPr>
        <p:txBody>
          <a:bodyPr/>
          <a:lstStyle/>
          <a:p>
            <a:pPr eaLnBrk="1" hangingPunct="1"/>
            <a:r>
              <a:rPr lang="en-US" sz="2400" dirty="0">
                <a:ea typeface="ＭＳ Ｐゴシック" pitchFamily="34" charset="-128"/>
              </a:rPr>
              <a:t>Problem: depending on initial state, can get stuck in local maxima</a:t>
            </a:r>
          </a:p>
          <a:p>
            <a:pPr eaLnBrk="1" hangingPunct="1"/>
            <a:endParaRPr lang="en-US" sz="2400" dirty="0">
              <a:ea typeface="ＭＳ Ｐゴシック" pitchFamily="34" charset="-128"/>
            </a:endParaRPr>
          </a:p>
        </p:txBody>
      </p:sp>
      <p:pic>
        <p:nvPicPr>
          <p:cNvPr id="81924" name="Picture 4" descr="hill-climbing"/>
          <p:cNvPicPr>
            <a:picLocks noChangeAspect="1" noChangeArrowheads="1"/>
          </p:cNvPicPr>
          <p:nvPr/>
        </p:nvPicPr>
        <p:blipFill>
          <a:blip r:embed="rId3"/>
          <a:srcRect/>
          <a:stretch>
            <a:fillRect/>
          </a:stretch>
        </p:blipFill>
        <p:spPr bwMode="auto">
          <a:xfrm>
            <a:off x="1371600" y="2362200"/>
            <a:ext cx="6248400" cy="3506142"/>
          </a:xfrm>
          <a:prstGeom prst="rect">
            <a:avLst/>
          </a:prstGeom>
          <a:noFill/>
          <a:ln w="9525">
            <a:solidFill>
              <a:schemeClr val="accent2"/>
            </a:solidFill>
            <a:miter lim="800000"/>
            <a:headEnd/>
            <a:tailEnd/>
          </a:ln>
        </p:spPr>
      </p:pic>
      <p:pic>
        <p:nvPicPr>
          <p:cNvPr id="6" name="Picture 5"/>
          <p:cNvPicPr>
            <a:picLocks noChangeAspect="1"/>
          </p:cNvPicPr>
          <p:nvPr/>
        </p:nvPicPr>
        <p:blipFill>
          <a:blip r:embed="rId4"/>
          <a:stretch>
            <a:fillRect/>
          </a:stretch>
        </p:blipFill>
        <p:spPr>
          <a:xfrm>
            <a:off x="7743825" y="52741"/>
            <a:ext cx="1276350" cy="1247775"/>
          </a:xfrm>
          <a:prstGeom prst="rect">
            <a:avLst/>
          </a:prstGeom>
        </p:spPr>
      </p:pic>
      <p:sp>
        <p:nvSpPr>
          <p:cNvPr id="7" name="Slide Number Placeholder 6"/>
          <p:cNvSpPr>
            <a:spLocks noGrp="1"/>
          </p:cNvSpPr>
          <p:nvPr>
            <p:ph type="sldNum" sz="quarter" idx="12"/>
          </p:nvPr>
        </p:nvSpPr>
        <p:spPr/>
        <p:txBody>
          <a:bodyPr/>
          <a:lstStyle/>
          <a:p>
            <a:fld id="{4B555027-C5F8-453D-8644-F1FD21F89C23}"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2" name="object 2"/>
          <p:cNvSpPr txBox="1">
            <a:spLocks noGrp="1"/>
          </p:cNvSpPr>
          <p:nvPr>
            <p:ph type="title"/>
          </p:nvPr>
        </p:nvSpPr>
        <p:spPr>
          <a:xfrm>
            <a:off x="535940" y="381000"/>
            <a:ext cx="7007860" cy="505267"/>
          </a:xfrm>
          <a:prstGeom prst="rect">
            <a:avLst/>
          </a:prstGeom>
        </p:spPr>
        <p:txBody>
          <a:bodyPr vert="horz" wrap="square" lIns="0" tIns="12700" rIns="0" bIns="0" rtlCol="0">
            <a:spAutoFit/>
          </a:bodyPr>
          <a:lstStyle/>
          <a:p>
            <a:pPr marL="12700">
              <a:lnSpc>
                <a:spcPct val="100000"/>
              </a:lnSpc>
              <a:spcBef>
                <a:spcPts val="100"/>
              </a:spcBef>
            </a:pPr>
            <a:r>
              <a:rPr sz="3200" b="1" spc="-5" dirty="0">
                <a:solidFill>
                  <a:schemeClr val="bg1"/>
                </a:solidFill>
              </a:rPr>
              <a:t>Hill Climbing:</a:t>
            </a:r>
            <a:r>
              <a:rPr sz="3200" b="1" spc="-55" dirty="0">
                <a:solidFill>
                  <a:schemeClr val="bg1"/>
                </a:solidFill>
              </a:rPr>
              <a:t> </a:t>
            </a:r>
            <a:r>
              <a:rPr sz="3200" b="1" spc="-15" dirty="0">
                <a:solidFill>
                  <a:schemeClr val="bg1"/>
                </a:solidFill>
              </a:rPr>
              <a:t>Disadvantages</a:t>
            </a:r>
            <a:endParaRPr sz="3200" b="1">
              <a:solidFill>
                <a:schemeClr val="bg1"/>
              </a:solidFill>
            </a:endParaRPr>
          </a:p>
        </p:txBody>
      </p:sp>
      <p:sp>
        <p:nvSpPr>
          <p:cNvPr id="3" name="object 3"/>
          <p:cNvSpPr txBox="1"/>
          <p:nvPr/>
        </p:nvSpPr>
        <p:spPr>
          <a:xfrm>
            <a:off x="535941" y="1371600"/>
            <a:ext cx="5026660" cy="1735732"/>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0000FF"/>
                </a:solidFill>
                <a:latin typeface="+mj-lt"/>
                <a:cs typeface="Calibri"/>
              </a:rPr>
              <a:t>Local</a:t>
            </a:r>
            <a:r>
              <a:rPr sz="2800" spc="10" dirty="0">
                <a:solidFill>
                  <a:srgbClr val="0000FF"/>
                </a:solidFill>
                <a:latin typeface="+mj-lt"/>
                <a:cs typeface="Calibri"/>
              </a:rPr>
              <a:t> </a:t>
            </a:r>
            <a:r>
              <a:rPr sz="2800" spc="-10" dirty="0">
                <a:solidFill>
                  <a:srgbClr val="0000FF"/>
                </a:solidFill>
                <a:latin typeface="+mj-lt"/>
                <a:cs typeface="Calibri"/>
              </a:rPr>
              <a:t>maximum</a:t>
            </a:r>
            <a:endParaRPr sz="2800">
              <a:latin typeface="+mj-lt"/>
              <a:cs typeface="Calibri"/>
            </a:endParaRPr>
          </a:p>
          <a:p>
            <a:pPr marL="354965" marR="5080" indent="-342900">
              <a:lnSpc>
                <a:spcPct val="100000"/>
              </a:lnSpc>
            </a:pPr>
            <a:r>
              <a:rPr sz="2800" spc="-5" dirty="0">
                <a:latin typeface="+mj-lt"/>
                <a:cs typeface="Calibri"/>
              </a:rPr>
              <a:t>A </a:t>
            </a:r>
            <a:r>
              <a:rPr sz="2800" spc="-35" dirty="0">
                <a:latin typeface="+mj-lt"/>
                <a:cs typeface="Calibri"/>
              </a:rPr>
              <a:t>state </a:t>
            </a:r>
            <a:r>
              <a:rPr sz="2800" spc="-10" dirty="0">
                <a:latin typeface="+mj-lt"/>
                <a:cs typeface="Calibri"/>
              </a:rPr>
              <a:t>that </a:t>
            </a:r>
            <a:r>
              <a:rPr sz="2800" spc="-5" dirty="0">
                <a:latin typeface="+mj-lt"/>
                <a:cs typeface="Calibri"/>
              </a:rPr>
              <a:t>is </a:t>
            </a:r>
            <a:r>
              <a:rPr sz="2800" spc="-20" dirty="0">
                <a:latin typeface="+mj-lt"/>
                <a:cs typeface="Calibri"/>
              </a:rPr>
              <a:t>better </a:t>
            </a:r>
            <a:r>
              <a:rPr sz="2800" spc="-5" dirty="0">
                <a:latin typeface="+mj-lt"/>
                <a:cs typeface="Calibri"/>
              </a:rPr>
              <a:t>than all of its </a:t>
            </a:r>
            <a:r>
              <a:rPr sz="2800" spc="-10" dirty="0">
                <a:latin typeface="+mj-lt"/>
                <a:cs typeface="Calibri"/>
              </a:rPr>
              <a:t>neighbours,  </a:t>
            </a:r>
            <a:r>
              <a:rPr sz="2800" spc="-5">
                <a:latin typeface="+mj-lt"/>
                <a:cs typeface="Calibri"/>
              </a:rPr>
              <a:t>but</a:t>
            </a:r>
            <a:r>
              <a:rPr sz="2800" spc="15">
                <a:latin typeface="+mj-lt"/>
                <a:cs typeface="Calibri"/>
              </a:rPr>
              <a:t> </a:t>
            </a:r>
            <a:r>
              <a:rPr sz="2800" spc="-10">
                <a:latin typeface="+mj-lt"/>
                <a:cs typeface="Calibri"/>
              </a:rPr>
              <a:t>not</a:t>
            </a:r>
            <a:r>
              <a:rPr lang="en-US" sz="2800" spc="-10" dirty="0">
                <a:latin typeface="+mj-lt"/>
                <a:cs typeface="Calibri"/>
              </a:rPr>
              <a:t> </a:t>
            </a:r>
            <a:r>
              <a:rPr sz="2800" spc="-20">
                <a:latin typeface="+mj-lt"/>
                <a:cs typeface="Calibri"/>
              </a:rPr>
              <a:t>better </a:t>
            </a:r>
            <a:r>
              <a:rPr sz="2800" spc="-5" dirty="0">
                <a:latin typeface="+mj-lt"/>
                <a:cs typeface="Calibri"/>
              </a:rPr>
              <a:t>than some other </a:t>
            </a:r>
            <a:r>
              <a:rPr sz="2800" spc="-30" dirty="0">
                <a:latin typeface="+mj-lt"/>
                <a:cs typeface="Calibri"/>
              </a:rPr>
              <a:t>states </a:t>
            </a:r>
            <a:r>
              <a:rPr sz="2800" spc="-25" dirty="0">
                <a:latin typeface="+mj-lt"/>
                <a:cs typeface="Calibri"/>
              </a:rPr>
              <a:t>far</a:t>
            </a:r>
            <a:r>
              <a:rPr sz="2800" spc="85" dirty="0">
                <a:latin typeface="+mj-lt"/>
                <a:cs typeface="Calibri"/>
              </a:rPr>
              <a:t> </a:t>
            </a:r>
            <a:r>
              <a:rPr sz="2800" spc="-70" dirty="0">
                <a:latin typeface="+mj-lt"/>
                <a:cs typeface="Calibri"/>
              </a:rPr>
              <a:t>away.</a:t>
            </a:r>
            <a:endParaRPr sz="2800">
              <a:latin typeface="+mj-lt"/>
              <a:cs typeface="Calibri"/>
            </a:endParaRPr>
          </a:p>
        </p:txBody>
      </p:sp>
      <p:grpSp>
        <p:nvGrpSpPr>
          <p:cNvPr id="4" name="object 4"/>
          <p:cNvGrpSpPr/>
          <p:nvPr/>
        </p:nvGrpSpPr>
        <p:grpSpPr>
          <a:xfrm>
            <a:off x="6248400" y="1524000"/>
            <a:ext cx="1981200" cy="1295400"/>
            <a:chOff x="3187445" y="3720084"/>
            <a:chExt cx="2921000" cy="1851025"/>
          </a:xfrm>
        </p:grpSpPr>
        <p:sp>
          <p:nvSpPr>
            <p:cNvPr id="5" name="object 5"/>
            <p:cNvSpPr/>
            <p:nvPr/>
          </p:nvSpPr>
          <p:spPr>
            <a:xfrm>
              <a:off x="3187445" y="3720084"/>
              <a:ext cx="2921000" cy="1851025"/>
            </a:xfrm>
            <a:custGeom>
              <a:avLst/>
              <a:gdLst/>
              <a:ahLst/>
              <a:cxnLst/>
              <a:rect l="l" t="t" r="r" b="b"/>
              <a:pathLst>
                <a:path w="2921000" h="1851025">
                  <a:moveTo>
                    <a:pt x="853658" y="1429273"/>
                  </a:moveTo>
                  <a:lnTo>
                    <a:pt x="483869" y="541781"/>
                  </a:lnTo>
                  <a:lnTo>
                    <a:pt x="481583" y="536447"/>
                  </a:lnTo>
                  <a:lnTo>
                    <a:pt x="476249" y="533399"/>
                  </a:lnTo>
                  <a:lnTo>
                    <a:pt x="464057" y="533399"/>
                  </a:lnTo>
                  <a:lnTo>
                    <a:pt x="458723" y="537209"/>
                  </a:lnTo>
                  <a:lnTo>
                    <a:pt x="457199" y="542543"/>
                  </a:lnTo>
                  <a:lnTo>
                    <a:pt x="0" y="1837943"/>
                  </a:lnTo>
                  <a:lnTo>
                    <a:pt x="26670" y="1847849"/>
                  </a:lnTo>
                  <a:lnTo>
                    <a:pt x="457199" y="628014"/>
                  </a:lnTo>
                  <a:lnTo>
                    <a:pt x="457199" y="553211"/>
                  </a:lnTo>
                  <a:lnTo>
                    <a:pt x="483869" y="552449"/>
                  </a:lnTo>
                  <a:lnTo>
                    <a:pt x="483870" y="617219"/>
                  </a:lnTo>
                  <a:lnTo>
                    <a:pt x="838200" y="1467611"/>
                  </a:lnTo>
                  <a:lnTo>
                    <a:pt x="838962" y="1469135"/>
                  </a:lnTo>
                  <a:lnTo>
                    <a:pt x="838962" y="1454657"/>
                  </a:lnTo>
                  <a:lnTo>
                    <a:pt x="853658" y="1429273"/>
                  </a:lnTo>
                  <a:close/>
                </a:path>
                <a:path w="2921000" h="1851025">
                  <a:moveTo>
                    <a:pt x="483869" y="552449"/>
                  </a:moveTo>
                  <a:lnTo>
                    <a:pt x="457199" y="553211"/>
                  </a:lnTo>
                  <a:lnTo>
                    <a:pt x="471493" y="587516"/>
                  </a:lnTo>
                  <a:lnTo>
                    <a:pt x="483869" y="552449"/>
                  </a:lnTo>
                  <a:close/>
                </a:path>
                <a:path w="2921000" h="1851025">
                  <a:moveTo>
                    <a:pt x="471493" y="587516"/>
                  </a:moveTo>
                  <a:lnTo>
                    <a:pt x="457199" y="553211"/>
                  </a:lnTo>
                  <a:lnTo>
                    <a:pt x="457199" y="628014"/>
                  </a:lnTo>
                  <a:lnTo>
                    <a:pt x="471493" y="587516"/>
                  </a:lnTo>
                  <a:close/>
                </a:path>
                <a:path w="2921000" h="1851025">
                  <a:moveTo>
                    <a:pt x="483870" y="617219"/>
                  </a:moveTo>
                  <a:lnTo>
                    <a:pt x="483869" y="552449"/>
                  </a:lnTo>
                  <a:lnTo>
                    <a:pt x="471493" y="587516"/>
                  </a:lnTo>
                  <a:lnTo>
                    <a:pt x="483870" y="617219"/>
                  </a:lnTo>
                  <a:close/>
                </a:path>
                <a:path w="2921000" h="1851025">
                  <a:moveTo>
                    <a:pt x="864869" y="1456181"/>
                  </a:moveTo>
                  <a:lnTo>
                    <a:pt x="853658" y="1429273"/>
                  </a:lnTo>
                  <a:lnTo>
                    <a:pt x="838962" y="1454657"/>
                  </a:lnTo>
                  <a:lnTo>
                    <a:pt x="864869" y="1456181"/>
                  </a:lnTo>
                  <a:close/>
                </a:path>
                <a:path w="2921000" h="1851025">
                  <a:moveTo>
                    <a:pt x="864869" y="1467819"/>
                  </a:moveTo>
                  <a:lnTo>
                    <a:pt x="864869" y="1456181"/>
                  </a:lnTo>
                  <a:lnTo>
                    <a:pt x="838962" y="1454657"/>
                  </a:lnTo>
                  <a:lnTo>
                    <a:pt x="838962" y="1469135"/>
                  </a:lnTo>
                  <a:lnTo>
                    <a:pt x="840486" y="1472183"/>
                  </a:lnTo>
                  <a:lnTo>
                    <a:pt x="845058" y="1475993"/>
                  </a:lnTo>
                  <a:lnTo>
                    <a:pt x="850391" y="1475993"/>
                  </a:lnTo>
                  <a:lnTo>
                    <a:pt x="855726" y="1476755"/>
                  </a:lnTo>
                  <a:lnTo>
                    <a:pt x="861060" y="1473707"/>
                  </a:lnTo>
                  <a:lnTo>
                    <a:pt x="864108" y="1469135"/>
                  </a:lnTo>
                  <a:lnTo>
                    <a:pt x="864869" y="1467819"/>
                  </a:lnTo>
                  <a:close/>
                </a:path>
                <a:path w="2921000" h="1851025">
                  <a:moveTo>
                    <a:pt x="2920746" y="1834895"/>
                  </a:moveTo>
                  <a:lnTo>
                    <a:pt x="1701545" y="6095"/>
                  </a:lnTo>
                  <a:lnTo>
                    <a:pt x="1698498" y="2285"/>
                  </a:lnTo>
                  <a:lnTo>
                    <a:pt x="1693926" y="0"/>
                  </a:lnTo>
                  <a:lnTo>
                    <a:pt x="1684020" y="0"/>
                  </a:lnTo>
                  <a:lnTo>
                    <a:pt x="1679448" y="2285"/>
                  </a:lnTo>
                  <a:lnTo>
                    <a:pt x="1677162" y="6857"/>
                  </a:lnTo>
                  <a:lnTo>
                    <a:pt x="853658" y="1429273"/>
                  </a:lnTo>
                  <a:lnTo>
                    <a:pt x="864869" y="1456181"/>
                  </a:lnTo>
                  <a:lnTo>
                    <a:pt x="864869" y="1467819"/>
                  </a:lnTo>
                  <a:lnTo>
                    <a:pt x="1677924" y="63453"/>
                  </a:lnTo>
                  <a:lnTo>
                    <a:pt x="1677924" y="22097"/>
                  </a:lnTo>
                  <a:lnTo>
                    <a:pt x="1702308" y="21335"/>
                  </a:lnTo>
                  <a:lnTo>
                    <a:pt x="1702308" y="58673"/>
                  </a:lnTo>
                  <a:lnTo>
                    <a:pt x="2897124" y="1850897"/>
                  </a:lnTo>
                  <a:lnTo>
                    <a:pt x="2920746" y="1834895"/>
                  </a:lnTo>
                  <a:close/>
                </a:path>
                <a:path w="2921000" h="1851025">
                  <a:moveTo>
                    <a:pt x="1702308" y="21335"/>
                  </a:moveTo>
                  <a:lnTo>
                    <a:pt x="1677924" y="22097"/>
                  </a:lnTo>
                  <a:lnTo>
                    <a:pt x="1690738" y="41319"/>
                  </a:lnTo>
                  <a:lnTo>
                    <a:pt x="1702308" y="21335"/>
                  </a:lnTo>
                  <a:close/>
                </a:path>
                <a:path w="2921000" h="1851025">
                  <a:moveTo>
                    <a:pt x="1690738" y="41319"/>
                  </a:moveTo>
                  <a:lnTo>
                    <a:pt x="1677924" y="22097"/>
                  </a:lnTo>
                  <a:lnTo>
                    <a:pt x="1677924" y="63453"/>
                  </a:lnTo>
                  <a:lnTo>
                    <a:pt x="1690738" y="41319"/>
                  </a:lnTo>
                  <a:close/>
                </a:path>
                <a:path w="2921000" h="1851025">
                  <a:moveTo>
                    <a:pt x="1702308" y="58673"/>
                  </a:moveTo>
                  <a:lnTo>
                    <a:pt x="1702308" y="21335"/>
                  </a:lnTo>
                  <a:lnTo>
                    <a:pt x="1690738" y="41319"/>
                  </a:lnTo>
                  <a:lnTo>
                    <a:pt x="1702308" y="58673"/>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3575304" y="4185118"/>
              <a:ext cx="165353" cy="163958"/>
            </a:xfrm>
            <a:prstGeom prst="rect">
              <a:avLst/>
            </a:prstGeom>
          </p:spPr>
        </p:pic>
      </p:grpSp>
      <p:sp>
        <p:nvSpPr>
          <p:cNvPr id="7" name="object 7"/>
          <p:cNvSpPr txBox="1">
            <a:spLocks noGrp="1"/>
          </p:cNvSpPr>
          <p:nvPr>
            <p:ph type="sldNum" sz="quarter" idx="4294967295"/>
          </p:nvPr>
        </p:nvSpPr>
        <p:spPr>
          <a:xfrm>
            <a:off x="8327135" y="6445841"/>
            <a:ext cx="304800" cy="194309"/>
          </a:xfrm>
          <a:prstGeom prst="rect">
            <a:avLst/>
          </a:prstGeom>
        </p:spPr>
        <p:txBody>
          <a:bodyPr vert="horz" wrap="square" lIns="0" tIns="0" rIns="0" bIns="0" rtlCol="0">
            <a:spAutoFit/>
          </a:bodyPr>
          <a:lstStyle/>
          <a:p>
            <a:pPr marL="114300">
              <a:lnSpc>
                <a:spcPts val="1410"/>
              </a:lnSpc>
            </a:pPr>
            <a:fld id="{81D60167-4931-47E6-BA6A-407CBD079E47}" type="slidenum">
              <a:rPr dirty="0"/>
              <a:pPr marL="114300">
                <a:lnSpc>
                  <a:spcPts val="1410"/>
                </a:lnSpc>
              </a:pPr>
              <a:t>86</a:t>
            </a:fld>
            <a:endParaRPr dirty="0"/>
          </a:p>
        </p:txBody>
      </p:sp>
      <p:pic>
        <p:nvPicPr>
          <p:cNvPr id="9" name="Picture 8"/>
          <p:cNvPicPr>
            <a:picLocks noChangeAspect="1"/>
          </p:cNvPicPr>
          <p:nvPr/>
        </p:nvPicPr>
        <p:blipFill>
          <a:blip r:embed="rId3"/>
          <a:stretch>
            <a:fillRect/>
          </a:stretch>
        </p:blipFill>
        <p:spPr>
          <a:xfrm>
            <a:off x="7743825" y="52741"/>
            <a:ext cx="1276350" cy="1247775"/>
          </a:xfrm>
          <a:prstGeom prst="rect">
            <a:avLst/>
          </a:prstGeom>
        </p:spPr>
      </p:pic>
      <p:sp>
        <p:nvSpPr>
          <p:cNvPr id="10" name="object 3"/>
          <p:cNvSpPr txBox="1"/>
          <p:nvPr/>
        </p:nvSpPr>
        <p:spPr>
          <a:xfrm>
            <a:off x="533400" y="3276600"/>
            <a:ext cx="4721860" cy="1489510"/>
          </a:xfrm>
          <a:prstGeom prst="rect">
            <a:avLst/>
          </a:prstGeom>
        </p:spPr>
        <p:txBody>
          <a:bodyPr vert="horz" wrap="square" lIns="0" tIns="12065" rIns="0" bIns="0" rtlCol="0">
            <a:spAutoFit/>
          </a:bodyPr>
          <a:lstStyle/>
          <a:p>
            <a:pPr marL="12700" algn="just">
              <a:lnSpc>
                <a:spcPct val="100000"/>
              </a:lnSpc>
              <a:spcBef>
                <a:spcPts val="95"/>
              </a:spcBef>
            </a:pPr>
            <a:r>
              <a:rPr sz="2400" spc="-15" dirty="0">
                <a:solidFill>
                  <a:srgbClr val="0000FF"/>
                </a:solidFill>
                <a:latin typeface="Calibri"/>
                <a:cs typeface="Calibri"/>
              </a:rPr>
              <a:t>Plateau</a:t>
            </a:r>
            <a:endParaRPr sz="2400" dirty="0">
              <a:latin typeface="Calibri"/>
              <a:cs typeface="Calibri"/>
            </a:endParaRPr>
          </a:p>
          <a:p>
            <a:pPr marL="355600" marR="5080" indent="-343535" algn="just">
              <a:lnSpc>
                <a:spcPct val="100000"/>
              </a:lnSpc>
            </a:pPr>
            <a:r>
              <a:rPr sz="2400" spc="-5" dirty="0">
                <a:latin typeface="Calibri"/>
                <a:cs typeface="Calibri"/>
              </a:rPr>
              <a:t>A </a:t>
            </a:r>
            <a:r>
              <a:rPr sz="2400" spc="-15" dirty="0">
                <a:latin typeface="Calibri"/>
                <a:cs typeface="Calibri"/>
              </a:rPr>
              <a:t>flat area </a:t>
            </a:r>
            <a:r>
              <a:rPr sz="2400" spc="-5" dirty="0">
                <a:latin typeface="Calibri"/>
                <a:cs typeface="Calibri"/>
              </a:rPr>
              <a:t>of the </a:t>
            </a:r>
            <a:r>
              <a:rPr sz="2400" spc="-15" dirty="0">
                <a:latin typeface="Calibri"/>
                <a:cs typeface="Calibri"/>
              </a:rPr>
              <a:t>search </a:t>
            </a:r>
            <a:r>
              <a:rPr sz="2400" spc="-5" dirty="0">
                <a:latin typeface="Calibri"/>
                <a:cs typeface="Calibri"/>
              </a:rPr>
              <a:t>space in which </a:t>
            </a:r>
            <a:r>
              <a:rPr sz="2400" spc="-10" dirty="0">
                <a:latin typeface="Calibri"/>
                <a:cs typeface="Calibri"/>
              </a:rPr>
              <a:t>all  </a:t>
            </a:r>
            <a:r>
              <a:rPr sz="2400" spc="-5" dirty="0" err="1">
                <a:latin typeface="Calibri"/>
                <a:cs typeface="Calibri"/>
              </a:rPr>
              <a:t>neighbouring</a:t>
            </a:r>
            <a:r>
              <a:rPr lang="en-US" sz="2400" spc="-5" dirty="0">
                <a:latin typeface="Calibri"/>
                <a:cs typeface="Calibri"/>
              </a:rPr>
              <a:t> </a:t>
            </a:r>
            <a:r>
              <a:rPr sz="2400" spc="-30" dirty="0">
                <a:latin typeface="Calibri"/>
                <a:cs typeface="Calibri"/>
              </a:rPr>
              <a:t>states </a:t>
            </a:r>
            <a:r>
              <a:rPr sz="2400" spc="-25" dirty="0">
                <a:latin typeface="Calibri"/>
                <a:cs typeface="Calibri"/>
              </a:rPr>
              <a:t>have </a:t>
            </a:r>
            <a:r>
              <a:rPr sz="2400" spc="-5" dirty="0">
                <a:latin typeface="Calibri"/>
                <a:cs typeface="Calibri"/>
              </a:rPr>
              <a:t>the same</a:t>
            </a:r>
            <a:r>
              <a:rPr sz="2400" spc="90" dirty="0">
                <a:latin typeface="Calibri"/>
                <a:cs typeface="Calibri"/>
              </a:rPr>
              <a:t> </a:t>
            </a:r>
            <a:r>
              <a:rPr sz="2400" spc="-15" dirty="0">
                <a:latin typeface="Calibri"/>
                <a:cs typeface="Calibri"/>
              </a:rPr>
              <a:t>value.</a:t>
            </a:r>
            <a:endParaRPr sz="2400" dirty="0">
              <a:latin typeface="Calibri"/>
              <a:cs typeface="Calibri"/>
            </a:endParaRPr>
          </a:p>
        </p:txBody>
      </p:sp>
      <p:grpSp>
        <p:nvGrpSpPr>
          <p:cNvPr id="11" name="object 4"/>
          <p:cNvGrpSpPr/>
          <p:nvPr/>
        </p:nvGrpSpPr>
        <p:grpSpPr>
          <a:xfrm>
            <a:off x="6096000" y="2971800"/>
            <a:ext cx="1981200" cy="1447800"/>
            <a:chOff x="3187445" y="3719321"/>
            <a:chExt cx="2921000" cy="1851660"/>
          </a:xfrm>
        </p:grpSpPr>
        <p:sp>
          <p:nvSpPr>
            <p:cNvPr id="12" name="object 5"/>
            <p:cNvSpPr/>
            <p:nvPr/>
          </p:nvSpPr>
          <p:spPr>
            <a:xfrm>
              <a:off x="3187445" y="3719321"/>
              <a:ext cx="2921000" cy="1851660"/>
            </a:xfrm>
            <a:custGeom>
              <a:avLst/>
              <a:gdLst/>
              <a:ahLst/>
              <a:cxnLst/>
              <a:rect l="l" t="t" r="r" b="b"/>
              <a:pathLst>
                <a:path w="2921000" h="1851660">
                  <a:moveTo>
                    <a:pt x="1188964" y="925830"/>
                  </a:moveTo>
                  <a:lnTo>
                    <a:pt x="326135" y="925830"/>
                  </a:lnTo>
                  <a:lnTo>
                    <a:pt x="320802" y="929640"/>
                  </a:lnTo>
                  <a:lnTo>
                    <a:pt x="319277" y="935736"/>
                  </a:lnTo>
                  <a:lnTo>
                    <a:pt x="0" y="1838706"/>
                  </a:lnTo>
                  <a:lnTo>
                    <a:pt x="26670" y="1848612"/>
                  </a:lnTo>
                  <a:lnTo>
                    <a:pt x="332231" y="983703"/>
                  </a:lnTo>
                  <a:lnTo>
                    <a:pt x="332231" y="954786"/>
                  </a:lnTo>
                  <a:lnTo>
                    <a:pt x="345947" y="944880"/>
                  </a:lnTo>
                  <a:lnTo>
                    <a:pt x="345947" y="954786"/>
                  </a:lnTo>
                  <a:lnTo>
                    <a:pt x="1184910" y="954786"/>
                  </a:lnTo>
                  <a:lnTo>
                    <a:pt x="1184910" y="933450"/>
                  </a:lnTo>
                  <a:lnTo>
                    <a:pt x="1188964" y="925830"/>
                  </a:lnTo>
                  <a:close/>
                </a:path>
                <a:path w="2921000" h="1851660">
                  <a:moveTo>
                    <a:pt x="345947" y="944880"/>
                  </a:moveTo>
                  <a:lnTo>
                    <a:pt x="332231" y="954786"/>
                  </a:lnTo>
                  <a:lnTo>
                    <a:pt x="342448" y="954786"/>
                  </a:lnTo>
                  <a:lnTo>
                    <a:pt x="345947" y="944880"/>
                  </a:lnTo>
                  <a:close/>
                </a:path>
                <a:path w="2921000" h="1851660">
                  <a:moveTo>
                    <a:pt x="342448" y="954786"/>
                  </a:moveTo>
                  <a:lnTo>
                    <a:pt x="332231" y="954786"/>
                  </a:lnTo>
                  <a:lnTo>
                    <a:pt x="332231" y="983703"/>
                  </a:lnTo>
                  <a:lnTo>
                    <a:pt x="342448" y="954786"/>
                  </a:lnTo>
                  <a:close/>
                </a:path>
                <a:path w="2921000" h="1851660">
                  <a:moveTo>
                    <a:pt x="345947" y="954786"/>
                  </a:moveTo>
                  <a:lnTo>
                    <a:pt x="345947" y="944880"/>
                  </a:lnTo>
                  <a:lnTo>
                    <a:pt x="342448" y="954786"/>
                  </a:lnTo>
                  <a:lnTo>
                    <a:pt x="345947" y="954786"/>
                  </a:lnTo>
                  <a:close/>
                </a:path>
                <a:path w="2921000" h="1851660">
                  <a:moveTo>
                    <a:pt x="1197864" y="925830"/>
                  </a:moveTo>
                  <a:lnTo>
                    <a:pt x="1188964" y="925830"/>
                  </a:lnTo>
                  <a:lnTo>
                    <a:pt x="1184910" y="933450"/>
                  </a:lnTo>
                  <a:lnTo>
                    <a:pt x="1197864" y="925830"/>
                  </a:lnTo>
                  <a:close/>
                </a:path>
                <a:path w="2921000" h="1851660">
                  <a:moveTo>
                    <a:pt x="1197864" y="954786"/>
                  </a:moveTo>
                  <a:lnTo>
                    <a:pt x="1197864" y="925830"/>
                  </a:lnTo>
                  <a:lnTo>
                    <a:pt x="1184910" y="933450"/>
                  </a:lnTo>
                  <a:lnTo>
                    <a:pt x="1184910" y="954786"/>
                  </a:lnTo>
                  <a:lnTo>
                    <a:pt x="1197864" y="954786"/>
                  </a:lnTo>
                  <a:close/>
                </a:path>
                <a:path w="2921000" h="1851660">
                  <a:moveTo>
                    <a:pt x="2920746" y="1835658"/>
                  </a:moveTo>
                  <a:lnTo>
                    <a:pt x="1701545" y="6858"/>
                  </a:lnTo>
                  <a:lnTo>
                    <a:pt x="1698498" y="3048"/>
                  </a:lnTo>
                  <a:lnTo>
                    <a:pt x="1693926" y="0"/>
                  </a:lnTo>
                  <a:lnTo>
                    <a:pt x="1689354" y="762"/>
                  </a:lnTo>
                  <a:lnTo>
                    <a:pt x="1684020" y="762"/>
                  </a:lnTo>
                  <a:lnTo>
                    <a:pt x="1679448" y="3810"/>
                  </a:lnTo>
                  <a:lnTo>
                    <a:pt x="1677162" y="8382"/>
                  </a:lnTo>
                  <a:lnTo>
                    <a:pt x="1188964" y="925830"/>
                  </a:lnTo>
                  <a:lnTo>
                    <a:pt x="1197864" y="925830"/>
                  </a:lnTo>
                  <a:lnTo>
                    <a:pt x="1197864" y="954786"/>
                  </a:lnTo>
                  <a:lnTo>
                    <a:pt x="1203198" y="954786"/>
                  </a:lnTo>
                  <a:lnTo>
                    <a:pt x="1207770" y="951738"/>
                  </a:lnTo>
                  <a:lnTo>
                    <a:pt x="1210056" y="947166"/>
                  </a:lnTo>
                  <a:lnTo>
                    <a:pt x="1677924" y="67197"/>
                  </a:lnTo>
                  <a:lnTo>
                    <a:pt x="1677924" y="22860"/>
                  </a:lnTo>
                  <a:lnTo>
                    <a:pt x="1702308" y="21336"/>
                  </a:lnTo>
                  <a:lnTo>
                    <a:pt x="1702308" y="59436"/>
                  </a:lnTo>
                  <a:lnTo>
                    <a:pt x="2897124" y="1851660"/>
                  </a:lnTo>
                  <a:lnTo>
                    <a:pt x="2920746" y="1835658"/>
                  </a:lnTo>
                  <a:close/>
                </a:path>
                <a:path w="2921000" h="1851660">
                  <a:moveTo>
                    <a:pt x="1702308" y="21336"/>
                  </a:moveTo>
                  <a:lnTo>
                    <a:pt x="1677924" y="22860"/>
                  </a:lnTo>
                  <a:lnTo>
                    <a:pt x="1691038" y="42531"/>
                  </a:lnTo>
                  <a:lnTo>
                    <a:pt x="1702308" y="21336"/>
                  </a:lnTo>
                  <a:close/>
                </a:path>
                <a:path w="2921000" h="1851660">
                  <a:moveTo>
                    <a:pt x="1691038" y="42531"/>
                  </a:moveTo>
                  <a:lnTo>
                    <a:pt x="1677924" y="22860"/>
                  </a:lnTo>
                  <a:lnTo>
                    <a:pt x="1677924" y="67197"/>
                  </a:lnTo>
                  <a:lnTo>
                    <a:pt x="1691038" y="42531"/>
                  </a:lnTo>
                  <a:close/>
                </a:path>
                <a:path w="2921000" h="1851660">
                  <a:moveTo>
                    <a:pt x="1702308" y="59436"/>
                  </a:moveTo>
                  <a:lnTo>
                    <a:pt x="1702308" y="21336"/>
                  </a:lnTo>
                  <a:lnTo>
                    <a:pt x="1691038" y="42531"/>
                  </a:lnTo>
                  <a:lnTo>
                    <a:pt x="1702308" y="59436"/>
                  </a:lnTo>
                  <a:close/>
                </a:path>
              </a:pathLst>
            </a:custGeom>
            <a:solidFill>
              <a:srgbClr val="000000"/>
            </a:solidFill>
          </p:spPr>
          <p:txBody>
            <a:bodyPr wrap="square" lIns="0" tIns="0" rIns="0" bIns="0" rtlCol="0"/>
            <a:lstStyle/>
            <a:p>
              <a:endParaRPr/>
            </a:p>
          </p:txBody>
        </p:sp>
        <p:sp>
          <p:nvSpPr>
            <p:cNvPr id="13" name="object 6"/>
            <p:cNvSpPr/>
            <p:nvPr/>
          </p:nvSpPr>
          <p:spPr>
            <a:xfrm>
              <a:off x="3505200" y="4591049"/>
              <a:ext cx="876300" cy="38100"/>
            </a:xfrm>
            <a:custGeom>
              <a:avLst/>
              <a:gdLst/>
              <a:ahLst/>
              <a:cxnLst/>
              <a:rect l="l" t="t" r="r" b="b"/>
              <a:pathLst>
                <a:path w="876300" h="38100">
                  <a:moveTo>
                    <a:pt x="876300" y="38100"/>
                  </a:moveTo>
                  <a:lnTo>
                    <a:pt x="876300" y="0"/>
                  </a:lnTo>
                  <a:lnTo>
                    <a:pt x="0" y="0"/>
                  </a:lnTo>
                  <a:lnTo>
                    <a:pt x="0" y="38100"/>
                  </a:lnTo>
                  <a:lnTo>
                    <a:pt x="876300" y="38100"/>
                  </a:lnTo>
                  <a:close/>
                </a:path>
              </a:pathLst>
            </a:custGeom>
            <a:solidFill>
              <a:srgbClr val="FF0000"/>
            </a:solidFill>
          </p:spPr>
          <p:txBody>
            <a:bodyPr wrap="square" lIns="0" tIns="0" rIns="0" bIns="0" rtlCol="0"/>
            <a:lstStyle/>
            <a:p>
              <a:endParaRPr/>
            </a:p>
          </p:txBody>
        </p:sp>
      </p:grpSp>
      <p:sp>
        <p:nvSpPr>
          <p:cNvPr id="14" name="object 3"/>
          <p:cNvSpPr txBox="1"/>
          <p:nvPr/>
        </p:nvSpPr>
        <p:spPr>
          <a:xfrm>
            <a:off x="533400" y="4876800"/>
            <a:ext cx="6248400" cy="1858842"/>
          </a:xfrm>
          <a:prstGeom prst="rect">
            <a:avLst/>
          </a:prstGeom>
        </p:spPr>
        <p:txBody>
          <a:bodyPr vert="horz" wrap="square" lIns="0" tIns="12065" rIns="0" bIns="0" rtlCol="0">
            <a:spAutoFit/>
          </a:bodyPr>
          <a:lstStyle/>
          <a:p>
            <a:pPr marL="13335" algn="just">
              <a:lnSpc>
                <a:spcPct val="100000"/>
              </a:lnSpc>
              <a:spcBef>
                <a:spcPts val="95"/>
              </a:spcBef>
            </a:pPr>
            <a:r>
              <a:rPr sz="2400" spc="-10" dirty="0">
                <a:solidFill>
                  <a:srgbClr val="0000FF"/>
                </a:solidFill>
                <a:latin typeface="Calibri"/>
                <a:cs typeface="Calibri"/>
              </a:rPr>
              <a:t>Ridge</a:t>
            </a:r>
            <a:endParaRPr sz="2400" dirty="0">
              <a:latin typeface="Calibri"/>
              <a:cs typeface="Calibri"/>
            </a:endParaRPr>
          </a:p>
          <a:p>
            <a:pPr marL="354965" marR="41910" indent="-342265" algn="just">
              <a:lnSpc>
                <a:spcPct val="100000"/>
              </a:lnSpc>
            </a:pPr>
            <a:r>
              <a:rPr sz="2400" spc="-5" dirty="0">
                <a:latin typeface="Calibri"/>
                <a:cs typeface="Calibri"/>
              </a:rPr>
              <a:t>The </a:t>
            </a:r>
            <a:r>
              <a:rPr sz="2400" spc="-15" dirty="0">
                <a:latin typeface="Calibri"/>
                <a:cs typeface="Calibri"/>
              </a:rPr>
              <a:t>orientation </a:t>
            </a:r>
            <a:r>
              <a:rPr sz="2400" spc="-5" dirty="0">
                <a:latin typeface="Calibri"/>
                <a:cs typeface="Calibri"/>
              </a:rPr>
              <a:t>of the high </a:t>
            </a:r>
            <a:r>
              <a:rPr sz="2400" spc="-10" dirty="0">
                <a:latin typeface="Calibri"/>
                <a:cs typeface="Calibri"/>
              </a:rPr>
              <a:t>region, </a:t>
            </a:r>
            <a:r>
              <a:rPr sz="2400" spc="-15" dirty="0">
                <a:latin typeface="Calibri"/>
                <a:cs typeface="Calibri"/>
              </a:rPr>
              <a:t>compared </a:t>
            </a:r>
            <a:r>
              <a:rPr sz="2400" spc="-35" dirty="0">
                <a:latin typeface="Calibri"/>
                <a:cs typeface="Calibri"/>
              </a:rPr>
              <a:t>to  </a:t>
            </a:r>
            <a:r>
              <a:rPr sz="2400" spc="-5" dirty="0">
                <a:latin typeface="Calibri"/>
                <a:cs typeface="Calibri"/>
              </a:rPr>
              <a:t>the </a:t>
            </a:r>
            <a:r>
              <a:rPr sz="2400" spc="-10" dirty="0">
                <a:latin typeface="Calibri"/>
                <a:cs typeface="Calibri"/>
              </a:rPr>
              <a:t>set</a:t>
            </a:r>
            <a:r>
              <a:rPr lang="en-US" sz="2400" spc="-10" dirty="0">
                <a:latin typeface="Calibri"/>
                <a:cs typeface="Calibri"/>
              </a:rPr>
              <a:t> </a:t>
            </a:r>
            <a:r>
              <a:rPr sz="2400" spc="-5" dirty="0">
                <a:latin typeface="Calibri"/>
                <a:cs typeface="Calibri"/>
              </a:rPr>
              <a:t>of </a:t>
            </a:r>
            <a:r>
              <a:rPr sz="2400" spc="-15" dirty="0">
                <a:latin typeface="Calibri"/>
                <a:cs typeface="Calibri"/>
              </a:rPr>
              <a:t>available </a:t>
            </a:r>
            <a:r>
              <a:rPr sz="2400" spc="-10" dirty="0">
                <a:latin typeface="Calibri"/>
                <a:cs typeface="Calibri"/>
              </a:rPr>
              <a:t>moves, </a:t>
            </a:r>
            <a:r>
              <a:rPr sz="2400" spc="-25" dirty="0">
                <a:latin typeface="Calibri"/>
                <a:cs typeface="Calibri"/>
              </a:rPr>
              <a:t>makes </a:t>
            </a:r>
            <a:r>
              <a:rPr sz="2400" spc="-5" dirty="0">
                <a:latin typeface="Calibri"/>
                <a:cs typeface="Calibri"/>
              </a:rPr>
              <a:t>it </a:t>
            </a:r>
            <a:r>
              <a:rPr sz="2400" spc="-10" dirty="0">
                <a:latin typeface="Calibri"/>
                <a:cs typeface="Calibri"/>
              </a:rPr>
              <a:t>impossible </a:t>
            </a:r>
            <a:r>
              <a:rPr sz="2400" spc="-20" dirty="0">
                <a:latin typeface="Calibri"/>
                <a:cs typeface="Calibri"/>
              </a:rPr>
              <a:t>to </a:t>
            </a:r>
            <a:r>
              <a:rPr sz="2400" spc="-5" dirty="0">
                <a:latin typeface="Calibri"/>
                <a:cs typeface="Calibri"/>
              </a:rPr>
              <a:t>climb  </a:t>
            </a:r>
            <a:r>
              <a:rPr sz="2400" spc="-10" dirty="0">
                <a:latin typeface="Calibri"/>
                <a:cs typeface="Calibri"/>
              </a:rPr>
              <a:t>up.</a:t>
            </a:r>
            <a:r>
              <a:rPr lang="en-US" sz="2400" spc="-10" dirty="0">
                <a:latin typeface="Calibri"/>
                <a:cs typeface="Calibri"/>
              </a:rPr>
              <a:t> </a:t>
            </a:r>
            <a:r>
              <a:rPr sz="2400" spc="-50" dirty="0">
                <a:latin typeface="Calibri"/>
                <a:cs typeface="Calibri"/>
              </a:rPr>
              <a:t>However, </a:t>
            </a:r>
            <a:r>
              <a:rPr sz="2400" spc="-15" dirty="0">
                <a:latin typeface="Calibri"/>
                <a:cs typeface="Calibri"/>
              </a:rPr>
              <a:t>two moves </a:t>
            </a:r>
            <a:r>
              <a:rPr sz="2400" spc="-25" dirty="0">
                <a:latin typeface="Calibri"/>
                <a:cs typeface="Calibri"/>
              </a:rPr>
              <a:t>executed </a:t>
            </a:r>
            <a:r>
              <a:rPr sz="2400" spc="-10" dirty="0">
                <a:latin typeface="Calibri"/>
                <a:cs typeface="Calibri"/>
              </a:rPr>
              <a:t>serially </a:t>
            </a:r>
            <a:r>
              <a:rPr sz="2400" spc="-25" dirty="0">
                <a:latin typeface="Calibri"/>
                <a:cs typeface="Calibri"/>
              </a:rPr>
              <a:t>may  </a:t>
            </a:r>
            <a:r>
              <a:rPr sz="2400" spc="-15" dirty="0">
                <a:latin typeface="Calibri"/>
                <a:cs typeface="Calibri"/>
              </a:rPr>
              <a:t>increase</a:t>
            </a:r>
            <a:r>
              <a:rPr lang="en-US" sz="2400" spc="-15" dirty="0">
                <a:latin typeface="Calibri"/>
                <a:cs typeface="Calibri"/>
              </a:rPr>
              <a:t> </a:t>
            </a:r>
            <a:r>
              <a:rPr sz="2400" spc="-5" dirty="0">
                <a:latin typeface="Calibri"/>
                <a:cs typeface="Calibri"/>
              </a:rPr>
              <a:t>the </a:t>
            </a:r>
            <a:r>
              <a:rPr sz="2400" spc="-10" dirty="0">
                <a:latin typeface="Calibri"/>
                <a:cs typeface="Calibri"/>
              </a:rPr>
              <a:t>height.</a:t>
            </a:r>
            <a:endParaRPr sz="2400" dirty="0">
              <a:latin typeface="Calibri"/>
              <a:cs typeface="Calibri"/>
            </a:endParaRPr>
          </a:p>
        </p:txBody>
      </p:sp>
      <p:grpSp>
        <p:nvGrpSpPr>
          <p:cNvPr id="15" name="object 4"/>
          <p:cNvGrpSpPr/>
          <p:nvPr/>
        </p:nvGrpSpPr>
        <p:grpSpPr>
          <a:xfrm>
            <a:off x="7239000" y="4876800"/>
            <a:ext cx="1258062" cy="1741933"/>
            <a:chOff x="3466338" y="3896867"/>
            <a:chExt cx="1548130" cy="2444115"/>
          </a:xfrm>
        </p:grpSpPr>
        <p:sp>
          <p:nvSpPr>
            <p:cNvPr id="16" name="object 5"/>
            <p:cNvSpPr/>
            <p:nvPr/>
          </p:nvSpPr>
          <p:spPr>
            <a:xfrm>
              <a:off x="3473957" y="3910583"/>
              <a:ext cx="1536700" cy="2430145"/>
            </a:xfrm>
            <a:custGeom>
              <a:avLst/>
              <a:gdLst/>
              <a:ahLst/>
              <a:cxnLst/>
              <a:rect l="l" t="t" r="r" b="b"/>
              <a:pathLst>
                <a:path w="1536700" h="2430145">
                  <a:moveTo>
                    <a:pt x="1536191" y="0"/>
                  </a:moveTo>
                  <a:lnTo>
                    <a:pt x="176783" y="841248"/>
                  </a:lnTo>
                  <a:lnTo>
                    <a:pt x="0" y="2430018"/>
                  </a:lnTo>
                  <a:lnTo>
                    <a:pt x="3810" y="2423991"/>
                  </a:lnTo>
                  <a:lnTo>
                    <a:pt x="3809" y="2399538"/>
                  </a:lnTo>
                  <a:lnTo>
                    <a:pt x="19229" y="2375161"/>
                  </a:lnTo>
                  <a:lnTo>
                    <a:pt x="186689" y="873158"/>
                  </a:lnTo>
                  <a:lnTo>
                    <a:pt x="186689" y="850392"/>
                  </a:lnTo>
                  <a:lnTo>
                    <a:pt x="189737" y="845820"/>
                  </a:lnTo>
                  <a:lnTo>
                    <a:pt x="189737" y="848506"/>
                  </a:lnTo>
                  <a:lnTo>
                    <a:pt x="1496154" y="40305"/>
                  </a:lnTo>
                  <a:lnTo>
                    <a:pt x="1511045" y="16764"/>
                  </a:lnTo>
                  <a:lnTo>
                    <a:pt x="1519427" y="25908"/>
                  </a:lnTo>
                  <a:lnTo>
                    <a:pt x="1519427" y="26518"/>
                  </a:lnTo>
                  <a:lnTo>
                    <a:pt x="1536191" y="0"/>
                  </a:lnTo>
                  <a:close/>
                </a:path>
                <a:path w="1536700" h="2430145">
                  <a:moveTo>
                    <a:pt x="19229" y="2375161"/>
                  </a:moveTo>
                  <a:lnTo>
                    <a:pt x="3809" y="2399538"/>
                  </a:lnTo>
                  <a:lnTo>
                    <a:pt x="16001" y="2404110"/>
                  </a:lnTo>
                  <a:lnTo>
                    <a:pt x="19229" y="2375161"/>
                  </a:lnTo>
                  <a:close/>
                </a:path>
                <a:path w="1536700" h="2430145">
                  <a:moveTo>
                    <a:pt x="1519427" y="26518"/>
                  </a:moveTo>
                  <a:lnTo>
                    <a:pt x="1519427" y="25908"/>
                  </a:lnTo>
                  <a:lnTo>
                    <a:pt x="1496154" y="40305"/>
                  </a:lnTo>
                  <a:lnTo>
                    <a:pt x="19229" y="2375161"/>
                  </a:lnTo>
                  <a:lnTo>
                    <a:pt x="16001" y="2404110"/>
                  </a:lnTo>
                  <a:lnTo>
                    <a:pt x="3809" y="2399538"/>
                  </a:lnTo>
                  <a:lnTo>
                    <a:pt x="3810" y="2423991"/>
                  </a:lnTo>
                  <a:lnTo>
                    <a:pt x="1519427" y="26518"/>
                  </a:lnTo>
                  <a:close/>
                </a:path>
                <a:path w="1536700" h="2430145">
                  <a:moveTo>
                    <a:pt x="189737" y="845820"/>
                  </a:moveTo>
                  <a:lnTo>
                    <a:pt x="186689" y="850392"/>
                  </a:lnTo>
                  <a:lnTo>
                    <a:pt x="189416" y="848705"/>
                  </a:lnTo>
                  <a:lnTo>
                    <a:pt x="189737" y="845820"/>
                  </a:lnTo>
                  <a:close/>
                </a:path>
                <a:path w="1536700" h="2430145">
                  <a:moveTo>
                    <a:pt x="189416" y="848705"/>
                  </a:moveTo>
                  <a:lnTo>
                    <a:pt x="186689" y="850392"/>
                  </a:lnTo>
                  <a:lnTo>
                    <a:pt x="186689" y="873158"/>
                  </a:lnTo>
                  <a:lnTo>
                    <a:pt x="189416" y="848705"/>
                  </a:lnTo>
                  <a:close/>
                </a:path>
                <a:path w="1536700" h="2430145">
                  <a:moveTo>
                    <a:pt x="189737" y="848506"/>
                  </a:moveTo>
                  <a:lnTo>
                    <a:pt x="189737" y="845820"/>
                  </a:lnTo>
                  <a:lnTo>
                    <a:pt x="189416" y="848705"/>
                  </a:lnTo>
                  <a:lnTo>
                    <a:pt x="189737" y="848506"/>
                  </a:lnTo>
                  <a:close/>
                </a:path>
                <a:path w="1536700" h="2430145">
                  <a:moveTo>
                    <a:pt x="1519427" y="25908"/>
                  </a:moveTo>
                  <a:lnTo>
                    <a:pt x="1511045" y="16764"/>
                  </a:lnTo>
                  <a:lnTo>
                    <a:pt x="1496154" y="40305"/>
                  </a:lnTo>
                  <a:lnTo>
                    <a:pt x="1519427" y="25908"/>
                  </a:lnTo>
                  <a:close/>
                </a:path>
              </a:pathLst>
            </a:custGeom>
            <a:solidFill>
              <a:srgbClr val="000000"/>
            </a:solidFill>
          </p:spPr>
          <p:txBody>
            <a:bodyPr wrap="square" lIns="0" tIns="0" rIns="0" bIns="0" rtlCol="0"/>
            <a:lstStyle/>
            <a:p>
              <a:endParaRPr/>
            </a:p>
          </p:txBody>
        </p:sp>
        <p:sp>
          <p:nvSpPr>
            <p:cNvPr id="17" name="object 6"/>
            <p:cNvSpPr/>
            <p:nvPr/>
          </p:nvSpPr>
          <p:spPr>
            <a:xfrm>
              <a:off x="3486150" y="3923538"/>
              <a:ext cx="1518285" cy="2376170"/>
            </a:xfrm>
            <a:custGeom>
              <a:avLst/>
              <a:gdLst/>
              <a:ahLst/>
              <a:cxnLst/>
              <a:rect l="l" t="t" r="r" b="b"/>
              <a:pathLst>
                <a:path w="1518285" h="2376170">
                  <a:moveTo>
                    <a:pt x="1517903" y="0"/>
                  </a:moveTo>
                  <a:lnTo>
                    <a:pt x="0" y="2375916"/>
                  </a:lnTo>
                  <a:lnTo>
                    <a:pt x="1337309" y="1557528"/>
                  </a:lnTo>
                  <a:lnTo>
                    <a:pt x="1517903" y="0"/>
                  </a:lnTo>
                  <a:close/>
                </a:path>
              </a:pathLst>
            </a:custGeom>
            <a:solidFill>
              <a:srgbClr val="B2B2B2"/>
            </a:solidFill>
          </p:spPr>
          <p:txBody>
            <a:bodyPr wrap="square" lIns="0" tIns="0" rIns="0" bIns="0" rtlCol="0"/>
            <a:lstStyle/>
            <a:p>
              <a:endParaRPr/>
            </a:p>
          </p:txBody>
        </p:sp>
        <p:sp>
          <p:nvSpPr>
            <p:cNvPr id="18" name="object 7"/>
            <p:cNvSpPr/>
            <p:nvPr/>
          </p:nvSpPr>
          <p:spPr>
            <a:xfrm>
              <a:off x="3466338" y="3896867"/>
              <a:ext cx="1548130" cy="2422525"/>
            </a:xfrm>
            <a:custGeom>
              <a:avLst/>
              <a:gdLst/>
              <a:ahLst/>
              <a:cxnLst/>
              <a:rect l="l" t="t" r="r" b="b"/>
              <a:pathLst>
                <a:path w="1548129" h="2422525">
                  <a:moveTo>
                    <a:pt x="1547622" y="0"/>
                  </a:moveTo>
                  <a:lnTo>
                    <a:pt x="1528419" y="30060"/>
                  </a:lnTo>
                  <a:lnTo>
                    <a:pt x="1528419" y="53378"/>
                  </a:lnTo>
                  <a:lnTo>
                    <a:pt x="1350594" y="1580527"/>
                  </a:lnTo>
                  <a:lnTo>
                    <a:pt x="40119" y="2382951"/>
                  </a:lnTo>
                  <a:lnTo>
                    <a:pt x="718566" y="1321015"/>
                  </a:lnTo>
                  <a:lnTo>
                    <a:pt x="718566" y="1744129"/>
                  </a:lnTo>
                  <a:lnTo>
                    <a:pt x="725043" y="1755114"/>
                  </a:lnTo>
                  <a:lnTo>
                    <a:pt x="685800" y="1688592"/>
                  </a:lnTo>
                  <a:lnTo>
                    <a:pt x="684276" y="1685544"/>
                  </a:lnTo>
                  <a:lnTo>
                    <a:pt x="680466" y="1684020"/>
                  </a:lnTo>
                  <a:lnTo>
                    <a:pt x="677418" y="1686306"/>
                  </a:lnTo>
                  <a:lnTo>
                    <a:pt x="674370" y="1687830"/>
                  </a:lnTo>
                  <a:lnTo>
                    <a:pt x="673608" y="1691640"/>
                  </a:lnTo>
                  <a:lnTo>
                    <a:pt x="675132" y="1694688"/>
                  </a:lnTo>
                  <a:lnTo>
                    <a:pt x="718566" y="1770202"/>
                  </a:lnTo>
                  <a:lnTo>
                    <a:pt x="724662" y="1780794"/>
                  </a:lnTo>
                  <a:lnTo>
                    <a:pt x="731520" y="1769059"/>
                  </a:lnTo>
                  <a:lnTo>
                    <a:pt x="774954" y="1694688"/>
                  </a:lnTo>
                  <a:lnTo>
                    <a:pt x="776478" y="1691640"/>
                  </a:lnTo>
                  <a:lnTo>
                    <a:pt x="775716" y="1687830"/>
                  </a:lnTo>
                  <a:lnTo>
                    <a:pt x="772668" y="1686306"/>
                  </a:lnTo>
                  <a:lnTo>
                    <a:pt x="769620" y="1684020"/>
                  </a:lnTo>
                  <a:lnTo>
                    <a:pt x="765810" y="1685544"/>
                  </a:lnTo>
                  <a:lnTo>
                    <a:pt x="764286" y="1688592"/>
                  </a:lnTo>
                  <a:lnTo>
                    <a:pt x="731520" y="1744129"/>
                  </a:lnTo>
                  <a:lnTo>
                    <a:pt x="731520" y="1300734"/>
                  </a:lnTo>
                  <a:lnTo>
                    <a:pt x="737349" y="1291590"/>
                  </a:lnTo>
                  <a:lnTo>
                    <a:pt x="1184046" y="1291590"/>
                  </a:lnTo>
                  <a:lnTo>
                    <a:pt x="1128522" y="1324356"/>
                  </a:lnTo>
                  <a:lnTo>
                    <a:pt x="1125474" y="1325880"/>
                  </a:lnTo>
                  <a:lnTo>
                    <a:pt x="1123950" y="1329690"/>
                  </a:lnTo>
                  <a:lnTo>
                    <a:pt x="1126236" y="1332738"/>
                  </a:lnTo>
                  <a:lnTo>
                    <a:pt x="1127760" y="1335786"/>
                  </a:lnTo>
                  <a:lnTo>
                    <a:pt x="1131570" y="1336548"/>
                  </a:lnTo>
                  <a:lnTo>
                    <a:pt x="1134618" y="1335024"/>
                  </a:lnTo>
                  <a:lnTo>
                    <a:pt x="1207770" y="1292301"/>
                  </a:lnTo>
                  <a:lnTo>
                    <a:pt x="1220724" y="1284732"/>
                  </a:lnTo>
                  <a:lnTo>
                    <a:pt x="1134618" y="1235202"/>
                  </a:lnTo>
                  <a:lnTo>
                    <a:pt x="1131570" y="1233678"/>
                  </a:lnTo>
                  <a:lnTo>
                    <a:pt x="1127760" y="1234440"/>
                  </a:lnTo>
                  <a:lnTo>
                    <a:pt x="1126236" y="1237488"/>
                  </a:lnTo>
                  <a:lnTo>
                    <a:pt x="1123950" y="1240536"/>
                  </a:lnTo>
                  <a:lnTo>
                    <a:pt x="1125474" y="1244346"/>
                  </a:lnTo>
                  <a:lnTo>
                    <a:pt x="1128522" y="1245870"/>
                  </a:lnTo>
                  <a:lnTo>
                    <a:pt x="1184046" y="1278636"/>
                  </a:lnTo>
                  <a:lnTo>
                    <a:pt x="745629" y="1278648"/>
                  </a:lnTo>
                  <a:lnTo>
                    <a:pt x="1528419" y="53378"/>
                  </a:lnTo>
                  <a:lnTo>
                    <a:pt x="1528419" y="30060"/>
                  </a:lnTo>
                  <a:lnTo>
                    <a:pt x="731520" y="1277404"/>
                  </a:lnTo>
                  <a:lnTo>
                    <a:pt x="731520" y="826109"/>
                  </a:lnTo>
                  <a:lnTo>
                    <a:pt x="725043" y="815124"/>
                  </a:lnTo>
                  <a:lnTo>
                    <a:pt x="730758" y="824814"/>
                  </a:lnTo>
                  <a:lnTo>
                    <a:pt x="731520" y="826109"/>
                  </a:lnTo>
                  <a:lnTo>
                    <a:pt x="764286" y="881634"/>
                  </a:lnTo>
                  <a:lnTo>
                    <a:pt x="765810" y="884682"/>
                  </a:lnTo>
                  <a:lnTo>
                    <a:pt x="769620" y="885444"/>
                  </a:lnTo>
                  <a:lnTo>
                    <a:pt x="775716" y="882396"/>
                  </a:lnTo>
                  <a:lnTo>
                    <a:pt x="776478" y="878586"/>
                  </a:lnTo>
                  <a:lnTo>
                    <a:pt x="774954" y="875538"/>
                  </a:lnTo>
                  <a:lnTo>
                    <a:pt x="724662" y="789432"/>
                  </a:lnTo>
                  <a:lnTo>
                    <a:pt x="675132" y="875538"/>
                  </a:lnTo>
                  <a:lnTo>
                    <a:pt x="673608" y="878586"/>
                  </a:lnTo>
                  <a:lnTo>
                    <a:pt x="674370" y="882396"/>
                  </a:lnTo>
                  <a:lnTo>
                    <a:pt x="680466" y="885444"/>
                  </a:lnTo>
                  <a:lnTo>
                    <a:pt x="684276" y="884682"/>
                  </a:lnTo>
                  <a:lnTo>
                    <a:pt x="685800" y="881634"/>
                  </a:lnTo>
                  <a:lnTo>
                    <a:pt x="718566" y="826109"/>
                  </a:lnTo>
                  <a:lnTo>
                    <a:pt x="718566" y="1278648"/>
                  </a:lnTo>
                  <a:lnTo>
                    <a:pt x="266026" y="1278648"/>
                  </a:lnTo>
                  <a:lnTo>
                    <a:pt x="242316" y="1278636"/>
                  </a:lnTo>
                  <a:lnTo>
                    <a:pt x="266026" y="1278636"/>
                  </a:lnTo>
                  <a:lnTo>
                    <a:pt x="321564" y="1245870"/>
                  </a:lnTo>
                  <a:lnTo>
                    <a:pt x="324612" y="1244346"/>
                  </a:lnTo>
                  <a:lnTo>
                    <a:pt x="325374" y="1240536"/>
                  </a:lnTo>
                  <a:lnTo>
                    <a:pt x="322326" y="1234440"/>
                  </a:lnTo>
                  <a:lnTo>
                    <a:pt x="318516" y="1233678"/>
                  </a:lnTo>
                  <a:lnTo>
                    <a:pt x="315468" y="1235202"/>
                  </a:lnTo>
                  <a:lnTo>
                    <a:pt x="229362" y="1284732"/>
                  </a:lnTo>
                  <a:lnTo>
                    <a:pt x="242316" y="1292301"/>
                  </a:lnTo>
                  <a:lnTo>
                    <a:pt x="315468" y="1335024"/>
                  </a:lnTo>
                  <a:lnTo>
                    <a:pt x="318516" y="1336548"/>
                  </a:lnTo>
                  <a:lnTo>
                    <a:pt x="322326" y="1335786"/>
                  </a:lnTo>
                  <a:lnTo>
                    <a:pt x="325374" y="1329690"/>
                  </a:lnTo>
                  <a:lnTo>
                    <a:pt x="324612" y="1325880"/>
                  </a:lnTo>
                  <a:lnTo>
                    <a:pt x="321564" y="1324356"/>
                  </a:lnTo>
                  <a:lnTo>
                    <a:pt x="266026" y="1291590"/>
                  </a:lnTo>
                  <a:lnTo>
                    <a:pt x="718566" y="1291590"/>
                  </a:lnTo>
                  <a:lnTo>
                    <a:pt x="718566" y="1297673"/>
                  </a:lnTo>
                  <a:lnTo>
                    <a:pt x="0" y="2422398"/>
                  </a:lnTo>
                  <a:lnTo>
                    <a:pt x="16764" y="2412136"/>
                  </a:lnTo>
                  <a:lnTo>
                    <a:pt x="1350264" y="1595475"/>
                  </a:lnTo>
                  <a:lnTo>
                    <a:pt x="1353312" y="1593608"/>
                  </a:lnTo>
                  <a:lnTo>
                    <a:pt x="1362456" y="1588008"/>
                  </a:lnTo>
                  <a:lnTo>
                    <a:pt x="1543050" y="39217"/>
                  </a:lnTo>
                  <a:lnTo>
                    <a:pt x="1547622"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8327135" y="6445841"/>
            <a:ext cx="304800" cy="194309"/>
          </a:xfrm>
          <a:prstGeom prst="rect">
            <a:avLst/>
          </a:prstGeom>
        </p:spPr>
        <p:txBody>
          <a:bodyPr vert="horz" wrap="square" lIns="0" tIns="0" rIns="0" bIns="0" rtlCol="0">
            <a:spAutoFit/>
          </a:bodyPr>
          <a:lstStyle/>
          <a:p>
            <a:pPr marL="114300">
              <a:lnSpc>
                <a:spcPts val="1410"/>
              </a:lnSpc>
            </a:pPr>
            <a:fld id="{81D60167-4931-47E6-BA6A-407CBD079E47}" type="slidenum">
              <a:rPr dirty="0"/>
              <a:pPr marL="114300">
                <a:lnSpc>
                  <a:spcPts val="1410"/>
                </a:lnSpc>
              </a:pPr>
              <a:t>87</a:t>
            </a:fld>
            <a:endParaRPr dirty="0"/>
          </a:p>
        </p:txBody>
      </p:sp>
      <p:sp>
        <p:nvSpPr>
          <p:cNvPr id="3" name="object 3"/>
          <p:cNvSpPr txBox="1"/>
          <p:nvPr/>
        </p:nvSpPr>
        <p:spPr>
          <a:xfrm>
            <a:off x="535940" y="1577463"/>
            <a:ext cx="8023859" cy="3975447"/>
          </a:xfrm>
          <a:prstGeom prst="rect">
            <a:avLst/>
          </a:prstGeom>
          <a:ln>
            <a:solidFill>
              <a:schemeClr val="accent2">
                <a:lumMod val="75000"/>
              </a:schemeClr>
            </a:solidFill>
          </a:ln>
        </p:spPr>
        <p:txBody>
          <a:bodyPr vert="horz" wrap="square" lIns="0" tIns="210820" rIns="0" bIns="0" rtlCol="0">
            <a:spAutoFit/>
          </a:bodyPr>
          <a:lstStyle/>
          <a:p>
            <a:pPr marL="12700">
              <a:lnSpc>
                <a:spcPct val="100000"/>
              </a:lnSpc>
              <a:spcBef>
                <a:spcPts val="1660"/>
              </a:spcBef>
            </a:pPr>
            <a:r>
              <a:rPr sz="3200" spc="-55" dirty="0">
                <a:solidFill>
                  <a:srgbClr val="0000FF"/>
                </a:solidFill>
                <a:latin typeface="Calibri"/>
                <a:cs typeface="Calibri"/>
              </a:rPr>
              <a:t>Ways</a:t>
            </a:r>
            <a:r>
              <a:rPr sz="3200" spc="5" dirty="0">
                <a:solidFill>
                  <a:srgbClr val="0000FF"/>
                </a:solidFill>
                <a:latin typeface="Calibri"/>
                <a:cs typeface="Calibri"/>
              </a:rPr>
              <a:t> </a:t>
            </a:r>
            <a:r>
              <a:rPr sz="3200" spc="-5" dirty="0">
                <a:solidFill>
                  <a:srgbClr val="0000FF"/>
                </a:solidFill>
                <a:latin typeface="Calibri"/>
                <a:cs typeface="Calibri"/>
              </a:rPr>
              <a:t>Out</a:t>
            </a:r>
            <a:endParaRPr sz="3200" dirty="0">
              <a:latin typeface="Calibri"/>
              <a:cs typeface="Calibri"/>
            </a:endParaRPr>
          </a:p>
          <a:p>
            <a:pPr marL="356235" marR="276860" indent="-344170">
              <a:lnSpc>
                <a:spcPct val="100000"/>
              </a:lnSpc>
              <a:spcBef>
                <a:spcPts val="2510"/>
              </a:spcBef>
              <a:buClr>
                <a:srgbClr val="000000"/>
              </a:buClr>
              <a:buSzPct val="120312"/>
              <a:buFont typeface="Arial"/>
              <a:buChar char="•"/>
              <a:tabLst>
                <a:tab pos="355600" algn="l"/>
              </a:tabLst>
            </a:pPr>
            <a:r>
              <a:rPr sz="3200" spc="-15" dirty="0">
                <a:solidFill>
                  <a:srgbClr val="0000FF"/>
                </a:solidFill>
                <a:latin typeface="Calibri"/>
                <a:cs typeface="Calibri"/>
              </a:rPr>
              <a:t>Backtrack </a:t>
            </a:r>
            <a:r>
              <a:rPr sz="3200" spc="-20" dirty="0">
                <a:latin typeface="Calibri"/>
                <a:cs typeface="Calibri"/>
              </a:rPr>
              <a:t>to </a:t>
            </a:r>
            <a:r>
              <a:rPr sz="3200" spc="-5" dirty="0">
                <a:latin typeface="Calibri"/>
                <a:cs typeface="Calibri"/>
              </a:rPr>
              <a:t>some earlier node and </a:t>
            </a:r>
            <a:r>
              <a:rPr sz="3200" dirty="0">
                <a:latin typeface="Calibri"/>
                <a:cs typeface="Calibri"/>
              </a:rPr>
              <a:t>try </a:t>
            </a:r>
            <a:r>
              <a:rPr sz="3200" spc="-10" dirty="0">
                <a:latin typeface="Calibri"/>
                <a:cs typeface="Calibri"/>
              </a:rPr>
              <a:t>going  </a:t>
            </a:r>
            <a:r>
              <a:rPr sz="3200" spc="-5" dirty="0">
                <a:latin typeface="Calibri"/>
                <a:cs typeface="Calibri"/>
              </a:rPr>
              <a:t>in a </a:t>
            </a:r>
            <a:r>
              <a:rPr sz="3200" spc="-25" dirty="0">
                <a:latin typeface="Calibri"/>
                <a:cs typeface="Calibri"/>
              </a:rPr>
              <a:t>different</a:t>
            </a:r>
            <a:r>
              <a:rPr sz="3200" spc="20" dirty="0">
                <a:latin typeface="Calibri"/>
                <a:cs typeface="Calibri"/>
              </a:rPr>
              <a:t> </a:t>
            </a:r>
            <a:r>
              <a:rPr sz="3200" spc="-10" dirty="0">
                <a:latin typeface="Calibri"/>
                <a:cs typeface="Calibri"/>
              </a:rPr>
              <a:t>direction.</a:t>
            </a:r>
            <a:endParaRPr sz="3200" dirty="0">
              <a:latin typeface="Calibri"/>
              <a:cs typeface="Calibri"/>
            </a:endParaRPr>
          </a:p>
          <a:p>
            <a:pPr marL="355600" indent="-342900">
              <a:lnSpc>
                <a:spcPct val="100000"/>
              </a:lnSpc>
              <a:spcBef>
                <a:spcPts val="1920"/>
              </a:spcBef>
              <a:buSzPct val="120312"/>
              <a:buFont typeface="Arial"/>
              <a:buChar char="•"/>
              <a:tabLst>
                <a:tab pos="355600" algn="l"/>
              </a:tabLst>
            </a:pPr>
            <a:r>
              <a:rPr sz="3200" spc="-30" dirty="0">
                <a:latin typeface="Calibri"/>
                <a:cs typeface="Calibri"/>
              </a:rPr>
              <a:t>Make </a:t>
            </a:r>
            <a:r>
              <a:rPr sz="3200" spc="-5" dirty="0">
                <a:latin typeface="Calibri"/>
                <a:cs typeface="Calibri"/>
              </a:rPr>
              <a:t>a </a:t>
            </a:r>
            <a:r>
              <a:rPr sz="3200" spc="-5" dirty="0">
                <a:solidFill>
                  <a:srgbClr val="0000FF"/>
                </a:solidFill>
                <a:latin typeface="Calibri"/>
                <a:cs typeface="Calibri"/>
              </a:rPr>
              <a:t>big jump </a:t>
            </a:r>
            <a:r>
              <a:rPr sz="3200" spc="-20" dirty="0">
                <a:latin typeface="Calibri"/>
                <a:cs typeface="Calibri"/>
              </a:rPr>
              <a:t>to </a:t>
            </a:r>
            <a:r>
              <a:rPr sz="3200" dirty="0">
                <a:latin typeface="Calibri"/>
                <a:cs typeface="Calibri"/>
              </a:rPr>
              <a:t>try </a:t>
            </a:r>
            <a:r>
              <a:rPr sz="3200" spc="-20" dirty="0">
                <a:latin typeface="Calibri"/>
                <a:cs typeface="Calibri"/>
              </a:rPr>
              <a:t>to get </a:t>
            </a:r>
            <a:r>
              <a:rPr sz="3200" spc="-5" dirty="0">
                <a:latin typeface="Calibri"/>
                <a:cs typeface="Calibri"/>
              </a:rPr>
              <a:t>in</a:t>
            </a:r>
            <a:r>
              <a:rPr lang="en-US" sz="3200" spc="-5" dirty="0">
                <a:latin typeface="Calibri"/>
                <a:cs typeface="Calibri"/>
              </a:rPr>
              <a:t>to</a:t>
            </a:r>
            <a:r>
              <a:rPr sz="3200" spc="-5" dirty="0">
                <a:latin typeface="Calibri"/>
                <a:cs typeface="Calibri"/>
              </a:rPr>
              <a:t> a </a:t>
            </a:r>
            <a:r>
              <a:rPr sz="3200" spc="-15" dirty="0">
                <a:latin typeface="Calibri"/>
                <a:cs typeface="Calibri"/>
              </a:rPr>
              <a:t>new</a:t>
            </a:r>
            <a:r>
              <a:rPr sz="3200" spc="204" dirty="0">
                <a:latin typeface="Calibri"/>
                <a:cs typeface="Calibri"/>
              </a:rPr>
              <a:t> </a:t>
            </a:r>
            <a:r>
              <a:rPr sz="3200" spc="-10" dirty="0">
                <a:latin typeface="Calibri"/>
                <a:cs typeface="Calibri"/>
              </a:rPr>
              <a:t>s</a:t>
            </a:r>
            <a:r>
              <a:rPr lang="en-US" sz="3200" spc="-10" dirty="0">
                <a:latin typeface="Calibri"/>
                <a:cs typeface="Calibri"/>
              </a:rPr>
              <a:t>olution.</a:t>
            </a:r>
            <a:endParaRPr sz="3200" dirty="0">
              <a:latin typeface="Calibri"/>
              <a:cs typeface="Calibri"/>
            </a:endParaRPr>
          </a:p>
          <a:p>
            <a:pPr marL="355600" indent="-342900">
              <a:lnSpc>
                <a:spcPct val="100000"/>
              </a:lnSpc>
              <a:spcBef>
                <a:spcPts val="1920"/>
              </a:spcBef>
              <a:buSzPct val="120312"/>
              <a:buFont typeface="Arial"/>
              <a:buChar char="•"/>
              <a:tabLst>
                <a:tab pos="355600" algn="l"/>
              </a:tabLst>
            </a:pPr>
            <a:r>
              <a:rPr sz="3200" spc="-10" dirty="0">
                <a:latin typeface="Calibri"/>
                <a:cs typeface="Calibri"/>
              </a:rPr>
              <a:t>Moving </a:t>
            </a:r>
            <a:r>
              <a:rPr sz="3200" spc="-5" dirty="0">
                <a:latin typeface="Calibri"/>
                <a:cs typeface="Calibri"/>
              </a:rPr>
              <a:t>in </a:t>
            </a:r>
            <a:r>
              <a:rPr sz="3200" spc="-20" dirty="0">
                <a:solidFill>
                  <a:srgbClr val="0000FF"/>
                </a:solidFill>
                <a:latin typeface="Calibri"/>
                <a:cs typeface="Calibri"/>
              </a:rPr>
              <a:t>several </a:t>
            </a:r>
            <a:r>
              <a:rPr sz="3200" spc="-10" dirty="0">
                <a:solidFill>
                  <a:srgbClr val="0000FF"/>
                </a:solidFill>
                <a:latin typeface="Calibri"/>
                <a:cs typeface="Calibri"/>
              </a:rPr>
              <a:t>directions </a:t>
            </a:r>
            <a:r>
              <a:rPr sz="3200" spc="-20" dirty="0">
                <a:latin typeface="Calibri"/>
                <a:cs typeface="Calibri"/>
              </a:rPr>
              <a:t>at</a:t>
            </a:r>
            <a:r>
              <a:rPr sz="3200" spc="105" dirty="0">
                <a:latin typeface="Calibri"/>
                <a:cs typeface="Calibri"/>
              </a:rPr>
              <a:t> </a:t>
            </a:r>
            <a:r>
              <a:rPr sz="3200" spc="-10" dirty="0">
                <a:latin typeface="Calibri"/>
                <a:cs typeface="Calibri"/>
              </a:rPr>
              <a:t>once.</a:t>
            </a:r>
            <a:endParaRPr sz="3200" dirty="0">
              <a:latin typeface="Calibri"/>
              <a:cs typeface="Calibri"/>
            </a:endParaRPr>
          </a:p>
        </p:txBody>
      </p:sp>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pic>
        <p:nvPicPr>
          <p:cNvPr id="7" name="Picture 6"/>
          <p:cNvPicPr>
            <a:picLocks noChangeAspect="1"/>
          </p:cNvPicPr>
          <p:nvPr/>
        </p:nvPicPr>
        <p:blipFill>
          <a:blip r:embed="rId2"/>
          <a:stretch>
            <a:fillRect/>
          </a:stretch>
        </p:blipFill>
        <p:spPr>
          <a:xfrm>
            <a:off x="7743825" y="52741"/>
            <a:ext cx="1276350" cy="1247775"/>
          </a:xfrm>
          <a:prstGeom prst="rect">
            <a:avLst/>
          </a:prstGeom>
        </p:spPr>
      </p:pic>
      <p:sp>
        <p:nvSpPr>
          <p:cNvPr id="8" name="Rectangle 7"/>
          <p:cNvSpPr/>
          <p:nvPr/>
        </p:nvSpPr>
        <p:spPr>
          <a:xfrm>
            <a:off x="1524000" y="304800"/>
            <a:ext cx="5181600" cy="584775"/>
          </a:xfrm>
          <a:prstGeom prst="rect">
            <a:avLst/>
          </a:prstGeom>
        </p:spPr>
        <p:txBody>
          <a:bodyPr wrap="square">
            <a:spAutoFit/>
          </a:bodyPr>
          <a:lstStyle/>
          <a:p>
            <a:pPr algn="ctr"/>
            <a:r>
              <a:rPr lang="en-US" sz="3200" b="1" spc="-5" dirty="0">
                <a:solidFill>
                  <a:schemeClr val="bg1"/>
                </a:solidFill>
              </a:rPr>
              <a:t>Hill Climbing:</a:t>
            </a:r>
            <a:r>
              <a:rPr lang="en-US" sz="3200" b="1" spc="-55" dirty="0">
                <a:solidFill>
                  <a:schemeClr val="bg1"/>
                </a:solidFill>
              </a:rPr>
              <a:t> </a:t>
            </a:r>
            <a:r>
              <a:rPr lang="en-US" sz="3200" b="1" spc="-15" dirty="0">
                <a:solidFill>
                  <a:schemeClr val="bg1"/>
                </a:solidFill>
              </a:rPr>
              <a:t>Disadvantages</a:t>
            </a:r>
            <a:endParaRPr lang="en-US" sz="3200"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search</a:t>
            </a:r>
          </a:p>
          <a:p>
            <a:r>
              <a:rPr lang="en-IN" sz="1400" i="1" dirty="0"/>
              <a:t>Local search Algorithms-Hill Climbing, </a:t>
            </a:r>
            <a:r>
              <a:rPr lang="en-IN" sz="1400" i="1" dirty="0">
                <a:solidFill>
                  <a:srgbClr val="FF0000"/>
                </a:solidFill>
              </a:rPr>
              <a:t>Simulated Annealing</a:t>
            </a:r>
          </a:p>
          <a:p>
            <a:endParaRPr lang="en-IN" sz="1400" i="1" dirty="0"/>
          </a:p>
          <a:p>
            <a:r>
              <a:rPr lang="en-IN" sz="1400" i="1" dirty="0"/>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93186" name="Rectangle 2"/>
          <p:cNvSpPr>
            <a:spLocks noGrp="1" noChangeArrowheads="1"/>
          </p:cNvSpPr>
          <p:nvPr>
            <p:ph type="title"/>
          </p:nvPr>
        </p:nvSpPr>
        <p:spPr>
          <a:xfrm>
            <a:off x="457200" y="274638"/>
            <a:ext cx="7010400" cy="776002"/>
          </a:xfrm>
        </p:spPr>
        <p:txBody>
          <a:bodyPr>
            <a:noAutofit/>
          </a:bodyPr>
          <a:lstStyle/>
          <a:p>
            <a:pPr eaLnBrk="1" hangingPunct="1"/>
            <a:r>
              <a:rPr lang="en-US" sz="3600" b="1" dirty="0">
                <a:solidFill>
                  <a:schemeClr val="bg1"/>
                </a:solidFill>
                <a:ea typeface="ＭＳ Ｐゴシック" pitchFamily="34" charset="-128"/>
              </a:rPr>
              <a:t>Simulated Annealing – Basic Steps</a:t>
            </a:r>
          </a:p>
        </p:txBody>
      </p:sp>
      <p:sp>
        <p:nvSpPr>
          <p:cNvPr id="93187" name="Rectangle 3"/>
          <p:cNvSpPr>
            <a:spLocks noGrp="1" noChangeArrowheads="1"/>
          </p:cNvSpPr>
          <p:nvPr>
            <p:ph type="body" idx="1"/>
          </p:nvPr>
        </p:nvSpPr>
        <p:spPr>
          <a:xfrm>
            <a:off x="456137" y="1530704"/>
            <a:ext cx="8002064" cy="4874002"/>
          </a:xfrm>
        </p:spPr>
        <p:style>
          <a:lnRef idx="2">
            <a:schemeClr val="accent2"/>
          </a:lnRef>
          <a:fillRef idx="1">
            <a:schemeClr val="lt1"/>
          </a:fillRef>
          <a:effectRef idx="0">
            <a:schemeClr val="accent2"/>
          </a:effectRef>
          <a:fontRef idx="minor">
            <a:schemeClr val="dk1"/>
          </a:fontRef>
        </p:style>
        <p:txBody>
          <a:bodyPr/>
          <a:lstStyle/>
          <a:p>
            <a:pPr algn="just" eaLnBrk="1" hangingPunct="1"/>
            <a:endParaRPr lang="en-US" sz="2800" dirty="0">
              <a:ea typeface="ＭＳ Ｐゴシック" pitchFamily="34" charset="-128"/>
            </a:endParaRPr>
          </a:p>
          <a:p>
            <a:pPr algn="just" eaLnBrk="1" hangingPunct="1"/>
            <a:endParaRPr lang="en-US" sz="2800" dirty="0">
              <a:ea typeface="ＭＳ Ｐゴシック" pitchFamily="34" charset="-128"/>
            </a:endParaRPr>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Slide Number Placeholder 5"/>
          <p:cNvSpPr>
            <a:spLocks noGrp="1"/>
          </p:cNvSpPr>
          <p:nvPr>
            <p:ph type="sldNum" sz="quarter" idx="12"/>
          </p:nvPr>
        </p:nvSpPr>
        <p:spPr/>
        <p:txBody>
          <a:bodyPr/>
          <a:lstStyle/>
          <a:p>
            <a:fld id="{4B555027-C5F8-453D-8644-F1FD21F89C23}" type="slidenum">
              <a:rPr lang="en-US" smtClean="0"/>
              <a:pPr/>
              <a:t>89</a:t>
            </a:fld>
            <a:endParaRPr lang="en-US"/>
          </a:p>
        </p:txBody>
      </p:sp>
      <p:pic>
        <p:nvPicPr>
          <p:cNvPr id="3" name="Picture 2">
            <a:extLst>
              <a:ext uri="{FF2B5EF4-FFF2-40B4-BE49-F238E27FC236}">
                <a16:creationId xmlns:a16="http://schemas.microsoft.com/office/drawing/2014/main" id="{4D3BF5B1-4714-47B8-820B-273C6F6F2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166215" y="57327"/>
            <a:ext cx="4581908" cy="7772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93815" y="351936"/>
            <a:ext cx="1064281" cy="179313"/>
          </a:xfrm>
          <a:prstGeom prst="rect">
            <a:avLst/>
          </a:prstGeom>
        </p:spPr>
        <p:txBody>
          <a:bodyPr vert="horz" wrap="square" lIns="0" tIns="25179" rIns="0" bIns="0" rtlCol="0">
            <a:spAutoFit/>
          </a:bodyPr>
          <a:lstStyle/>
          <a:p>
            <a:pPr marL="25179">
              <a:spcBef>
                <a:spcPts val="198"/>
              </a:spcBef>
            </a:pPr>
            <a:r>
              <a:rPr sz="1000" spc="89" dirty="0">
                <a:solidFill>
                  <a:srgbClr val="FFFFFF"/>
                </a:solidFill>
                <a:latin typeface="Times New Roman"/>
                <a:cs typeface="Times New Roman"/>
              </a:rPr>
              <a:t>Search</a:t>
            </a:r>
            <a:r>
              <a:rPr sz="1000" spc="30" dirty="0">
                <a:solidFill>
                  <a:srgbClr val="FFFFFF"/>
                </a:solidFill>
                <a:latin typeface="Times New Roman"/>
                <a:cs typeface="Times New Roman"/>
              </a:rPr>
              <a:t> </a:t>
            </a:r>
            <a:r>
              <a:rPr sz="1000" spc="119" dirty="0">
                <a:solidFill>
                  <a:srgbClr val="FFFFFF"/>
                </a:solidFill>
                <a:latin typeface="Times New Roman"/>
                <a:cs typeface="Times New Roman"/>
              </a:rPr>
              <a:t>Methods</a:t>
            </a:r>
            <a:endParaRPr sz="1000">
              <a:latin typeface="Times New Roman"/>
              <a:cs typeface="Times New Roman"/>
            </a:endParaRPr>
          </a:p>
        </p:txBody>
      </p:sp>
      <p:sp>
        <p:nvSpPr>
          <p:cNvPr id="34" name="object 34"/>
          <p:cNvSpPr txBox="1"/>
          <p:nvPr/>
        </p:nvSpPr>
        <p:spPr>
          <a:xfrm>
            <a:off x="7451755" y="6672017"/>
            <a:ext cx="769557" cy="141064"/>
          </a:xfrm>
          <a:prstGeom prst="rect">
            <a:avLst/>
          </a:prstGeom>
        </p:spPr>
        <p:txBody>
          <a:bodyPr vert="horz" wrap="square" lIns="0" tIns="0" rIns="0" bIns="0" rtlCol="0">
            <a:spAutoFit/>
          </a:bodyPr>
          <a:lstStyle/>
          <a:p>
            <a:pPr marL="25179">
              <a:lnSpc>
                <a:spcPts val="1130"/>
              </a:lnSpc>
            </a:pPr>
            <a:r>
              <a:rPr sz="1000" spc="59" dirty="0">
                <a:solidFill>
                  <a:srgbClr val="FFFFFF"/>
                </a:solidFill>
                <a:latin typeface="Times New Roman"/>
                <a:cs typeface="Times New Roman"/>
              </a:rPr>
              <a:t>spring </a:t>
            </a:r>
            <a:r>
              <a:rPr sz="1000" spc="89" dirty="0">
                <a:solidFill>
                  <a:srgbClr val="FFFFFF"/>
                </a:solidFill>
                <a:latin typeface="Times New Roman"/>
                <a:cs typeface="Times New Roman"/>
              </a:rPr>
              <a:t>2011</a:t>
            </a:r>
            <a:endParaRPr sz="1000">
              <a:latin typeface="Times New Roman"/>
              <a:cs typeface="Times New Roman"/>
            </a:endParaRPr>
          </a:p>
        </p:txBody>
      </p:sp>
      <p:sp>
        <p:nvSpPr>
          <p:cNvPr id="37" name="Rounded Rectangle 36"/>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Blind Search : Depth Limited Search (DLS)</a:t>
            </a:r>
          </a:p>
        </p:txBody>
      </p:sp>
      <p:pic>
        <p:nvPicPr>
          <p:cNvPr id="38" name="Picture 37"/>
          <p:cNvPicPr>
            <a:picLocks noChangeAspect="1"/>
          </p:cNvPicPr>
          <p:nvPr/>
        </p:nvPicPr>
        <p:blipFill>
          <a:blip r:embed="rId2"/>
          <a:stretch>
            <a:fillRect/>
          </a:stretch>
        </p:blipFill>
        <p:spPr>
          <a:xfrm>
            <a:off x="7743825" y="52741"/>
            <a:ext cx="1276350" cy="1247775"/>
          </a:xfrm>
          <a:prstGeom prst="rect">
            <a:avLst/>
          </a:prstGeom>
        </p:spPr>
      </p:pic>
      <p:pic>
        <p:nvPicPr>
          <p:cNvPr id="7170" name="Picture 2" descr="Depth Limited Search ">
            <a:extLst>
              <a:ext uri="{FF2B5EF4-FFF2-40B4-BE49-F238E27FC236}">
                <a16:creationId xmlns:a16="http://schemas.microsoft.com/office/drawing/2014/main" id="{BA1018E4-D3C6-4B60-9ED0-9724E5613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148" y="1905000"/>
            <a:ext cx="6753225" cy="2762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5B28BBA-720B-4177-ACA1-FE407C0DB774}"/>
              </a:ext>
            </a:extLst>
          </p:cNvPr>
          <p:cNvSpPr txBox="1"/>
          <p:nvPr/>
        </p:nvSpPr>
        <p:spPr>
          <a:xfrm>
            <a:off x="381000" y="5077267"/>
            <a:ext cx="8229600" cy="646331"/>
          </a:xfrm>
          <a:prstGeom prst="rect">
            <a:avLst/>
          </a:prstGeom>
          <a:noFill/>
        </p:spPr>
        <p:txBody>
          <a:bodyPr wrap="square">
            <a:spAutoFit/>
          </a:bodyPr>
          <a:lstStyle/>
          <a:p>
            <a:r>
              <a:rPr lang="en-US" b="0" i="0" dirty="0">
                <a:solidFill>
                  <a:srgbClr val="4D5968"/>
                </a:solidFill>
                <a:effectLst/>
                <a:latin typeface="Nunito Sans"/>
              </a:rPr>
              <a:t>In the above example , If we fix the depth limit to 2, DLS can be carried out similarly to the DFS until the goal node is found to exist in the search domain of the tree.</a:t>
            </a:r>
            <a:endParaRPr lang="en-IN" dirty="0"/>
          </a:p>
        </p:txBody>
      </p:sp>
      <p:sp>
        <p:nvSpPr>
          <p:cNvPr id="10" name="TextBox 9">
            <a:extLst>
              <a:ext uri="{FF2B5EF4-FFF2-40B4-BE49-F238E27FC236}">
                <a16:creationId xmlns:a16="http://schemas.microsoft.com/office/drawing/2014/main" id="{128645EC-B3F3-4782-BEA8-9E85E0AD0655}"/>
              </a:ext>
            </a:extLst>
          </p:cNvPr>
          <p:cNvSpPr txBox="1"/>
          <p:nvPr/>
        </p:nvSpPr>
        <p:spPr>
          <a:xfrm>
            <a:off x="35611" y="1300516"/>
            <a:ext cx="8874867" cy="646331"/>
          </a:xfrm>
          <a:prstGeom prst="rect">
            <a:avLst/>
          </a:prstGeom>
          <a:noFill/>
        </p:spPr>
        <p:txBody>
          <a:bodyPr wrap="square">
            <a:spAutoFit/>
          </a:bodyPr>
          <a:lstStyle/>
          <a:p>
            <a:r>
              <a:rPr lang="en-US" b="0" i="0" dirty="0">
                <a:solidFill>
                  <a:srgbClr val="47425D"/>
                </a:solidFill>
                <a:effectLst/>
                <a:latin typeface="Source Sans Pro" panose="020B0503030403020204" pitchFamily="34" charset="0"/>
              </a:rPr>
              <a:t> </a:t>
            </a:r>
            <a:r>
              <a:rPr lang="en-US" b="1" i="0" dirty="0">
                <a:solidFill>
                  <a:srgbClr val="47425D"/>
                </a:solidFill>
                <a:effectLst/>
                <a:latin typeface="Source Sans Pro" panose="020B0503030403020204" pitchFamily="34" charset="0"/>
              </a:rPr>
              <a:t>In Depth Limited Search, we first set a constraint on how deep (or how far from root) will we go.</a:t>
            </a:r>
            <a:endParaRPr lang="en-IN" b="1" dirty="0"/>
          </a:p>
        </p:txBody>
      </p:sp>
    </p:spTree>
    <p:extLst>
      <p:ext uri="{BB962C8B-B14F-4D97-AF65-F5344CB8AC3E}">
        <p14:creationId xmlns:p14="http://schemas.microsoft.com/office/powerpoint/2010/main" val="2055868658"/>
      </p:ext>
    </p:extLst>
  </p:cSld>
  <p:clrMapOvr>
    <a:masterClrMapping/>
  </p:clrMapOvr>
  <p:transition>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93186" name="Rectangle 2"/>
          <p:cNvSpPr>
            <a:spLocks noGrp="1" noChangeArrowheads="1"/>
          </p:cNvSpPr>
          <p:nvPr>
            <p:ph type="title"/>
          </p:nvPr>
        </p:nvSpPr>
        <p:spPr>
          <a:xfrm>
            <a:off x="457200" y="274638"/>
            <a:ext cx="7010400" cy="792162"/>
          </a:xfrm>
        </p:spPr>
        <p:txBody>
          <a:bodyPr/>
          <a:lstStyle/>
          <a:p>
            <a:pPr eaLnBrk="1" hangingPunct="1"/>
            <a:r>
              <a:rPr lang="en-US" b="1" dirty="0">
                <a:solidFill>
                  <a:schemeClr val="bg1"/>
                </a:solidFill>
                <a:ea typeface="ＭＳ Ｐゴシック" pitchFamily="34" charset="-128"/>
              </a:rPr>
              <a:t>Simulated annealing search</a:t>
            </a:r>
          </a:p>
        </p:txBody>
      </p:sp>
      <p:sp>
        <p:nvSpPr>
          <p:cNvPr id="93187" name="Rectangle 3"/>
          <p:cNvSpPr>
            <a:spLocks noGrp="1" noChangeArrowheads="1"/>
          </p:cNvSpPr>
          <p:nvPr>
            <p:ph type="body" idx="1"/>
          </p:nvPr>
        </p:nvSpPr>
        <p:spPr/>
        <p:style>
          <a:lnRef idx="2">
            <a:schemeClr val="accent2"/>
          </a:lnRef>
          <a:fillRef idx="1">
            <a:schemeClr val="lt1"/>
          </a:fillRef>
          <a:effectRef idx="0">
            <a:schemeClr val="accent2"/>
          </a:effectRef>
          <a:fontRef idx="minor">
            <a:schemeClr val="dk1"/>
          </a:fontRef>
        </p:style>
        <p:txBody>
          <a:bodyPr/>
          <a:lstStyle/>
          <a:p>
            <a:pPr algn="just" eaLnBrk="1" hangingPunct="1"/>
            <a:r>
              <a:rPr lang="en-US" sz="2800" dirty="0">
                <a:ea typeface="ＭＳ Ｐゴシック" pitchFamily="34" charset="-128"/>
              </a:rPr>
              <a:t>Idea: escape local maxima by allowing some "bad" moves but </a:t>
            </a:r>
            <a:r>
              <a:rPr lang="en-US" sz="2800" dirty="0">
                <a:solidFill>
                  <a:srgbClr val="FF0000"/>
                </a:solidFill>
                <a:ea typeface="ＭＳ Ｐゴシック" pitchFamily="34" charset="-128"/>
              </a:rPr>
              <a:t>gradually decrease</a:t>
            </a:r>
            <a:r>
              <a:rPr lang="en-US" sz="2800" dirty="0">
                <a:ea typeface="ＭＳ Ｐゴシック" pitchFamily="34" charset="-128"/>
              </a:rPr>
              <a:t> their frequency.</a:t>
            </a:r>
          </a:p>
          <a:p>
            <a:pPr algn="just" eaLnBrk="1" hangingPunct="1"/>
            <a:endParaRPr lang="en-US" sz="2800" dirty="0">
              <a:ea typeface="ＭＳ Ｐゴシック" pitchFamily="34" charset="-128"/>
            </a:endParaRPr>
          </a:p>
          <a:p>
            <a:pPr algn="just" eaLnBrk="1" hangingPunct="1"/>
            <a:r>
              <a:rPr lang="en-US" sz="2800" dirty="0">
                <a:ea typeface="ＭＳ Ｐゴシック" pitchFamily="34" charset="-128"/>
              </a:rPr>
              <a:t>This is like smoothing the cost landscape.</a:t>
            </a:r>
          </a:p>
          <a:p>
            <a:pPr algn="just" eaLnBrk="1" hangingPunct="1"/>
            <a:endParaRPr lang="en-US" sz="2800" dirty="0">
              <a:ea typeface="ＭＳ Ｐゴシック" pitchFamily="34" charset="-128"/>
            </a:endParaRPr>
          </a:p>
          <a:p>
            <a:pPr algn="just"/>
            <a:r>
              <a:rPr lang="en-US" sz="2800" dirty="0">
                <a:ea typeface="ＭＳ Ｐゴシック" pitchFamily="34" charset="-128"/>
              </a:rPr>
              <a:t>One can prove: If </a:t>
            </a:r>
            <a:r>
              <a:rPr lang="en-US" sz="2800" i="1" dirty="0">
                <a:ea typeface="ＭＳ Ｐゴシック" pitchFamily="34" charset="-128"/>
              </a:rPr>
              <a:t>T</a:t>
            </a:r>
            <a:r>
              <a:rPr lang="en-US" sz="2800" dirty="0">
                <a:ea typeface="ＭＳ Ｐゴシック" pitchFamily="34" charset="-128"/>
              </a:rPr>
              <a:t> decreases slowly enough, then simulated annealing search will find a global optimum with probability approaching 1 (however, this may take VERY long)</a:t>
            </a:r>
          </a:p>
          <a:p>
            <a:pPr algn="just" eaLnBrk="1" hangingPunct="1"/>
            <a:endParaRPr lang="en-US" sz="2800" dirty="0">
              <a:ea typeface="ＭＳ Ｐゴシック" pitchFamily="34" charset="-128"/>
            </a:endParaRPr>
          </a:p>
          <a:p>
            <a:pPr algn="just" eaLnBrk="1" hangingPunct="1"/>
            <a:endParaRPr lang="en-US" sz="2800" dirty="0">
              <a:ea typeface="ＭＳ Ｐゴシック" pitchFamily="34" charset="-128"/>
            </a:endParaRPr>
          </a:p>
        </p:txBody>
      </p:sp>
      <p:pic>
        <p:nvPicPr>
          <p:cNvPr id="5" name="Picture 4"/>
          <p:cNvPicPr>
            <a:picLocks noChangeAspect="1"/>
          </p:cNvPicPr>
          <p:nvPr/>
        </p:nvPicPr>
        <p:blipFill>
          <a:blip r:embed="rId3"/>
          <a:stretch>
            <a:fillRect/>
          </a:stretch>
        </p:blipFill>
        <p:spPr>
          <a:xfrm>
            <a:off x="7743825" y="52741"/>
            <a:ext cx="1276350" cy="1247775"/>
          </a:xfrm>
          <a:prstGeom prst="rect">
            <a:avLst/>
          </a:prstGeom>
        </p:spPr>
      </p:pic>
      <p:sp>
        <p:nvSpPr>
          <p:cNvPr id="6" name="Slide Number Placeholder 5"/>
          <p:cNvSpPr>
            <a:spLocks noGrp="1"/>
          </p:cNvSpPr>
          <p:nvPr>
            <p:ph type="sldNum" sz="quarter" idx="12"/>
          </p:nvPr>
        </p:nvSpPr>
        <p:spPr/>
        <p:txBody>
          <a:bodyPr/>
          <a:lstStyle/>
          <a:p>
            <a:fld id="{4B555027-C5F8-453D-8644-F1FD21F89C23}" type="slidenum">
              <a:rPr lang="en-US" smtClean="0"/>
              <a:pPr/>
              <a:t>90</a:t>
            </a:fld>
            <a:endParaRPr lang="en-US"/>
          </a:p>
        </p:txBody>
      </p:sp>
    </p:spTree>
    <p:extLst>
      <p:ext uri="{BB962C8B-B14F-4D97-AF65-F5344CB8AC3E}">
        <p14:creationId xmlns:p14="http://schemas.microsoft.com/office/powerpoint/2010/main" val="3474748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8327135" y="6445841"/>
            <a:ext cx="304800" cy="194309"/>
          </a:xfrm>
          <a:prstGeom prst="rect">
            <a:avLst/>
          </a:prstGeom>
        </p:spPr>
        <p:txBody>
          <a:bodyPr vert="horz" wrap="square" lIns="0" tIns="0" rIns="0" bIns="0" rtlCol="0">
            <a:spAutoFit/>
          </a:bodyPr>
          <a:lstStyle/>
          <a:p>
            <a:pPr marL="114300">
              <a:lnSpc>
                <a:spcPts val="1410"/>
              </a:lnSpc>
            </a:pPr>
            <a:fld id="{81D60167-4931-47E6-BA6A-407CBD079E47}" type="slidenum">
              <a:rPr dirty="0"/>
              <a:pPr marL="114300">
                <a:lnSpc>
                  <a:spcPts val="1410"/>
                </a:lnSpc>
              </a:pPr>
              <a:t>91</a:t>
            </a:fld>
            <a:endParaRPr dirty="0"/>
          </a:p>
        </p:txBody>
      </p:sp>
      <p:sp>
        <p:nvSpPr>
          <p:cNvPr id="3" name="object 3"/>
          <p:cNvSpPr txBox="1"/>
          <p:nvPr/>
        </p:nvSpPr>
        <p:spPr>
          <a:xfrm>
            <a:off x="535940" y="1563115"/>
            <a:ext cx="7873365" cy="4003040"/>
          </a:xfrm>
          <a:prstGeom prst="rect">
            <a:avLst/>
          </a:prstGeom>
          <a:ln>
            <a:solidFill>
              <a:schemeClr val="accent2">
                <a:lumMod val="60000"/>
                <a:lumOff val="40000"/>
              </a:schemeClr>
            </a:solidFill>
          </a:ln>
        </p:spPr>
        <p:txBody>
          <a:bodyPr vert="horz" wrap="square" lIns="0" tIns="64135" rIns="0" bIns="0" rtlCol="0">
            <a:spAutoFit/>
          </a:bodyPr>
          <a:lstStyle/>
          <a:p>
            <a:pPr marL="355600" marR="177800" indent="-342900">
              <a:lnSpc>
                <a:spcPts val="3240"/>
              </a:lnSpc>
              <a:spcBef>
                <a:spcPts val="505"/>
              </a:spcBef>
              <a:buSzPct val="120000"/>
              <a:buFont typeface="Arial"/>
              <a:buChar char="•"/>
              <a:tabLst>
                <a:tab pos="355600" algn="l"/>
              </a:tabLst>
            </a:pPr>
            <a:r>
              <a:rPr sz="3000" dirty="0">
                <a:latin typeface="Calibri"/>
                <a:cs typeface="Calibri"/>
              </a:rPr>
              <a:t>A </a:t>
            </a:r>
            <a:r>
              <a:rPr sz="3000" spc="-10" dirty="0">
                <a:latin typeface="Calibri"/>
                <a:cs typeface="Calibri"/>
              </a:rPr>
              <a:t>variation </a:t>
            </a:r>
            <a:r>
              <a:rPr sz="3000" dirty="0">
                <a:latin typeface="Calibri"/>
                <a:cs typeface="Calibri"/>
              </a:rPr>
              <a:t>of hill climbing in which, </a:t>
            </a:r>
            <a:r>
              <a:rPr sz="3000" spc="-15" dirty="0">
                <a:latin typeface="Calibri"/>
                <a:cs typeface="Calibri"/>
              </a:rPr>
              <a:t>at </a:t>
            </a:r>
            <a:r>
              <a:rPr sz="3000" spc="-5" dirty="0">
                <a:latin typeface="Calibri"/>
                <a:cs typeface="Calibri"/>
              </a:rPr>
              <a:t>the  </a:t>
            </a:r>
            <a:r>
              <a:rPr sz="3000" dirty="0">
                <a:latin typeface="Calibri"/>
                <a:cs typeface="Calibri"/>
              </a:rPr>
              <a:t>beginning of </a:t>
            </a:r>
            <a:r>
              <a:rPr sz="3000" spc="-5" dirty="0">
                <a:latin typeface="Calibri"/>
                <a:cs typeface="Calibri"/>
              </a:rPr>
              <a:t>the </a:t>
            </a:r>
            <a:r>
              <a:rPr sz="3000" spc="-10" dirty="0">
                <a:latin typeface="Calibri"/>
                <a:cs typeface="Calibri"/>
              </a:rPr>
              <a:t>process, </a:t>
            </a:r>
            <a:r>
              <a:rPr sz="3000" spc="-5" dirty="0">
                <a:latin typeface="Calibri"/>
                <a:cs typeface="Calibri"/>
              </a:rPr>
              <a:t>some </a:t>
            </a:r>
            <a:r>
              <a:rPr sz="3000" spc="-5" dirty="0">
                <a:solidFill>
                  <a:srgbClr val="0000FF"/>
                </a:solidFill>
                <a:latin typeface="Calibri"/>
                <a:cs typeface="Calibri"/>
              </a:rPr>
              <a:t>downhill </a:t>
            </a:r>
            <a:r>
              <a:rPr sz="3000" spc="-10" dirty="0">
                <a:solidFill>
                  <a:srgbClr val="0000FF"/>
                </a:solidFill>
                <a:latin typeface="Calibri"/>
                <a:cs typeface="Calibri"/>
              </a:rPr>
              <a:t>moves  </a:t>
            </a:r>
            <a:r>
              <a:rPr sz="3000" spc="-20" dirty="0">
                <a:solidFill>
                  <a:srgbClr val="0000FF"/>
                </a:solidFill>
                <a:latin typeface="Calibri"/>
                <a:cs typeface="Calibri"/>
              </a:rPr>
              <a:t>may </a:t>
            </a:r>
            <a:r>
              <a:rPr sz="3000" dirty="0">
                <a:solidFill>
                  <a:srgbClr val="0000FF"/>
                </a:solidFill>
                <a:latin typeface="Calibri"/>
                <a:cs typeface="Calibri"/>
              </a:rPr>
              <a:t>be</a:t>
            </a:r>
            <a:r>
              <a:rPr sz="3000" spc="-5" dirty="0">
                <a:solidFill>
                  <a:srgbClr val="0000FF"/>
                </a:solidFill>
                <a:latin typeface="Calibri"/>
                <a:cs typeface="Calibri"/>
              </a:rPr>
              <a:t> made</a:t>
            </a:r>
            <a:r>
              <a:rPr sz="3000" spc="-5" dirty="0">
                <a:latin typeface="Calibri"/>
                <a:cs typeface="Calibri"/>
              </a:rPr>
              <a:t>.</a:t>
            </a:r>
            <a:endParaRPr sz="3000">
              <a:latin typeface="Calibri"/>
              <a:cs typeface="Calibri"/>
            </a:endParaRPr>
          </a:p>
          <a:p>
            <a:pPr>
              <a:lnSpc>
                <a:spcPct val="100000"/>
              </a:lnSpc>
              <a:spcBef>
                <a:spcPts val="5"/>
              </a:spcBef>
              <a:buFont typeface="Arial"/>
              <a:buChar char="•"/>
            </a:pPr>
            <a:endParaRPr sz="2650">
              <a:latin typeface="Calibri"/>
              <a:cs typeface="Calibri"/>
            </a:endParaRPr>
          </a:p>
          <a:p>
            <a:pPr marL="355600" marR="480695" indent="-342900" algn="just">
              <a:lnSpc>
                <a:spcPts val="3240"/>
              </a:lnSpc>
              <a:buSzPct val="120000"/>
              <a:buFont typeface="Arial"/>
              <a:buChar char="•"/>
              <a:tabLst>
                <a:tab pos="355600" algn="l"/>
              </a:tabLst>
            </a:pPr>
            <a:r>
              <a:rPr sz="3000" spc="-135" dirty="0">
                <a:latin typeface="Calibri"/>
                <a:cs typeface="Calibri"/>
              </a:rPr>
              <a:t>To </a:t>
            </a:r>
            <a:r>
              <a:rPr sz="3000" dirty="0">
                <a:latin typeface="Calibri"/>
                <a:cs typeface="Calibri"/>
              </a:rPr>
              <a:t>do </a:t>
            </a:r>
            <a:r>
              <a:rPr sz="3000" dirty="0">
                <a:solidFill>
                  <a:srgbClr val="0000FF"/>
                </a:solidFill>
                <a:latin typeface="Calibri"/>
                <a:cs typeface="Calibri"/>
              </a:rPr>
              <a:t>enough </a:t>
            </a:r>
            <a:r>
              <a:rPr sz="3000" spc="-15" dirty="0">
                <a:solidFill>
                  <a:srgbClr val="0000FF"/>
                </a:solidFill>
                <a:latin typeface="Calibri"/>
                <a:cs typeface="Calibri"/>
              </a:rPr>
              <a:t>exploration </a:t>
            </a:r>
            <a:r>
              <a:rPr sz="3000" dirty="0">
                <a:solidFill>
                  <a:srgbClr val="0000FF"/>
                </a:solidFill>
                <a:latin typeface="Calibri"/>
                <a:cs typeface="Calibri"/>
              </a:rPr>
              <a:t>of </a:t>
            </a:r>
            <a:r>
              <a:rPr sz="3000" spc="-5" dirty="0">
                <a:solidFill>
                  <a:srgbClr val="0000FF"/>
                </a:solidFill>
                <a:latin typeface="Calibri"/>
                <a:cs typeface="Calibri"/>
              </a:rPr>
              <a:t>the </a:t>
            </a:r>
            <a:r>
              <a:rPr sz="3000" dirty="0">
                <a:solidFill>
                  <a:srgbClr val="0000FF"/>
                </a:solidFill>
                <a:latin typeface="Calibri"/>
                <a:cs typeface="Calibri"/>
              </a:rPr>
              <a:t>whole space  </a:t>
            </a:r>
            <a:r>
              <a:rPr sz="3000" dirty="0">
                <a:latin typeface="Calibri"/>
                <a:cs typeface="Calibri"/>
              </a:rPr>
              <a:t>early on, so </a:t>
            </a:r>
            <a:r>
              <a:rPr sz="3000" spc="-10" dirty="0">
                <a:latin typeface="Calibri"/>
                <a:cs typeface="Calibri"/>
              </a:rPr>
              <a:t>that </a:t>
            </a:r>
            <a:r>
              <a:rPr sz="3000" spc="-5" dirty="0">
                <a:latin typeface="Calibri"/>
                <a:cs typeface="Calibri"/>
              </a:rPr>
              <a:t>the </a:t>
            </a:r>
            <a:r>
              <a:rPr sz="3000" dirty="0">
                <a:latin typeface="Calibri"/>
                <a:cs typeface="Calibri"/>
              </a:rPr>
              <a:t>final solution is</a:t>
            </a:r>
            <a:r>
              <a:rPr sz="3000" spc="-160" dirty="0">
                <a:latin typeface="Calibri"/>
                <a:cs typeface="Calibri"/>
              </a:rPr>
              <a:t> </a:t>
            </a:r>
            <a:r>
              <a:rPr sz="3000" spc="-10" dirty="0">
                <a:latin typeface="Calibri"/>
                <a:cs typeface="Calibri"/>
              </a:rPr>
              <a:t>relatively  insensitive </a:t>
            </a:r>
            <a:r>
              <a:rPr sz="3000" spc="-20" dirty="0">
                <a:latin typeface="Calibri"/>
                <a:cs typeface="Calibri"/>
              </a:rPr>
              <a:t>to </a:t>
            </a:r>
            <a:r>
              <a:rPr sz="3000" spc="-5" dirty="0">
                <a:latin typeface="Calibri"/>
                <a:cs typeface="Calibri"/>
              </a:rPr>
              <a:t>the </a:t>
            </a:r>
            <a:r>
              <a:rPr sz="3000" spc="-15" dirty="0">
                <a:latin typeface="Calibri"/>
                <a:cs typeface="Calibri"/>
              </a:rPr>
              <a:t>starting </a:t>
            </a:r>
            <a:r>
              <a:rPr sz="3000" spc="-25" dirty="0">
                <a:latin typeface="Calibri"/>
                <a:cs typeface="Calibri"/>
              </a:rPr>
              <a:t>state.</a:t>
            </a:r>
            <a:endParaRPr sz="3000">
              <a:latin typeface="Calibri"/>
              <a:cs typeface="Calibri"/>
            </a:endParaRPr>
          </a:p>
          <a:p>
            <a:pPr marL="355600" marR="5080" indent="-342900">
              <a:lnSpc>
                <a:spcPts val="3240"/>
              </a:lnSpc>
              <a:spcBef>
                <a:spcPts val="1800"/>
              </a:spcBef>
              <a:buClr>
                <a:srgbClr val="000000"/>
              </a:buClr>
              <a:buSzPct val="120000"/>
              <a:buFont typeface="Arial"/>
              <a:buChar char="•"/>
              <a:tabLst>
                <a:tab pos="355600" algn="l"/>
              </a:tabLst>
            </a:pPr>
            <a:r>
              <a:rPr sz="3000" spc="-10" dirty="0">
                <a:solidFill>
                  <a:srgbClr val="0000FF"/>
                </a:solidFill>
                <a:latin typeface="Calibri"/>
                <a:cs typeface="Calibri"/>
              </a:rPr>
              <a:t>Lowering </a:t>
            </a:r>
            <a:r>
              <a:rPr sz="3000" spc="-5" dirty="0">
                <a:solidFill>
                  <a:srgbClr val="0000FF"/>
                </a:solidFill>
                <a:latin typeface="Calibri"/>
                <a:cs typeface="Calibri"/>
              </a:rPr>
              <a:t>the </a:t>
            </a:r>
            <a:r>
              <a:rPr sz="3000" dirty="0">
                <a:solidFill>
                  <a:srgbClr val="0000FF"/>
                </a:solidFill>
                <a:latin typeface="Calibri"/>
                <a:cs typeface="Calibri"/>
              </a:rPr>
              <a:t>chances </a:t>
            </a:r>
            <a:r>
              <a:rPr sz="3000" dirty="0">
                <a:latin typeface="Calibri"/>
                <a:cs typeface="Calibri"/>
              </a:rPr>
              <a:t>of </a:t>
            </a:r>
            <a:r>
              <a:rPr sz="3000" spc="-15" dirty="0">
                <a:latin typeface="Calibri"/>
                <a:cs typeface="Calibri"/>
              </a:rPr>
              <a:t>getting caught at </a:t>
            </a:r>
            <a:r>
              <a:rPr sz="3000" dirty="0">
                <a:latin typeface="Calibri"/>
                <a:cs typeface="Calibri"/>
              </a:rPr>
              <a:t>a </a:t>
            </a:r>
            <a:r>
              <a:rPr sz="3000" spc="-10" dirty="0">
                <a:latin typeface="Calibri"/>
                <a:cs typeface="Calibri"/>
              </a:rPr>
              <a:t>local  maximum, </a:t>
            </a:r>
            <a:r>
              <a:rPr sz="3000" dirty="0">
                <a:latin typeface="Calibri"/>
                <a:cs typeface="Calibri"/>
              </a:rPr>
              <a:t>or </a:t>
            </a:r>
            <a:r>
              <a:rPr sz="3000" spc="-10" dirty="0">
                <a:latin typeface="Calibri"/>
                <a:cs typeface="Calibri"/>
              </a:rPr>
              <a:t>plateau, </a:t>
            </a:r>
            <a:r>
              <a:rPr sz="3000" dirty="0">
                <a:latin typeface="Calibri"/>
                <a:cs typeface="Calibri"/>
              </a:rPr>
              <a:t>or a</a:t>
            </a:r>
            <a:r>
              <a:rPr sz="3000" spc="-15" dirty="0">
                <a:latin typeface="Calibri"/>
                <a:cs typeface="Calibri"/>
              </a:rPr>
              <a:t> </a:t>
            </a:r>
            <a:r>
              <a:rPr sz="3000" spc="-5" dirty="0">
                <a:latin typeface="Calibri"/>
                <a:cs typeface="Calibri"/>
              </a:rPr>
              <a:t>ridge.</a:t>
            </a:r>
            <a:endParaRPr sz="3000">
              <a:latin typeface="Calibri"/>
              <a:cs typeface="Calibri"/>
            </a:endParaRPr>
          </a:p>
        </p:txBody>
      </p:sp>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7" name="Rectangle 2"/>
          <p:cNvSpPr>
            <a:spLocks noGrp="1" noChangeArrowheads="1"/>
          </p:cNvSpPr>
          <p:nvPr>
            <p:ph type="title"/>
          </p:nvPr>
        </p:nvSpPr>
        <p:spPr>
          <a:xfrm>
            <a:off x="457200" y="274638"/>
            <a:ext cx="7010400" cy="792162"/>
          </a:xfrm>
        </p:spPr>
        <p:txBody>
          <a:bodyPr/>
          <a:lstStyle/>
          <a:p>
            <a:pPr eaLnBrk="1" hangingPunct="1"/>
            <a:r>
              <a:rPr lang="en-US" b="1" dirty="0">
                <a:solidFill>
                  <a:schemeClr val="bg1"/>
                </a:solidFill>
                <a:ea typeface="ＭＳ Ｐゴシック" pitchFamily="34" charset="-128"/>
              </a:rPr>
              <a:t>Simulated annealing search</a:t>
            </a:r>
          </a:p>
        </p:txBody>
      </p:sp>
      <p:pic>
        <p:nvPicPr>
          <p:cNvPr id="8" name="Picture 7"/>
          <p:cNvPicPr>
            <a:picLocks noChangeAspect="1"/>
          </p:cNvPicPr>
          <p:nvPr/>
        </p:nvPicPr>
        <p:blipFill>
          <a:blip r:embed="rId2"/>
          <a:stretch>
            <a:fillRect/>
          </a:stretch>
        </p:blipFill>
        <p:spPr>
          <a:xfrm>
            <a:off x="7743825" y="52741"/>
            <a:ext cx="1276350" cy="124777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8327135" y="6445841"/>
            <a:ext cx="304800" cy="194309"/>
          </a:xfrm>
          <a:prstGeom prst="rect">
            <a:avLst/>
          </a:prstGeom>
        </p:spPr>
        <p:txBody>
          <a:bodyPr vert="horz" wrap="square" lIns="0" tIns="0" rIns="0" bIns="0" rtlCol="0">
            <a:spAutoFit/>
          </a:bodyPr>
          <a:lstStyle/>
          <a:p>
            <a:pPr marL="114300">
              <a:lnSpc>
                <a:spcPts val="1410"/>
              </a:lnSpc>
            </a:pPr>
            <a:fld id="{81D60167-4931-47E6-BA6A-407CBD079E47}" type="slidenum">
              <a:rPr dirty="0"/>
              <a:pPr marL="114300">
                <a:lnSpc>
                  <a:spcPts val="1410"/>
                </a:lnSpc>
              </a:pPr>
              <a:t>92</a:t>
            </a:fld>
            <a:endParaRPr dirty="0"/>
          </a:p>
        </p:txBody>
      </p:sp>
      <p:sp>
        <p:nvSpPr>
          <p:cNvPr id="3" name="object 3"/>
          <p:cNvSpPr txBox="1"/>
          <p:nvPr/>
        </p:nvSpPr>
        <p:spPr>
          <a:xfrm>
            <a:off x="510540" y="1475740"/>
            <a:ext cx="8085455" cy="4373880"/>
          </a:xfrm>
          <a:prstGeom prst="rect">
            <a:avLst/>
          </a:prstGeom>
          <a:ln>
            <a:solidFill>
              <a:schemeClr val="accent2">
                <a:lumMod val="60000"/>
                <a:lumOff val="40000"/>
              </a:schemeClr>
            </a:solidFill>
          </a:ln>
        </p:spPr>
        <p:txBody>
          <a:bodyPr vert="horz" wrap="square" lIns="0" tIns="63500" rIns="0" bIns="0" rtlCol="0">
            <a:spAutoFit/>
          </a:bodyPr>
          <a:lstStyle/>
          <a:p>
            <a:pPr marL="38100">
              <a:lnSpc>
                <a:spcPct val="100000"/>
              </a:lnSpc>
              <a:spcBef>
                <a:spcPts val="500"/>
              </a:spcBef>
            </a:pPr>
            <a:r>
              <a:rPr sz="3000" spc="-20" dirty="0">
                <a:solidFill>
                  <a:srgbClr val="0000FF"/>
                </a:solidFill>
                <a:latin typeface="Calibri"/>
                <a:cs typeface="Calibri"/>
              </a:rPr>
              <a:t>Physical</a:t>
            </a:r>
            <a:r>
              <a:rPr sz="3000" spc="-25" dirty="0">
                <a:solidFill>
                  <a:srgbClr val="0000FF"/>
                </a:solidFill>
                <a:latin typeface="Calibri"/>
                <a:cs typeface="Calibri"/>
              </a:rPr>
              <a:t> </a:t>
            </a:r>
            <a:r>
              <a:rPr sz="3000" dirty="0">
                <a:solidFill>
                  <a:srgbClr val="0000FF"/>
                </a:solidFill>
                <a:latin typeface="Calibri"/>
                <a:cs typeface="Calibri"/>
              </a:rPr>
              <a:t>Annealing</a:t>
            </a:r>
            <a:endParaRPr sz="3000">
              <a:latin typeface="Calibri"/>
              <a:cs typeface="Calibri"/>
            </a:endParaRPr>
          </a:p>
          <a:p>
            <a:pPr marL="381000" marR="30480" indent="-342900">
              <a:lnSpc>
                <a:spcPct val="80000"/>
              </a:lnSpc>
              <a:spcBef>
                <a:spcPts val="1800"/>
              </a:spcBef>
              <a:buSzPct val="120000"/>
              <a:buFont typeface="Arial"/>
              <a:buChar char="•"/>
              <a:tabLst>
                <a:tab pos="381000" algn="l"/>
              </a:tabLst>
            </a:pPr>
            <a:r>
              <a:rPr sz="3000" spc="-20" dirty="0">
                <a:latin typeface="Calibri"/>
                <a:cs typeface="Calibri"/>
              </a:rPr>
              <a:t>Physical </a:t>
            </a:r>
            <a:r>
              <a:rPr sz="3000" spc="-15" dirty="0">
                <a:latin typeface="Calibri"/>
                <a:cs typeface="Calibri"/>
              </a:rPr>
              <a:t>substances are </a:t>
            </a:r>
            <a:r>
              <a:rPr sz="3000" spc="-10" dirty="0">
                <a:latin typeface="Calibri"/>
                <a:cs typeface="Calibri"/>
              </a:rPr>
              <a:t>melted </a:t>
            </a:r>
            <a:r>
              <a:rPr sz="3000" dirty="0">
                <a:latin typeface="Calibri"/>
                <a:cs typeface="Calibri"/>
              </a:rPr>
              <a:t>and then  </a:t>
            </a:r>
            <a:r>
              <a:rPr sz="3000" spc="-10" dirty="0">
                <a:solidFill>
                  <a:srgbClr val="0000FF"/>
                </a:solidFill>
                <a:latin typeface="Calibri"/>
                <a:cs typeface="Calibri"/>
              </a:rPr>
              <a:t>gradually </a:t>
            </a:r>
            <a:r>
              <a:rPr sz="3000" spc="-5" dirty="0">
                <a:solidFill>
                  <a:srgbClr val="0000FF"/>
                </a:solidFill>
                <a:latin typeface="Calibri"/>
                <a:cs typeface="Calibri"/>
              </a:rPr>
              <a:t>cooled </a:t>
            </a:r>
            <a:r>
              <a:rPr sz="3000" spc="-10" dirty="0">
                <a:latin typeface="Calibri"/>
                <a:cs typeface="Calibri"/>
              </a:rPr>
              <a:t>until </a:t>
            </a:r>
            <a:r>
              <a:rPr sz="3000" spc="-5" dirty="0">
                <a:latin typeface="Calibri"/>
                <a:cs typeface="Calibri"/>
              </a:rPr>
              <a:t>some </a:t>
            </a:r>
            <a:r>
              <a:rPr sz="3000" dirty="0">
                <a:latin typeface="Calibri"/>
                <a:cs typeface="Calibri"/>
              </a:rPr>
              <a:t>solid </a:t>
            </a:r>
            <a:r>
              <a:rPr sz="3000" spc="-30" dirty="0">
                <a:latin typeface="Calibri"/>
                <a:cs typeface="Calibri"/>
              </a:rPr>
              <a:t>state </a:t>
            </a:r>
            <a:r>
              <a:rPr sz="3000" dirty="0">
                <a:latin typeface="Calibri"/>
                <a:cs typeface="Calibri"/>
              </a:rPr>
              <a:t>is</a:t>
            </a:r>
            <a:r>
              <a:rPr sz="3000" spc="-15" dirty="0">
                <a:latin typeface="Calibri"/>
                <a:cs typeface="Calibri"/>
              </a:rPr>
              <a:t> </a:t>
            </a:r>
            <a:r>
              <a:rPr sz="3000" spc="-10" dirty="0">
                <a:latin typeface="Calibri"/>
                <a:cs typeface="Calibri"/>
              </a:rPr>
              <a:t>reached.</a:t>
            </a:r>
            <a:endParaRPr sz="3000">
              <a:latin typeface="Calibri"/>
              <a:cs typeface="Calibri"/>
            </a:endParaRPr>
          </a:p>
          <a:p>
            <a:pPr marL="381000" indent="-342900">
              <a:lnSpc>
                <a:spcPct val="100000"/>
              </a:lnSpc>
              <a:spcBef>
                <a:spcPts val="1080"/>
              </a:spcBef>
              <a:buSzPct val="120000"/>
              <a:buFont typeface="Arial"/>
              <a:buChar char="•"/>
              <a:tabLst>
                <a:tab pos="381000" algn="l"/>
              </a:tabLst>
            </a:pPr>
            <a:r>
              <a:rPr sz="3000" dirty="0">
                <a:latin typeface="Calibri"/>
                <a:cs typeface="Calibri"/>
              </a:rPr>
              <a:t>The </a:t>
            </a:r>
            <a:r>
              <a:rPr sz="3000" spc="-5" dirty="0">
                <a:latin typeface="Calibri"/>
                <a:cs typeface="Calibri"/>
              </a:rPr>
              <a:t>goal </a:t>
            </a:r>
            <a:r>
              <a:rPr sz="3000" dirty="0">
                <a:latin typeface="Calibri"/>
                <a:cs typeface="Calibri"/>
              </a:rPr>
              <a:t>is </a:t>
            </a:r>
            <a:r>
              <a:rPr sz="3000" spc="-20" dirty="0">
                <a:latin typeface="Calibri"/>
                <a:cs typeface="Calibri"/>
              </a:rPr>
              <a:t>to </a:t>
            </a:r>
            <a:r>
              <a:rPr sz="3000" spc="-10" dirty="0">
                <a:latin typeface="Calibri"/>
                <a:cs typeface="Calibri"/>
              </a:rPr>
              <a:t>produce </a:t>
            </a:r>
            <a:r>
              <a:rPr sz="3000" dirty="0">
                <a:latin typeface="Calibri"/>
                <a:cs typeface="Calibri"/>
              </a:rPr>
              <a:t>a </a:t>
            </a:r>
            <a:r>
              <a:rPr sz="3000" spc="-5" dirty="0">
                <a:solidFill>
                  <a:srgbClr val="0000FF"/>
                </a:solidFill>
                <a:latin typeface="Calibri"/>
                <a:cs typeface="Calibri"/>
              </a:rPr>
              <a:t>minimal‐energy</a:t>
            </a:r>
            <a:r>
              <a:rPr sz="3000" spc="-70" dirty="0">
                <a:solidFill>
                  <a:srgbClr val="0000FF"/>
                </a:solidFill>
                <a:latin typeface="Calibri"/>
                <a:cs typeface="Calibri"/>
              </a:rPr>
              <a:t> </a:t>
            </a:r>
            <a:r>
              <a:rPr sz="3000" spc="-25" dirty="0">
                <a:latin typeface="Calibri"/>
                <a:cs typeface="Calibri"/>
              </a:rPr>
              <a:t>state.</a:t>
            </a:r>
            <a:endParaRPr sz="3000">
              <a:latin typeface="Calibri"/>
              <a:cs typeface="Calibri"/>
            </a:endParaRPr>
          </a:p>
          <a:p>
            <a:pPr marL="380365" marR="304800" indent="-342900">
              <a:lnSpc>
                <a:spcPts val="2880"/>
              </a:lnSpc>
              <a:spcBef>
                <a:spcPts val="1775"/>
              </a:spcBef>
              <a:buClr>
                <a:srgbClr val="000000"/>
              </a:buClr>
              <a:buSzPct val="120000"/>
              <a:buFont typeface="Arial"/>
              <a:buChar char="•"/>
              <a:tabLst>
                <a:tab pos="381000" algn="l"/>
              </a:tabLst>
            </a:pPr>
            <a:r>
              <a:rPr sz="3000" dirty="0">
                <a:solidFill>
                  <a:srgbClr val="0000FF"/>
                </a:solidFill>
                <a:latin typeface="Calibri"/>
                <a:cs typeface="Calibri"/>
              </a:rPr>
              <a:t>Annealing </a:t>
            </a:r>
            <a:r>
              <a:rPr sz="3000" spc="-5" dirty="0">
                <a:solidFill>
                  <a:srgbClr val="0000FF"/>
                </a:solidFill>
                <a:latin typeface="Calibri"/>
                <a:cs typeface="Calibri"/>
              </a:rPr>
              <a:t>schedule</a:t>
            </a:r>
            <a:r>
              <a:rPr sz="3000" spc="-5" dirty="0">
                <a:latin typeface="Calibri"/>
                <a:cs typeface="Calibri"/>
              </a:rPr>
              <a:t>: </a:t>
            </a:r>
            <a:r>
              <a:rPr sz="3000" dirty="0">
                <a:latin typeface="Calibri"/>
                <a:cs typeface="Calibri"/>
              </a:rPr>
              <a:t>if </a:t>
            </a:r>
            <a:r>
              <a:rPr sz="3000" spc="-5" dirty="0">
                <a:latin typeface="Calibri"/>
                <a:cs typeface="Calibri"/>
              </a:rPr>
              <a:t>the </a:t>
            </a:r>
            <a:r>
              <a:rPr sz="3000" spc="-20" dirty="0">
                <a:latin typeface="Calibri"/>
                <a:cs typeface="Calibri"/>
              </a:rPr>
              <a:t>temperature </a:t>
            </a:r>
            <a:r>
              <a:rPr sz="3000" dirty="0">
                <a:latin typeface="Calibri"/>
                <a:cs typeface="Calibri"/>
              </a:rPr>
              <a:t>is  </a:t>
            </a:r>
            <a:r>
              <a:rPr sz="3000" spc="-15" dirty="0">
                <a:latin typeface="Calibri"/>
                <a:cs typeface="Calibri"/>
              </a:rPr>
              <a:t>lowered </a:t>
            </a:r>
            <a:r>
              <a:rPr sz="3000" spc="-10" dirty="0">
                <a:latin typeface="Calibri"/>
                <a:cs typeface="Calibri"/>
              </a:rPr>
              <a:t>sufficiently </a:t>
            </a:r>
            <a:r>
              <a:rPr sz="3000" spc="-35" dirty="0">
                <a:latin typeface="Calibri"/>
                <a:cs typeface="Calibri"/>
              </a:rPr>
              <a:t>slowly, </a:t>
            </a:r>
            <a:r>
              <a:rPr sz="3000" dirty="0">
                <a:latin typeface="Calibri"/>
                <a:cs typeface="Calibri"/>
              </a:rPr>
              <a:t>then </a:t>
            </a:r>
            <a:r>
              <a:rPr sz="3000" spc="-5" dirty="0">
                <a:latin typeface="Calibri"/>
                <a:cs typeface="Calibri"/>
              </a:rPr>
              <a:t>the goal </a:t>
            </a:r>
            <a:r>
              <a:rPr sz="3000" dirty="0">
                <a:latin typeface="Calibri"/>
                <a:cs typeface="Calibri"/>
              </a:rPr>
              <a:t>will be  </a:t>
            </a:r>
            <a:r>
              <a:rPr sz="3000" spc="-15" dirty="0">
                <a:latin typeface="Calibri"/>
                <a:cs typeface="Calibri"/>
              </a:rPr>
              <a:t>attained.</a:t>
            </a:r>
            <a:endParaRPr sz="3000">
              <a:latin typeface="Calibri"/>
              <a:cs typeface="Calibri"/>
            </a:endParaRPr>
          </a:p>
          <a:p>
            <a:pPr marL="381000" marR="860425" indent="-342900">
              <a:lnSpc>
                <a:spcPct val="80000"/>
              </a:lnSpc>
              <a:spcBef>
                <a:spcPts val="1825"/>
              </a:spcBef>
              <a:buSzPct val="120000"/>
              <a:buFont typeface="Arial"/>
              <a:buChar char="•"/>
              <a:tabLst>
                <a:tab pos="381000" algn="l"/>
              </a:tabLst>
            </a:pPr>
            <a:r>
              <a:rPr sz="3000" spc="-10" dirty="0">
                <a:latin typeface="Calibri"/>
                <a:cs typeface="Calibri"/>
              </a:rPr>
              <a:t>Nevertheless, there </a:t>
            </a:r>
            <a:r>
              <a:rPr sz="3000" dirty="0">
                <a:latin typeface="Calibri"/>
                <a:cs typeface="Calibri"/>
              </a:rPr>
              <a:t>is </a:t>
            </a:r>
            <a:r>
              <a:rPr sz="3000" spc="-5" dirty="0">
                <a:latin typeface="Calibri"/>
                <a:cs typeface="Calibri"/>
              </a:rPr>
              <a:t>some probability </a:t>
            </a:r>
            <a:r>
              <a:rPr sz="3000" spc="-25" dirty="0">
                <a:latin typeface="Calibri"/>
                <a:cs typeface="Calibri"/>
              </a:rPr>
              <a:t>for </a:t>
            </a:r>
            <a:r>
              <a:rPr sz="3000" dirty="0">
                <a:latin typeface="Calibri"/>
                <a:cs typeface="Calibri"/>
              </a:rPr>
              <a:t>a  </a:t>
            </a:r>
            <a:r>
              <a:rPr sz="3000" spc="-10" dirty="0">
                <a:latin typeface="Calibri"/>
                <a:cs typeface="Calibri"/>
              </a:rPr>
              <a:t>transition </a:t>
            </a:r>
            <a:r>
              <a:rPr sz="3000" spc="-20" dirty="0">
                <a:latin typeface="Calibri"/>
                <a:cs typeface="Calibri"/>
              </a:rPr>
              <a:t>to </a:t>
            </a:r>
            <a:r>
              <a:rPr sz="3000" dirty="0">
                <a:latin typeface="Calibri"/>
                <a:cs typeface="Calibri"/>
              </a:rPr>
              <a:t>a </a:t>
            </a:r>
            <a:r>
              <a:rPr sz="3000" spc="-5" dirty="0">
                <a:latin typeface="Calibri"/>
                <a:cs typeface="Calibri"/>
              </a:rPr>
              <a:t>higher </a:t>
            </a:r>
            <a:r>
              <a:rPr sz="3000" spc="-10" dirty="0">
                <a:latin typeface="Calibri"/>
                <a:cs typeface="Calibri"/>
              </a:rPr>
              <a:t>energy </a:t>
            </a:r>
            <a:r>
              <a:rPr sz="3000" spc="-25" dirty="0">
                <a:latin typeface="Calibri"/>
                <a:cs typeface="Calibri"/>
              </a:rPr>
              <a:t>state:</a:t>
            </a:r>
            <a:r>
              <a:rPr sz="3000" spc="-30" dirty="0">
                <a:latin typeface="Calibri"/>
                <a:cs typeface="Calibri"/>
              </a:rPr>
              <a:t> </a:t>
            </a:r>
            <a:r>
              <a:rPr sz="3000" spc="-25" dirty="0">
                <a:solidFill>
                  <a:srgbClr val="0000FF"/>
                </a:solidFill>
                <a:latin typeface="Calibri"/>
                <a:cs typeface="Calibri"/>
              </a:rPr>
              <a:t>e</a:t>
            </a:r>
            <a:r>
              <a:rPr sz="3000" spc="-37" baseline="25000" dirty="0">
                <a:solidFill>
                  <a:srgbClr val="0000FF"/>
                </a:solidFill>
                <a:latin typeface="Symbol"/>
                <a:cs typeface="Symbol"/>
              </a:rPr>
              <a:t>Δ</a:t>
            </a:r>
            <a:r>
              <a:rPr sz="3000" spc="-37" baseline="25000" dirty="0">
                <a:solidFill>
                  <a:srgbClr val="0000FF"/>
                </a:solidFill>
                <a:latin typeface="Calibri"/>
                <a:cs typeface="Calibri"/>
              </a:rPr>
              <a:t>E/kT</a:t>
            </a:r>
            <a:r>
              <a:rPr sz="3000" spc="-25" dirty="0">
                <a:latin typeface="Calibri"/>
                <a:cs typeface="Calibri"/>
              </a:rPr>
              <a:t>.</a:t>
            </a:r>
            <a:endParaRPr sz="3000">
              <a:latin typeface="Calibri"/>
              <a:cs typeface="Calibri"/>
            </a:endParaRPr>
          </a:p>
        </p:txBody>
      </p:sp>
      <p:sp>
        <p:nvSpPr>
          <p:cNvPr id="6" name="Rounded Rectangle 5"/>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7" name="Rectangle 2"/>
          <p:cNvSpPr>
            <a:spLocks noGrp="1" noChangeArrowheads="1"/>
          </p:cNvSpPr>
          <p:nvPr>
            <p:ph type="title"/>
          </p:nvPr>
        </p:nvSpPr>
        <p:spPr>
          <a:xfrm>
            <a:off x="457200" y="274638"/>
            <a:ext cx="7010400" cy="792162"/>
          </a:xfrm>
        </p:spPr>
        <p:txBody>
          <a:bodyPr/>
          <a:lstStyle/>
          <a:p>
            <a:pPr eaLnBrk="1" hangingPunct="1"/>
            <a:r>
              <a:rPr lang="en-US" b="1" dirty="0">
                <a:solidFill>
                  <a:schemeClr val="bg1"/>
                </a:solidFill>
                <a:ea typeface="ＭＳ Ｐゴシック" pitchFamily="34" charset="-128"/>
              </a:rPr>
              <a:t>Simulated annealing search</a:t>
            </a:r>
          </a:p>
        </p:txBody>
      </p:sp>
      <p:pic>
        <p:nvPicPr>
          <p:cNvPr id="8" name="Picture 7"/>
          <p:cNvPicPr>
            <a:picLocks noChangeAspect="1"/>
          </p:cNvPicPr>
          <p:nvPr/>
        </p:nvPicPr>
        <p:blipFill>
          <a:blip r:embed="rId2"/>
          <a:stretch>
            <a:fillRect/>
          </a:stretch>
        </p:blipFill>
        <p:spPr>
          <a:xfrm>
            <a:off x="7743825" y="52741"/>
            <a:ext cx="1276350" cy="124777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428735" y="6429246"/>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98989"/>
                </a:solidFill>
                <a:latin typeface="Times New Roman"/>
                <a:cs typeface="Times New Roman"/>
              </a:rPr>
              <a:t>80</a:t>
            </a:r>
            <a:endParaRPr sz="1200">
              <a:latin typeface="Times New Roman"/>
              <a:cs typeface="Times New Roman"/>
            </a:endParaRPr>
          </a:p>
        </p:txBody>
      </p:sp>
      <p:sp>
        <p:nvSpPr>
          <p:cNvPr id="7" name="Rounded Rectangle 6"/>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8" name="Rectangle 2"/>
          <p:cNvSpPr>
            <a:spLocks noGrp="1" noChangeArrowheads="1"/>
          </p:cNvSpPr>
          <p:nvPr>
            <p:ph type="title"/>
          </p:nvPr>
        </p:nvSpPr>
        <p:spPr>
          <a:xfrm>
            <a:off x="457200" y="274638"/>
            <a:ext cx="7010400" cy="792162"/>
          </a:xfrm>
        </p:spPr>
        <p:txBody>
          <a:bodyPr>
            <a:normAutofit fontScale="90000"/>
          </a:bodyPr>
          <a:lstStyle/>
          <a:p>
            <a:pPr eaLnBrk="1" hangingPunct="1"/>
            <a:r>
              <a:rPr lang="en-US" b="1" dirty="0">
                <a:solidFill>
                  <a:schemeClr val="bg1"/>
                </a:solidFill>
                <a:ea typeface="ＭＳ Ｐゴシック" pitchFamily="34" charset="-128"/>
              </a:rPr>
              <a:t>Simulated annealing algorithm</a:t>
            </a:r>
          </a:p>
        </p:txBody>
      </p:sp>
      <p:pic>
        <p:nvPicPr>
          <p:cNvPr id="9" name="Picture 8"/>
          <p:cNvPicPr>
            <a:picLocks noChangeAspect="1"/>
          </p:cNvPicPr>
          <p:nvPr/>
        </p:nvPicPr>
        <p:blipFill>
          <a:blip r:embed="rId2"/>
          <a:stretch>
            <a:fillRect/>
          </a:stretch>
        </p:blipFill>
        <p:spPr>
          <a:xfrm>
            <a:off x="7743825" y="52741"/>
            <a:ext cx="1276350" cy="1247775"/>
          </a:xfrm>
          <a:prstGeom prst="rect">
            <a:avLst/>
          </a:prstGeom>
        </p:spPr>
      </p:pic>
      <p:pic>
        <p:nvPicPr>
          <p:cNvPr id="297987" name="Picture 3"/>
          <p:cNvPicPr>
            <a:picLocks noChangeAspect="1" noChangeArrowheads="1"/>
          </p:cNvPicPr>
          <p:nvPr/>
        </p:nvPicPr>
        <p:blipFill>
          <a:blip r:embed="rId3"/>
          <a:srcRect l="17204" t="23958" r="17789" b="9375"/>
          <a:stretch>
            <a:fillRect/>
          </a:stretch>
        </p:blipFill>
        <p:spPr bwMode="auto">
          <a:xfrm>
            <a:off x="304800" y="1371600"/>
            <a:ext cx="8458200" cy="4876800"/>
          </a:xfrm>
          <a:prstGeom prst="rect">
            <a:avLst/>
          </a:prstGeom>
          <a:noFill/>
          <a:ln w="9525">
            <a:solidFill>
              <a:schemeClr val="tx2">
                <a:lumMod val="60000"/>
                <a:lumOff val="40000"/>
              </a:schemeClr>
            </a:solidFill>
            <a:miter lim="800000"/>
            <a:headEnd/>
            <a:tailEnd/>
          </a:ln>
          <a:effectLst/>
        </p:spPr>
      </p:pic>
      <p:sp>
        <p:nvSpPr>
          <p:cNvPr id="10" name="Slide Number Placeholder 9"/>
          <p:cNvSpPr>
            <a:spLocks noGrp="1"/>
          </p:cNvSpPr>
          <p:nvPr>
            <p:ph type="sldNum" sz="quarter" idx="12"/>
          </p:nvPr>
        </p:nvSpPr>
        <p:spPr/>
        <p:txBody>
          <a:bodyPr/>
          <a:lstStyle/>
          <a:p>
            <a:fld id="{4B555027-C5F8-453D-8644-F1FD21F89C23}" type="slidenum">
              <a:rPr lang="en-US" smtClean="0"/>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p:txBody>
      </p:sp>
      <p:sp>
        <p:nvSpPr>
          <p:cNvPr id="2" name="Title 1"/>
          <p:cNvSpPr>
            <a:spLocks noGrp="1"/>
          </p:cNvSpPr>
          <p:nvPr>
            <p:ph type="title"/>
          </p:nvPr>
        </p:nvSpPr>
        <p:spPr>
          <a:xfrm>
            <a:off x="457200" y="274638"/>
            <a:ext cx="7162800" cy="715962"/>
          </a:xfrm>
        </p:spPr>
        <p:txBody>
          <a:bodyPr>
            <a:normAutofit fontScale="90000"/>
          </a:bodyPr>
          <a:lstStyle/>
          <a:p>
            <a:r>
              <a:rPr lang="en-US" b="1" dirty="0">
                <a:solidFill>
                  <a:schemeClr val="bg1"/>
                </a:solidFill>
                <a:ea typeface="ＭＳ Ｐゴシック" pitchFamily="34" charset="-128"/>
              </a:rPr>
              <a:t>Simulated annealing example</a:t>
            </a:r>
            <a:endParaRPr lang="en-US" dirty="0"/>
          </a:p>
        </p:txBody>
      </p:sp>
      <p:pic>
        <p:nvPicPr>
          <p:cNvPr id="5" name="Picture 4"/>
          <p:cNvPicPr>
            <a:picLocks noChangeAspect="1"/>
          </p:cNvPicPr>
          <p:nvPr/>
        </p:nvPicPr>
        <p:blipFill>
          <a:blip r:embed="rId2"/>
          <a:stretch>
            <a:fillRect/>
          </a:stretch>
        </p:blipFill>
        <p:spPr>
          <a:xfrm>
            <a:off x="7743825" y="52741"/>
            <a:ext cx="1276350" cy="1247775"/>
          </a:xfrm>
          <a:prstGeom prst="rect">
            <a:avLst/>
          </a:prstGeom>
        </p:spPr>
      </p:pic>
      <p:pic>
        <p:nvPicPr>
          <p:cNvPr id="294914" name="Picture 2"/>
          <p:cNvPicPr>
            <a:picLocks noChangeAspect="1" noChangeArrowheads="1"/>
          </p:cNvPicPr>
          <p:nvPr/>
        </p:nvPicPr>
        <p:blipFill>
          <a:blip r:embed="rId3"/>
          <a:srcRect l="18155" t="27083" r="25037" b="18750"/>
          <a:stretch>
            <a:fillRect/>
          </a:stretch>
        </p:blipFill>
        <p:spPr bwMode="auto">
          <a:xfrm>
            <a:off x="762000" y="1524000"/>
            <a:ext cx="7391400" cy="3962400"/>
          </a:xfrm>
          <a:prstGeom prst="rect">
            <a:avLst/>
          </a:prstGeom>
          <a:noFill/>
          <a:ln w="9525">
            <a:solidFill>
              <a:schemeClr val="accent1"/>
            </a:solidFill>
            <a:miter lim="800000"/>
            <a:headEnd/>
            <a:tailEnd/>
          </a:ln>
          <a:effectLst/>
        </p:spPr>
      </p:pic>
      <p:sp>
        <p:nvSpPr>
          <p:cNvPr id="6" name="Slide Number Placeholder 5"/>
          <p:cNvSpPr>
            <a:spLocks noGrp="1"/>
          </p:cNvSpPr>
          <p:nvPr>
            <p:ph type="sldNum" sz="quarter" idx="12"/>
          </p:nvPr>
        </p:nvSpPr>
        <p:spPr/>
        <p:txBody>
          <a:bodyPr/>
          <a:lstStyle/>
          <a:p>
            <a:fld id="{4B555027-C5F8-453D-8644-F1FD21F89C23}" type="slidenum">
              <a:rPr lang="en-US" smtClean="0"/>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4" name="Title 1"/>
          <p:cNvSpPr txBox="1">
            <a:spLocks/>
          </p:cNvSpPr>
          <p:nvPr/>
        </p:nvSpPr>
        <p:spPr>
          <a:xfrm>
            <a:off x="457200" y="274638"/>
            <a:ext cx="7162800" cy="715962"/>
          </a:xfrm>
          <a:prstGeom prst="rect">
            <a:avLst/>
          </a:prstGeom>
        </p:spPr>
        <p:txBody>
          <a:bodyP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ＭＳ Ｐゴシック" pitchFamily="34" charset="-128"/>
                <a:cs typeface="+mj-cs"/>
              </a:rPr>
              <a:t>Simulated annealing example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95938" name="Picture 2"/>
          <p:cNvPicPr>
            <a:picLocks noChangeAspect="1" noChangeArrowheads="1"/>
          </p:cNvPicPr>
          <p:nvPr/>
        </p:nvPicPr>
        <p:blipFill>
          <a:blip r:embed="rId3"/>
          <a:srcRect l="17570" t="35417" r="19180" b="10417"/>
          <a:stretch>
            <a:fillRect/>
          </a:stretch>
        </p:blipFill>
        <p:spPr bwMode="auto">
          <a:xfrm>
            <a:off x="381000" y="1676400"/>
            <a:ext cx="8229600" cy="3962400"/>
          </a:xfrm>
          <a:prstGeom prst="rect">
            <a:avLst/>
          </a:prstGeom>
          <a:noFill/>
          <a:ln w="9525">
            <a:solidFill>
              <a:schemeClr val="tx2">
                <a:lumMod val="50000"/>
              </a:schemeClr>
            </a:solidFill>
            <a:miter lim="800000"/>
            <a:headEnd/>
            <a:tailEnd/>
          </a:ln>
          <a:effectLst/>
        </p:spPr>
      </p:pic>
      <p:sp>
        <p:nvSpPr>
          <p:cNvPr id="6" name="Slide Number Placeholder 5"/>
          <p:cNvSpPr>
            <a:spLocks noGrp="1"/>
          </p:cNvSpPr>
          <p:nvPr>
            <p:ph type="sldNum" sz="quarter" idx="12"/>
          </p:nvPr>
        </p:nvSpPr>
        <p:spPr/>
        <p:txBody>
          <a:bodyPr/>
          <a:lstStyle/>
          <a:p>
            <a:fld id="{4B555027-C5F8-453D-8644-F1FD21F89C23}"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56137" y="247175"/>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2" name="Picture 1"/>
          <p:cNvPicPr>
            <a:picLocks noChangeAspect="1"/>
          </p:cNvPicPr>
          <p:nvPr/>
        </p:nvPicPr>
        <p:blipFill>
          <a:blip r:embed="rId2"/>
          <a:stretch>
            <a:fillRect/>
          </a:stretch>
        </p:blipFill>
        <p:spPr>
          <a:xfrm>
            <a:off x="7743825" y="52741"/>
            <a:ext cx="1276350" cy="1247775"/>
          </a:xfrm>
          <a:prstGeom prst="rect">
            <a:avLst/>
          </a:prstGeom>
        </p:spPr>
      </p:pic>
      <p:sp>
        <p:nvSpPr>
          <p:cNvPr id="4" name="Title 1"/>
          <p:cNvSpPr txBox="1">
            <a:spLocks/>
          </p:cNvSpPr>
          <p:nvPr/>
        </p:nvSpPr>
        <p:spPr>
          <a:xfrm>
            <a:off x="457200" y="274638"/>
            <a:ext cx="7162800" cy="715962"/>
          </a:xfrm>
          <a:prstGeom prst="rect">
            <a:avLst/>
          </a:prstGeom>
        </p:spPr>
        <p:txBody>
          <a:bodyP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ＭＳ Ｐゴシック" pitchFamily="34" charset="-128"/>
                <a:cs typeface="+mj-cs"/>
              </a:rPr>
              <a:t>Simulated annealing example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880524300"/>
              </p:ext>
            </p:extLst>
          </p:nvPr>
        </p:nvGraphicFramePr>
        <p:xfrm>
          <a:off x="228600" y="1295400"/>
          <a:ext cx="8776438" cy="3505200"/>
        </p:xfrm>
        <a:graphic>
          <a:graphicData uri="http://schemas.openxmlformats.org/drawingml/2006/table">
            <a:tbl>
              <a:tblPr/>
              <a:tblGrid>
                <a:gridCol w="491383">
                  <a:extLst>
                    <a:ext uri="{9D8B030D-6E8A-4147-A177-3AD203B41FA5}">
                      <a16:colId xmlns:a16="http://schemas.microsoft.com/office/drawing/2014/main" val="20000"/>
                    </a:ext>
                  </a:extLst>
                </a:gridCol>
                <a:gridCol w="491383">
                  <a:extLst>
                    <a:ext uri="{9D8B030D-6E8A-4147-A177-3AD203B41FA5}">
                      <a16:colId xmlns:a16="http://schemas.microsoft.com/office/drawing/2014/main" val="20001"/>
                    </a:ext>
                  </a:extLst>
                </a:gridCol>
                <a:gridCol w="504825">
                  <a:extLst>
                    <a:ext uri="{9D8B030D-6E8A-4147-A177-3AD203B41FA5}">
                      <a16:colId xmlns:a16="http://schemas.microsoft.com/office/drawing/2014/main" val="20002"/>
                    </a:ext>
                  </a:extLst>
                </a:gridCol>
                <a:gridCol w="491383">
                  <a:extLst>
                    <a:ext uri="{9D8B030D-6E8A-4147-A177-3AD203B41FA5}">
                      <a16:colId xmlns:a16="http://schemas.microsoft.com/office/drawing/2014/main" val="20003"/>
                    </a:ext>
                  </a:extLst>
                </a:gridCol>
                <a:gridCol w="491383">
                  <a:extLst>
                    <a:ext uri="{9D8B030D-6E8A-4147-A177-3AD203B41FA5}">
                      <a16:colId xmlns:a16="http://schemas.microsoft.com/office/drawing/2014/main" val="20004"/>
                    </a:ext>
                  </a:extLst>
                </a:gridCol>
                <a:gridCol w="491383">
                  <a:extLst>
                    <a:ext uri="{9D8B030D-6E8A-4147-A177-3AD203B41FA5}">
                      <a16:colId xmlns:a16="http://schemas.microsoft.com/office/drawing/2014/main" val="20005"/>
                    </a:ext>
                  </a:extLst>
                </a:gridCol>
                <a:gridCol w="491383">
                  <a:extLst>
                    <a:ext uri="{9D8B030D-6E8A-4147-A177-3AD203B41FA5}">
                      <a16:colId xmlns:a16="http://schemas.microsoft.com/office/drawing/2014/main" val="20006"/>
                    </a:ext>
                  </a:extLst>
                </a:gridCol>
                <a:gridCol w="491383">
                  <a:extLst>
                    <a:ext uri="{9D8B030D-6E8A-4147-A177-3AD203B41FA5}">
                      <a16:colId xmlns:a16="http://schemas.microsoft.com/office/drawing/2014/main" val="20007"/>
                    </a:ext>
                  </a:extLst>
                </a:gridCol>
                <a:gridCol w="491383">
                  <a:extLst>
                    <a:ext uri="{9D8B030D-6E8A-4147-A177-3AD203B41FA5}">
                      <a16:colId xmlns:a16="http://schemas.microsoft.com/office/drawing/2014/main" val="20008"/>
                    </a:ext>
                  </a:extLst>
                </a:gridCol>
                <a:gridCol w="491383">
                  <a:extLst>
                    <a:ext uri="{9D8B030D-6E8A-4147-A177-3AD203B41FA5}">
                      <a16:colId xmlns:a16="http://schemas.microsoft.com/office/drawing/2014/main" val="20009"/>
                    </a:ext>
                  </a:extLst>
                </a:gridCol>
                <a:gridCol w="491383">
                  <a:extLst>
                    <a:ext uri="{9D8B030D-6E8A-4147-A177-3AD203B41FA5}">
                      <a16:colId xmlns:a16="http://schemas.microsoft.com/office/drawing/2014/main" val="20010"/>
                    </a:ext>
                  </a:extLst>
                </a:gridCol>
                <a:gridCol w="491383">
                  <a:extLst>
                    <a:ext uri="{9D8B030D-6E8A-4147-A177-3AD203B41FA5}">
                      <a16:colId xmlns:a16="http://schemas.microsoft.com/office/drawing/2014/main" val="20011"/>
                    </a:ext>
                  </a:extLst>
                </a:gridCol>
                <a:gridCol w="726837">
                  <a:extLst>
                    <a:ext uri="{9D8B030D-6E8A-4147-A177-3AD203B41FA5}">
                      <a16:colId xmlns:a16="http://schemas.microsoft.com/office/drawing/2014/main" val="20012"/>
                    </a:ext>
                  </a:extLst>
                </a:gridCol>
                <a:gridCol w="491383">
                  <a:extLst>
                    <a:ext uri="{9D8B030D-6E8A-4147-A177-3AD203B41FA5}">
                      <a16:colId xmlns:a16="http://schemas.microsoft.com/office/drawing/2014/main" val="20013"/>
                    </a:ext>
                  </a:extLst>
                </a:gridCol>
                <a:gridCol w="665414">
                  <a:extLst>
                    <a:ext uri="{9D8B030D-6E8A-4147-A177-3AD203B41FA5}">
                      <a16:colId xmlns:a16="http://schemas.microsoft.com/office/drawing/2014/main" val="20014"/>
                    </a:ext>
                  </a:extLst>
                </a:gridCol>
                <a:gridCol w="491383">
                  <a:extLst>
                    <a:ext uri="{9D8B030D-6E8A-4147-A177-3AD203B41FA5}">
                      <a16:colId xmlns:a16="http://schemas.microsoft.com/office/drawing/2014/main" val="20015"/>
                    </a:ext>
                  </a:extLst>
                </a:gridCol>
                <a:gridCol w="491383">
                  <a:extLst>
                    <a:ext uri="{9D8B030D-6E8A-4147-A177-3AD203B41FA5}">
                      <a16:colId xmlns:a16="http://schemas.microsoft.com/office/drawing/2014/main" val="20016"/>
                    </a:ext>
                  </a:extLst>
                </a:gridCol>
              </a:tblGrid>
              <a:tr h="211157">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gridSpan="10">
                  <a:txBody>
                    <a:bodyPr/>
                    <a:lstStyle/>
                    <a:p>
                      <a:pPr algn="l" fontAlgn="b"/>
                      <a:r>
                        <a:rPr lang="en-US" sz="1100" b="0" i="0" u="none" strike="noStrike">
                          <a:solidFill>
                            <a:srgbClr val="404040"/>
                          </a:solidFill>
                          <a:latin typeface="Times New Roman"/>
                        </a:rPr>
                        <a:t>1.</a:t>
                      </a:r>
                      <a:r>
                        <a:rPr lang="en-US" sz="800" b="0" i="0" u="none" strike="noStrike">
                          <a:solidFill>
                            <a:srgbClr val="404040"/>
                          </a:solidFill>
                          <a:latin typeface="Times New Roman"/>
                        </a:rPr>
                        <a:t>     </a:t>
                      </a:r>
                      <a:r>
                        <a:rPr lang="en-US" sz="1100" b="0" i="0" u="none" strike="noStrike">
                          <a:solidFill>
                            <a:srgbClr val="404040"/>
                          </a:solidFill>
                          <a:latin typeface="Times New Roman"/>
                        </a:rPr>
                        <a:t>The objective function to minimize is a simple function of two variables:</a:t>
                      </a:r>
                    </a:p>
                  </a:txBody>
                  <a:tcPr marL="24035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211157">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gridSpan="10">
                  <a:txBody>
                    <a:bodyPr/>
                    <a:lstStyle/>
                    <a:p>
                      <a:pPr algn="l" fontAlgn="b"/>
                      <a:r>
                        <a:rPr lang="en-US" sz="1100" b="0" i="0" u="none" strike="noStrike">
                          <a:solidFill>
                            <a:srgbClr val="404040"/>
                          </a:solidFill>
                          <a:latin typeface="Times New Roman"/>
                        </a:rPr>
                        <a:t>   min f(x) = (4 - 2.1*x1^2 + x1^4/3)*x1^2 + x1*x2 + (-4 + 4*x2^2)*x2^2;</a:t>
                      </a:r>
                    </a:p>
                  </a:txBody>
                  <a:tcPr marL="14421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1"/>
                  </a:ext>
                </a:extLst>
              </a:tr>
              <a:tr h="211157">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gridSpan="3">
                  <a:txBody>
                    <a:bodyPr/>
                    <a:lstStyle/>
                    <a:p>
                      <a:pPr algn="l" fontAlgn="b"/>
                      <a:r>
                        <a:rPr lang="en-US" sz="1100" b="0" i="0" u="none" strike="noStrike">
                          <a:solidFill>
                            <a:srgbClr val="404040"/>
                          </a:solidFill>
                          <a:latin typeface="Times New Roman"/>
                        </a:rPr>
                        <a:t>x1, x2 &gt;=0, x1,x2 &lt;=20</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r>
                        <a:rPr lang="en-US" sz="1000" b="0" i="0" u="none" strike="noStrike">
                          <a:solidFill>
                            <a:srgbClr val="000000"/>
                          </a:solidFill>
                          <a:latin typeface="Calibri"/>
                        </a:rPr>
                        <a:t>5bits</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gridSpan="2">
                  <a:txBody>
                    <a:bodyPr/>
                    <a:lstStyle/>
                    <a:p>
                      <a:pPr algn="l" fontAlgn="b"/>
                      <a:r>
                        <a:rPr lang="en-US" sz="1000" b="0" i="0" u="none" strike="noStrike" dirty="0" err="1">
                          <a:solidFill>
                            <a:srgbClr val="000000"/>
                          </a:solidFill>
                          <a:latin typeface="Calibri"/>
                        </a:rPr>
                        <a:t>Tmin</a:t>
                      </a:r>
                      <a:r>
                        <a:rPr lang="en-US" sz="1000" b="0" i="0" u="none" strike="noStrike" dirty="0">
                          <a:solidFill>
                            <a:srgbClr val="000000"/>
                          </a:solidFill>
                          <a:latin typeface="Calibri"/>
                        </a:rPr>
                        <a:t> = 50</a:t>
                      </a:r>
                    </a:p>
                  </a:txBody>
                  <a:tcPr marL="0" marR="0" marT="0" marB="0" anchor="b">
                    <a:lnL>
                      <a:noFill/>
                    </a:lnL>
                    <a:lnR>
                      <a:noFill/>
                    </a:lnR>
                    <a:lnT>
                      <a:noFill/>
                    </a:lnT>
                    <a:lnB>
                      <a:noFill/>
                    </a:lnB>
                  </a:tcPr>
                </a:tc>
                <a:tc hMerge="1">
                  <a:txBody>
                    <a:bodyPr/>
                    <a:lstStyle/>
                    <a:p>
                      <a:pPr algn="l" fontAlgn="b"/>
                      <a:endParaRPr lang="en-US" sz="10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2"/>
                  </a:ext>
                </a:extLst>
              </a:tr>
              <a:tr h="168925">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75704">
                <a:tc>
                  <a:txBody>
                    <a:bodyPr/>
                    <a:lstStyle/>
                    <a:p>
                      <a:pPr algn="l" fontAlgn="b"/>
                      <a:r>
                        <a:rPr lang="en-US" sz="1000" b="0" i="0" u="none" strike="noStrike">
                          <a:solidFill>
                            <a:srgbClr val="000000"/>
                          </a:solidFill>
                          <a:latin typeface="Calibri"/>
                        </a:rPr>
                        <a:t>k=1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dirty="0">
                          <a:solidFill>
                            <a:srgbClr val="000000"/>
                          </a:solidFill>
                          <a:latin typeface="Calibri"/>
                        </a:rPr>
                        <a:t>Binary x1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Decimal x1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Binary x2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Decimal x2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f(x)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Binary x1'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Decimal x1'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Binary x2'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Decimal x2'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f(x')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Delta E = f(x')-f(x)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Delta E&lt;0? Accept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e(-DeltaE/T)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e(-DeltaE/T) &lt; r? = Accept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8925">
                <a:tc>
                  <a:txBody>
                    <a:bodyPr/>
                    <a:lstStyle/>
                    <a:p>
                      <a:pPr algn="l" fontAlgn="b"/>
                      <a:r>
                        <a:rPr lang="en-US" sz="1000" b="0" i="0" u="none" strike="noStrike">
                          <a:solidFill>
                            <a:srgbClr val="000000"/>
                          </a:solidFill>
                          <a:latin typeface="Calibri"/>
                        </a:rPr>
                        <a:t>T=300</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0" b="0" i="0" u="none" strike="noStrike">
                          <a:solidFill>
                            <a:srgbClr val="000000"/>
                          </a:solidFill>
                          <a:latin typeface="Calibri"/>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latin typeface="Calibri"/>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latin typeface="Calibri"/>
                        </a:rPr>
                        <a:t>1001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25941.73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000" b="0" i="0" u="none" strike="noStrike">
                          <a:solidFill>
                            <a:srgbClr val="000000"/>
                          </a:solidFill>
                          <a:latin typeface="Calibri"/>
                        </a:rPr>
                        <a:t>1000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000" b="0" i="0" u="none" strike="noStrike">
                          <a:solidFill>
                            <a:srgbClr val="000000"/>
                          </a:solidFill>
                          <a:latin typeface="Calibri"/>
                        </a:rPr>
                        <a:t>16128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000" b="0" i="0" u="none" strike="noStrike">
                          <a:solidFill>
                            <a:srgbClr val="000000"/>
                          </a:solidFill>
                          <a:latin typeface="Calibri"/>
                        </a:rPr>
                        <a:t>-9813.733333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Yes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Accept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8925">
                <a:tc gridSpan="2">
                  <a:txBody>
                    <a:bodyPr/>
                    <a:lstStyle/>
                    <a:p>
                      <a:pPr algn="l" fontAlgn="b"/>
                      <a:r>
                        <a:rPr lang="en-US" sz="1000" b="0" i="0" u="none" strike="noStrike">
                          <a:solidFill>
                            <a:srgbClr val="000000"/>
                          </a:solidFill>
                          <a:latin typeface="Calibri"/>
                        </a:rPr>
                        <a:t>T=T/2=150</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000" b="0" i="0" u="none" strike="noStrike">
                          <a:solidFill>
                            <a:srgbClr val="000000"/>
                          </a:solidFill>
                          <a:latin typeface="Calibri"/>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latin typeface="Calibri"/>
                        </a:rPr>
                        <a:t>1000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16128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1100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82382.23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66254.23333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No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1.494E-192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Accept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8925">
                <a:tc>
                  <a:txBody>
                    <a:bodyPr/>
                    <a:lstStyle/>
                    <a:p>
                      <a:pPr algn="l" fontAlgn="b"/>
                      <a:r>
                        <a:rPr lang="en-US" sz="1000" b="0" i="0" u="none" strike="noStrike">
                          <a:solidFill>
                            <a:srgbClr val="000000"/>
                          </a:solidFill>
                          <a:latin typeface="Calibri"/>
                        </a:rPr>
                        <a:t>T=75</a:t>
                      </a:r>
                    </a:p>
                  </a:txBody>
                  <a:tcPr marL="0" marR="0" marT="0" marB="0" anchor="b">
                    <a:lnL>
                      <a:noFill/>
                    </a:lnL>
                    <a:lnR>
                      <a:noFill/>
                    </a:lnR>
                    <a:lnT>
                      <a:noFill/>
                    </a:lnT>
                    <a:lnB>
                      <a:noFill/>
                    </a:lnB>
                    <a:solidFill>
                      <a:srgbClr val="FFFF00"/>
                    </a:solidFill>
                  </a:tcPr>
                </a:tc>
                <a:tc>
                  <a:txBody>
                    <a:bodyPr/>
                    <a:lstStyle/>
                    <a:p>
                      <a:pPr algn="l" fontAlgn="b"/>
                      <a:endParaRPr lang="en-US" sz="10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0" b="0" i="0" u="none" strike="noStrike">
                          <a:solidFill>
                            <a:srgbClr val="00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latin typeface="Calibri"/>
                        </a:rPr>
                        <a:t>1100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latin typeface="Calibri"/>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82382.23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1110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152880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70497.76667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No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Accept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68925">
                <a:tc>
                  <a:txBody>
                    <a:bodyPr/>
                    <a:lstStyle/>
                    <a:p>
                      <a:pPr algn="l" fontAlgn="b"/>
                      <a:r>
                        <a:rPr lang="en-US" sz="1000" b="0" i="0" u="none" strike="noStrike">
                          <a:solidFill>
                            <a:srgbClr val="FF0000"/>
                          </a:solidFill>
                          <a:latin typeface="Calibri"/>
                        </a:rPr>
                        <a:t>T=37.5</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8925">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latin typeface="Calibri"/>
                        </a:rPr>
                        <a:t>16128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68925">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68925">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68925">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68925">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68925">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4"/>
                  </a:ext>
                </a:extLst>
              </a:tr>
              <a:tr h="168925">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latin typeface="Calibri"/>
                        </a:rPr>
                        <a:t>6</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5"/>
                  </a:ext>
                </a:extLst>
              </a:tr>
              <a:tr h="168925">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latin typeface="Calibri"/>
                        </a:rPr>
                        <a:t>2</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latin typeface="Calibri"/>
                        </a:rPr>
                        <a:t>5</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latin typeface="Calibri"/>
                        </a:rPr>
                        <a:t>1</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latin typeface="Calibri"/>
                        </a:rPr>
                        <a:t>1</a:t>
                      </a:r>
                    </a:p>
                  </a:txBody>
                  <a:tcPr marL="0" marR="0" marT="0" marB="0" anchor="b">
                    <a:lnL>
                      <a:noFill/>
                    </a:lnL>
                    <a:lnR>
                      <a:noFill/>
                    </a:lnR>
                    <a:lnT>
                      <a:noFill/>
                    </a:lnT>
                    <a:lnB>
                      <a:noFill/>
                    </a:lnB>
                    <a:solidFill>
                      <a:srgbClr val="FFFF00"/>
                    </a:solidFill>
                  </a:tcPr>
                </a:tc>
                <a:tc>
                  <a:txBody>
                    <a:bodyPr/>
                    <a:lstStyle/>
                    <a:p>
                      <a:pPr algn="r" fontAlgn="b"/>
                      <a:r>
                        <a:rPr lang="en-US" sz="1000" b="0" i="0" u="none" strike="noStrike">
                          <a:solidFill>
                            <a:srgbClr val="000000"/>
                          </a:solidFill>
                          <a:latin typeface="Calibri"/>
                        </a:rPr>
                        <a:t>3</a:t>
                      </a:r>
                    </a:p>
                  </a:txBody>
                  <a:tcPr marL="0" marR="0" marT="0" marB="0" anchor="b">
                    <a:lnL>
                      <a:noFill/>
                    </a:lnL>
                    <a:lnR>
                      <a:noFill/>
                    </a:lnR>
                    <a:lnT>
                      <a:noFill/>
                    </a:lnT>
                    <a:lnB>
                      <a:noFill/>
                    </a:lnB>
                    <a:solidFill>
                      <a:srgbClr val="FFFF00"/>
                    </a:solidFill>
                  </a:tcPr>
                </a:tc>
                <a:tc>
                  <a:txBody>
                    <a:bodyPr/>
                    <a:lstStyle/>
                    <a:p>
                      <a:pPr algn="r" fontAlgn="b"/>
                      <a:r>
                        <a:rPr lang="en-US" sz="1000" b="0" i="0" u="none" strike="noStrike">
                          <a:solidFill>
                            <a:srgbClr val="000000"/>
                          </a:solidFill>
                          <a:latin typeface="Calibri"/>
                        </a:rPr>
                        <a:t>2</a:t>
                      </a:r>
                    </a:p>
                  </a:txBody>
                  <a:tcPr marL="0" marR="0" marT="0" marB="0" anchor="b">
                    <a:lnL>
                      <a:noFill/>
                    </a:lnL>
                    <a:lnR>
                      <a:noFill/>
                    </a:lnR>
                    <a:lnT>
                      <a:noFill/>
                    </a:lnT>
                    <a:lnB>
                      <a:noFill/>
                    </a:lnB>
                    <a:solidFill>
                      <a:srgbClr val="FFFF00"/>
                    </a:solidFill>
                  </a:tcPr>
                </a:tc>
                <a:tc>
                  <a:txBody>
                    <a:bodyPr/>
                    <a:lstStyle/>
                    <a:p>
                      <a:pPr algn="r" fontAlgn="b"/>
                      <a:r>
                        <a:rPr lang="en-US" sz="1000" b="0" i="0" u="none" strike="noStrike">
                          <a:solidFill>
                            <a:srgbClr val="000000"/>
                          </a:solidFill>
                          <a:latin typeface="Calibri"/>
                        </a:rPr>
                        <a:t>1</a:t>
                      </a:r>
                    </a:p>
                  </a:txBody>
                  <a:tcPr marL="0" marR="0" marT="0" marB="0" anchor="b">
                    <a:lnL>
                      <a:noFill/>
                    </a:lnL>
                    <a:lnR>
                      <a:noFill/>
                    </a:lnR>
                    <a:lnT>
                      <a:noFill/>
                    </a:lnT>
                    <a:lnB>
                      <a:noFill/>
                    </a:lnB>
                    <a:solidFill>
                      <a:srgbClr val="FFFF00"/>
                    </a:solidFill>
                  </a:tcPr>
                </a:tc>
                <a:tc>
                  <a:txBody>
                    <a:bodyPr/>
                    <a:lstStyle/>
                    <a:p>
                      <a:pPr algn="r" fontAlgn="b"/>
                      <a:r>
                        <a:rPr lang="en-US" sz="1000" b="0" i="0" u="none" strike="noStrike">
                          <a:solidFill>
                            <a:srgbClr val="000000"/>
                          </a:solidFill>
                          <a:latin typeface="Calibri"/>
                        </a:rPr>
                        <a:t>2</a:t>
                      </a:r>
                    </a:p>
                  </a:txBody>
                  <a:tcPr marL="0" marR="0" marT="0" marB="0" anchor="b">
                    <a:lnL>
                      <a:noFill/>
                    </a:lnL>
                    <a:lnR>
                      <a:noFill/>
                    </a:lnR>
                    <a:lnT>
                      <a:noFill/>
                    </a:lnT>
                    <a:lnB>
                      <a:noFill/>
                    </a:lnB>
                    <a:solidFill>
                      <a:srgbClr val="FFFF00"/>
                    </a:solidFill>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16"/>
                  </a:ext>
                </a:extLst>
              </a:tr>
            </a:tbl>
          </a:graphicData>
        </a:graphic>
      </p:graphicFrame>
      <p:pic>
        <p:nvPicPr>
          <p:cNvPr id="8" name="Picture 7" descr="random.jpg"/>
          <p:cNvPicPr>
            <a:picLocks noChangeAspect="1"/>
          </p:cNvPicPr>
          <p:nvPr/>
        </p:nvPicPr>
        <p:blipFill>
          <a:blip r:embed="rId3"/>
          <a:stretch>
            <a:fillRect/>
          </a:stretch>
        </p:blipFill>
        <p:spPr>
          <a:xfrm>
            <a:off x="6019800" y="4572000"/>
            <a:ext cx="2466975" cy="1847850"/>
          </a:xfrm>
          <a:prstGeom prst="rect">
            <a:avLst/>
          </a:prstGeom>
        </p:spPr>
      </p:pic>
      <p:sp>
        <p:nvSpPr>
          <p:cNvPr id="9" name="Slide Number Placeholder 8"/>
          <p:cNvSpPr>
            <a:spLocks noGrp="1"/>
          </p:cNvSpPr>
          <p:nvPr>
            <p:ph type="sldNum" sz="quarter" idx="12"/>
          </p:nvPr>
        </p:nvSpPr>
        <p:spPr/>
        <p:txBody>
          <a:bodyPr/>
          <a:lstStyle/>
          <a:p>
            <a:fld id="{4B555027-C5F8-453D-8644-F1FD21F89C23}" type="slidenum">
              <a:rPr lang="en-US" smtClean="0"/>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5" y="52741"/>
            <a:ext cx="1276350" cy="1247775"/>
          </a:xfrm>
          <a:prstGeom prst="rect">
            <a:avLst/>
          </a:prstGeom>
        </p:spPr>
      </p:pic>
      <p:sp>
        <p:nvSpPr>
          <p:cNvPr id="4" name="Rounded Rectangle 3"/>
          <p:cNvSpPr/>
          <p:nvPr/>
        </p:nvSpPr>
        <p:spPr>
          <a:xfrm>
            <a:off x="304800" y="55804"/>
            <a:ext cx="7225694"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Unit 2 List of Topics</a:t>
            </a:r>
            <a:endParaRPr lang="en-US" sz="4000" b="1" dirty="0"/>
          </a:p>
        </p:txBody>
      </p:sp>
      <p:sp>
        <p:nvSpPr>
          <p:cNvPr id="7" name="Content Placeholder 6">
            <a:extLst>
              <a:ext uri="{FF2B5EF4-FFF2-40B4-BE49-F238E27FC236}">
                <a16:creationId xmlns:a16="http://schemas.microsoft.com/office/drawing/2014/main" id="{4A3D59C9-6578-40E9-92B0-5E5738AB8625}"/>
              </a:ext>
            </a:extLst>
          </p:cNvPr>
          <p:cNvSpPr>
            <a:spLocks noGrp="1"/>
          </p:cNvSpPr>
          <p:nvPr>
            <p:ph sz="half" idx="2"/>
          </p:nvPr>
        </p:nvSpPr>
        <p:spPr>
          <a:xfrm>
            <a:off x="381000" y="1524000"/>
            <a:ext cx="4040188" cy="4648200"/>
          </a:xfrm>
        </p:spPr>
        <p:txBody>
          <a:bodyPr>
            <a:noAutofit/>
          </a:bodyPr>
          <a:lstStyle/>
          <a:p>
            <a:r>
              <a:rPr lang="en-US" sz="1400" dirty="0"/>
              <a:t>Searching techniques – Uninformed search – General search Algorithm </a:t>
            </a:r>
          </a:p>
          <a:p>
            <a:r>
              <a:rPr lang="en-US" sz="1400" dirty="0"/>
              <a:t>Uninformed search Methods – Breadth First Search</a:t>
            </a:r>
          </a:p>
          <a:p>
            <a:endParaRPr lang="en-US" sz="1400" dirty="0"/>
          </a:p>
          <a:p>
            <a:r>
              <a:rPr lang="en-US" sz="1400" dirty="0"/>
              <a:t>Uninformed search Methods – Depth First Search</a:t>
            </a:r>
          </a:p>
          <a:p>
            <a:r>
              <a:rPr lang="en-US" sz="1400" dirty="0"/>
              <a:t>Uninformed search Methods – Depth limited Search</a:t>
            </a:r>
          </a:p>
          <a:p>
            <a:endParaRPr lang="en-US" sz="1400" dirty="0"/>
          </a:p>
          <a:p>
            <a:pPr algn="l"/>
            <a:r>
              <a:rPr lang="en-IN" sz="1400" b="0" i="1" u="none" strike="noStrike" baseline="0" dirty="0"/>
              <a:t>Uniformed search Methods- Iterative Deepening search</a:t>
            </a:r>
          </a:p>
          <a:p>
            <a:pPr algn="l"/>
            <a:r>
              <a:rPr lang="en-IN" sz="1400" b="0" i="1" u="none" strike="noStrike" baseline="0" dirty="0"/>
              <a:t>Bi-directional search</a:t>
            </a:r>
          </a:p>
          <a:p>
            <a:pPr algn="l"/>
            <a:endParaRPr lang="en-IN" sz="1400" i="1" dirty="0"/>
          </a:p>
          <a:p>
            <a:pPr algn="l"/>
            <a:r>
              <a:rPr lang="en-US" sz="1400" b="0" i="1" u="none" strike="noStrike" baseline="0" dirty="0"/>
              <a:t>Informed search- Generate and test, Best </a:t>
            </a:r>
            <a:r>
              <a:rPr lang="en-IN" sz="1400" b="0" i="1" u="none" strike="noStrike" baseline="0" dirty="0"/>
              <a:t>First search</a:t>
            </a:r>
          </a:p>
          <a:p>
            <a:pPr algn="l"/>
            <a:r>
              <a:rPr lang="en-IN" sz="1400" b="0" i="1" u="none" strike="noStrike" baseline="0" dirty="0"/>
              <a:t>Informed search-A* Algorithm</a:t>
            </a:r>
          </a:p>
          <a:p>
            <a:pPr algn="l"/>
            <a:endParaRPr lang="en-IN" sz="1400" i="1" dirty="0"/>
          </a:p>
          <a:p>
            <a:pPr algn="l"/>
            <a:endParaRPr lang="en-US" sz="1400" dirty="0"/>
          </a:p>
          <a:p>
            <a:endParaRPr lang="en-US" sz="1400" dirty="0"/>
          </a:p>
          <a:p>
            <a:endParaRPr lang="en-IN" sz="1400" dirty="0"/>
          </a:p>
        </p:txBody>
      </p:sp>
      <p:sp>
        <p:nvSpPr>
          <p:cNvPr id="9" name="Content Placeholder 8">
            <a:extLst>
              <a:ext uri="{FF2B5EF4-FFF2-40B4-BE49-F238E27FC236}">
                <a16:creationId xmlns:a16="http://schemas.microsoft.com/office/drawing/2014/main" id="{F1377B9D-6E24-4DE6-B5F2-FBF87C1B4C12}"/>
              </a:ext>
            </a:extLst>
          </p:cNvPr>
          <p:cNvSpPr>
            <a:spLocks noGrp="1"/>
          </p:cNvSpPr>
          <p:nvPr>
            <p:ph sz="quarter" idx="4"/>
          </p:nvPr>
        </p:nvSpPr>
        <p:spPr>
          <a:xfrm>
            <a:off x="4648200" y="1542762"/>
            <a:ext cx="4041775" cy="4172237"/>
          </a:xfrm>
        </p:spPr>
        <p:txBody>
          <a:bodyPr>
            <a:normAutofit/>
          </a:bodyPr>
          <a:lstStyle/>
          <a:p>
            <a:r>
              <a:rPr lang="en-IN" sz="1400" i="1" dirty="0"/>
              <a:t>AO*  search</a:t>
            </a:r>
          </a:p>
          <a:p>
            <a:r>
              <a:rPr lang="en-IN" sz="1400" i="1" dirty="0"/>
              <a:t>Local search Algorithms-Hill Climbing, Simulated Annealing</a:t>
            </a:r>
          </a:p>
          <a:p>
            <a:endParaRPr lang="en-IN" sz="1400" i="1" dirty="0"/>
          </a:p>
          <a:p>
            <a:r>
              <a:rPr lang="en-IN" sz="1400" i="1" dirty="0">
                <a:solidFill>
                  <a:srgbClr val="FF0000"/>
                </a:solidFill>
              </a:rPr>
              <a:t>Local Beam Search</a:t>
            </a:r>
          </a:p>
          <a:p>
            <a:r>
              <a:rPr lang="en-IN" sz="1400" i="1" dirty="0"/>
              <a:t>Genetic Algorithms</a:t>
            </a:r>
          </a:p>
          <a:p>
            <a:endParaRPr lang="en-IN" sz="1400" i="1" dirty="0"/>
          </a:p>
          <a:p>
            <a:r>
              <a:rPr lang="en-IN" sz="1400" b="0" i="1" u="none" strike="noStrike" baseline="0" dirty="0"/>
              <a:t>Adversarial search Methods-Game playing-Important concepts</a:t>
            </a:r>
          </a:p>
          <a:p>
            <a:r>
              <a:rPr lang="en-US" sz="1400" b="0" i="1" u="none" strike="noStrike" baseline="0" dirty="0"/>
              <a:t>Game playing and knowledge structure.</a:t>
            </a:r>
          </a:p>
          <a:p>
            <a:endParaRPr lang="en-IN" sz="1400" i="1" dirty="0"/>
          </a:p>
          <a:p>
            <a:pPr algn="l"/>
            <a:r>
              <a:rPr lang="en-US" sz="1400" b="0" i="1" u="none" strike="noStrike" baseline="0" dirty="0"/>
              <a:t>Game as a search problem-Minimax </a:t>
            </a:r>
            <a:r>
              <a:rPr lang="en-IN" sz="1400" b="0" i="1" u="none" strike="noStrike" baseline="0" dirty="0"/>
              <a:t>Approach</a:t>
            </a:r>
          </a:p>
          <a:p>
            <a:pPr algn="l"/>
            <a:r>
              <a:rPr lang="en-IN" sz="1400" b="0" i="1" u="none" strike="noStrike" baseline="0" dirty="0" err="1"/>
              <a:t>Minimax</a:t>
            </a:r>
            <a:r>
              <a:rPr lang="en-IN" sz="1400" b="0" i="1" u="none" strike="noStrike" baseline="0" dirty="0"/>
              <a:t> Algorithm</a:t>
            </a:r>
          </a:p>
          <a:p>
            <a:pPr algn="l"/>
            <a:endParaRPr lang="en-IN" sz="1400" i="1" dirty="0"/>
          </a:p>
          <a:p>
            <a:pPr algn="l"/>
            <a:r>
              <a:rPr lang="en-IN" sz="1400" b="0" i="1" u="none" strike="noStrike" baseline="0" dirty="0"/>
              <a:t>Alpha beta pruning</a:t>
            </a:r>
          </a:p>
          <a:p>
            <a:pPr algn="l"/>
            <a:r>
              <a:rPr lang="en-IN" sz="1400" b="0" i="1" u="none" strike="noStrike" baseline="0" dirty="0"/>
              <a:t>Game theory problems</a:t>
            </a:r>
          </a:p>
          <a:p>
            <a:pPr marL="0" indent="0" algn="l">
              <a:buNone/>
            </a:pPr>
            <a:endParaRPr lang="en-IN" sz="1400" b="0" i="1" u="none" strike="noStrike" baseline="0" dirty="0"/>
          </a:p>
          <a:p>
            <a:endParaRPr lang="en-IN"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5"/>
          <p:cNvSpPr>
            <a:spLocks noGrp="1"/>
          </p:cNvSpPr>
          <p:nvPr>
            <p:ph type="sldNum" sz="quarter" idx="12"/>
          </p:nvPr>
        </p:nvSpPr>
        <p:spPr>
          <a:noFill/>
        </p:spPr>
        <p:txBody>
          <a:bodyPr/>
          <a:lstStyle/>
          <a:p>
            <a:fld id="{49D7A2E8-91CC-4F56-A82D-501B6E063BF8}" type="slidenum">
              <a:rPr lang="en-US"/>
              <a:pPr/>
              <a:t>98</a:t>
            </a:fld>
            <a:endParaRPr lang="en-US"/>
          </a:p>
        </p:txBody>
      </p:sp>
      <p:sp>
        <p:nvSpPr>
          <p:cNvPr id="40963" name="Rectangle 3"/>
          <p:cNvSpPr>
            <a:spLocks noGrp="1" noChangeArrowheads="1"/>
          </p:cNvSpPr>
          <p:nvPr>
            <p:ph type="body" idx="1"/>
          </p:nvPr>
        </p:nvSpPr>
        <p:spPr/>
        <p:txBody>
          <a:bodyPr/>
          <a:lstStyle/>
          <a:p>
            <a:pPr eaLnBrk="1" hangingPunct="1"/>
            <a:r>
              <a:rPr lang="en-US" dirty="0"/>
              <a:t>Keep track of k states rather than just one, as in hill climbing</a:t>
            </a:r>
          </a:p>
          <a:p>
            <a:pPr eaLnBrk="1" hangingPunct="1"/>
            <a:r>
              <a:rPr lang="en-US" dirty="0">
                <a:solidFill>
                  <a:srgbClr val="FF0000"/>
                </a:solidFill>
              </a:rPr>
              <a:t>In comparison to beam search we saw earlier, this algorithm is state-based rather than node-based.</a:t>
            </a:r>
          </a:p>
        </p:txBody>
      </p:sp>
      <p:sp>
        <p:nvSpPr>
          <p:cNvPr id="7" name="Rounded Rectangle 2">
            <a:extLst>
              <a:ext uri="{FF2B5EF4-FFF2-40B4-BE49-F238E27FC236}">
                <a16:creationId xmlns:a16="http://schemas.microsoft.com/office/drawing/2014/main" id="{C61B441E-016F-457B-B276-792244267D17}"/>
              </a:ext>
            </a:extLst>
          </p:cNvPr>
          <p:cNvSpPr>
            <a:spLocks noGrp="1"/>
          </p:cNvSpPr>
          <p:nvPr>
            <p:ph type="title"/>
          </p:nvPr>
        </p:nvSpPr>
        <p:spPr>
          <a:xfrm>
            <a:off x="304800" y="123208"/>
            <a:ext cx="7391400" cy="80894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r>
              <a:rPr lang="en-IN" dirty="0"/>
              <a:t>Local Beam Search</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5"/>
          <p:cNvSpPr>
            <a:spLocks noGrp="1"/>
          </p:cNvSpPr>
          <p:nvPr>
            <p:ph type="sldNum" sz="quarter" idx="12"/>
          </p:nvPr>
        </p:nvSpPr>
        <p:spPr>
          <a:noFill/>
        </p:spPr>
        <p:txBody>
          <a:bodyPr/>
          <a:lstStyle/>
          <a:p>
            <a:fld id="{21EC5AA3-BC0B-44D8-9ABE-2F04EB012954}" type="slidenum">
              <a:rPr lang="en-US"/>
              <a:pPr/>
              <a:t>99</a:t>
            </a:fld>
            <a:endParaRPr lang="en-US"/>
          </a:p>
        </p:txBody>
      </p:sp>
      <p:sp>
        <p:nvSpPr>
          <p:cNvPr id="41987" name="Rectangle 3"/>
          <p:cNvSpPr>
            <a:spLocks noGrp="1" noChangeArrowheads="1"/>
          </p:cNvSpPr>
          <p:nvPr>
            <p:ph type="body" idx="1"/>
          </p:nvPr>
        </p:nvSpPr>
        <p:spPr/>
        <p:txBody>
          <a:bodyPr/>
          <a:lstStyle/>
          <a:p>
            <a:pPr eaLnBrk="1" hangingPunct="1"/>
            <a:r>
              <a:rPr lang="en-US"/>
              <a:t>Begins with k randomly generated states</a:t>
            </a:r>
          </a:p>
          <a:p>
            <a:pPr eaLnBrk="1" hangingPunct="1"/>
            <a:r>
              <a:rPr lang="en-US">
                <a:solidFill>
                  <a:srgbClr val="A50021"/>
                </a:solidFill>
              </a:rPr>
              <a:t>At each step, all successors of all k states are generated</a:t>
            </a:r>
          </a:p>
          <a:p>
            <a:pPr eaLnBrk="1" hangingPunct="1"/>
            <a:r>
              <a:rPr lang="en-US"/>
              <a:t>If any one is a goal, alg halts</a:t>
            </a:r>
          </a:p>
          <a:p>
            <a:pPr eaLnBrk="1" hangingPunct="1"/>
            <a:r>
              <a:rPr lang="en-US">
                <a:solidFill>
                  <a:srgbClr val="A50021"/>
                </a:solidFill>
              </a:rPr>
              <a:t>Otherwise, selects best k successors from the complete list, and repeats</a:t>
            </a:r>
          </a:p>
        </p:txBody>
      </p:sp>
      <p:sp>
        <p:nvSpPr>
          <p:cNvPr id="7" name="Rounded Rectangle 2">
            <a:extLst>
              <a:ext uri="{FF2B5EF4-FFF2-40B4-BE49-F238E27FC236}">
                <a16:creationId xmlns:a16="http://schemas.microsoft.com/office/drawing/2014/main" id="{8E6A01DE-F31E-4211-AFE4-2D18A4087487}"/>
              </a:ext>
            </a:extLst>
          </p:cNvPr>
          <p:cNvSpPr>
            <a:spLocks noGrp="1"/>
          </p:cNvSpPr>
          <p:nvPr>
            <p:ph type="title"/>
          </p:nvPr>
        </p:nvSpPr>
        <p:spPr>
          <a:xfrm>
            <a:off x="304800" y="123208"/>
            <a:ext cx="7391400" cy="80894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r>
              <a:rPr lang="en-IN" dirty="0"/>
              <a:t>Local Beam Search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6834</TotalTime>
  <Words>12143</Words>
  <Application>Microsoft Office PowerPoint</Application>
  <PresentationFormat>On-screen Show (4:3)</PresentationFormat>
  <Paragraphs>2355</Paragraphs>
  <Slides>200</Slides>
  <Notes>82</Notes>
  <HiddenSlides>3</HiddenSlides>
  <MMClips>0</MMClips>
  <ScaleCrop>false</ScaleCrop>
  <HeadingPairs>
    <vt:vector size="6" baseType="variant">
      <vt:variant>
        <vt:lpstr>Fonts Used</vt:lpstr>
      </vt:variant>
      <vt:variant>
        <vt:i4>26</vt:i4>
      </vt:variant>
      <vt:variant>
        <vt:lpstr>Theme</vt:lpstr>
      </vt:variant>
      <vt:variant>
        <vt:i4>3</vt:i4>
      </vt:variant>
      <vt:variant>
        <vt:lpstr>Slide Titles</vt:lpstr>
      </vt:variant>
      <vt:variant>
        <vt:i4>200</vt:i4>
      </vt:variant>
    </vt:vector>
  </HeadingPairs>
  <TitlesOfParts>
    <vt:vector size="229" baseType="lpstr">
      <vt:lpstr>Arial</vt:lpstr>
      <vt:lpstr>Arial Unicode MS</vt:lpstr>
      <vt:lpstr>Calibri</vt:lpstr>
      <vt:lpstr>CG Times</vt:lpstr>
      <vt:lpstr>Courier New</vt:lpstr>
      <vt:lpstr>DejaVu Sans</vt:lpstr>
      <vt:lpstr>DejaVu Sans Condensed</vt:lpstr>
      <vt:lpstr>Futura Md BT</vt:lpstr>
      <vt:lpstr>Georgia</vt:lpstr>
      <vt:lpstr>Klaudia</vt:lpstr>
      <vt:lpstr>Latin Modern Math</vt:lpstr>
      <vt:lpstr>LM Roman 8</vt:lpstr>
      <vt:lpstr>LM Sans 8</vt:lpstr>
      <vt:lpstr>New Century Schoolbook</vt:lpstr>
      <vt:lpstr>News Gothic</vt:lpstr>
      <vt:lpstr>Nunito Sans</vt:lpstr>
      <vt:lpstr>Source Sans Pro</vt:lpstr>
      <vt:lpstr>Symbol</vt:lpstr>
      <vt:lpstr>Tahoma</vt:lpstr>
      <vt:lpstr>Times</vt:lpstr>
      <vt:lpstr>Times New Roman</vt:lpstr>
      <vt:lpstr>Trebuchet MS</vt:lpstr>
      <vt:lpstr>Verdana</vt:lpstr>
      <vt:lpstr>Verdana</vt:lpstr>
      <vt:lpstr>Wingdings</vt:lpstr>
      <vt:lpstr>Wingdings 2</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MAZE GAME</vt:lpstr>
      <vt:lpstr>APPLICATION: MAZE GAME</vt:lpstr>
      <vt:lpstr>APPLICATION: MAZE GAME</vt:lpstr>
      <vt:lpstr>APPLICATION: MAZE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Generate-and-test</vt:lpstr>
      <vt:lpstr>Example - Traveling Salesman Problem (TSP)</vt:lpstr>
      <vt:lpstr>TSP Example</vt:lpstr>
      <vt:lpstr>PowerPoint Presentation</vt:lpstr>
      <vt:lpstr>PowerPoint Presentation</vt:lpstr>
      <vt:lpstr>Romania with straight-line dist.</vt:lpstr>
      <vt:lpstr>Greedy best-first search</vt:lpstr>
      <vt:lpstr>Greedy best-first search example</vt:lpstr>
      <vt:lpstr>Greedy best-first search example</vt:lpstr>
      <vt:lpstr>Greedy best-first search example</vt:lpstr>
      <vt:lpstr>Greedy best-first search example</vt:lpstr>
      <vt:lpstr>GBFS is not complete</vt:lpstr>
      <vt:lpstr>Properties of greedy best-first search</vt:lpstr>
      <vt:lpstr>PowerPoint Presentation</vt:lpstr>
      <vt:lpstr>A* search</vt:lpstr>
      <vt:lpstr>Applications of  Heuristic Search : A* Algorithm</vt:lpstr>
      <vt:lpstr>Heuristic Search : A* Algorithm</vt:lpstr>
      <vt:lpstr>Application of Heuristic Search : A* Algorithm – Snake &amp; Ladder</vt:lpstr>
      <vt:lpstr>A* search example</vt:lpstr>
      <vt:lpstr>A* search example</vt:lpstr>
      <vt:lpstr>A* search example</vt:lpstr>
      <vt:lpstr>A* search example</vt:lpstr>
      <vt:lpstr>A* search example</vt:lpstr>
      <vt:lpstr>A* search example</vt:lpstr>
      <vt:lpstr>PowerPoint Presentation</vt:lpstr>
      <vt:lpstr>Admissible heuristics</vt:lpstr>
      <vt:lpstr>Admissible heuristics – 8 Puzzle Problem</vt:lpstr>
      <vt:lpstr>Admissible heuristics – 8 Puzzle Problem</vt:lpstr>
      <vt:lpstr>Admissible heuristics</vt:lpstr>
      <vt:lpstr>PowerPoint Presentation</vt:lpstr>
      <vt:lpstr>PowerPoint Presentation</vt:lpstr>
      <vt:lpstr>PowerPoint Presentation</vt:lpstr>
      <vt:lpstr>Cost Revision in AO*:  cost-revise(n)</vt:lpstr>
      <vt:lpstr>Searching OR Graphs</vt:lpstr>
      <vt:lpstr>Shallow and Deep Pruning</vt:lpstr>
      <vt:lpstr>PowerPoint Presentation</vt:lpstr>
      <vt:lpstr>Local search algorithms</vt:lpstr>
      <vt:lpstr>Local search algorithms</vt:lpstr>
      <vt:lpstr>Types of Local Search</vt:lpstr>
      <vt:lpstr>Terminology of Local Search</vt:lpstr>
      <vt:lpstr>Local search algorithms</vt:lpstr>
      <vt:lpstr>PowerPoint Presentation</vt:lpstr>
      <vt:lpstr>PowerPoint Presentation</vt:lpstr>
      <vt:lpstr>PowerPoint Presentation</vt:lpstr>
      <vt:lpstr>PowerPoint Presentation</vt:lpstr>
      <vt:lpstr>PowerPoint Presentation</vt:lpstr>
      <vt:lpstr>PowerPoint Presentation</vt:lpstr>
      <vt:lpstr>Hill-climbing search</vt:lpstr>
      <vt:lpstr>Hill Climbing: Disadvantages</vt:lpstr>
      <vt:lpstr>PowerPoint Presentation</vt:lpstr>
      <vt:lpstr>PowerPoint Presentation</vt:lpstr>
      <vt:lpstr>Simulated Annealing – Basic Steps</vt:lpstr>
      <vt:lpstr>Simulated annealing search</vt:lpstr>
      <vt:lpstr>Simulated annealing search</vt:lpstr>
      <vt:lpstr>Simulated annealing search</vt:lpstr>
      <vt:lpstr>Simulated annealing algorithm</vt:lpstr>
      <vt:lpstr>Simulated annealing example</vt:lpstr>
      <vt:lpstr>PowerPoint Presentation</vt:lpstr>
      <vt:lpstr>PowerPoint Presentation</vt:lpstr>
      <vt:lpstr>PowerPoint Presentation</vt:lpstr>
      <vt:lpstr>Local Beam Search</vt:lpstr>
      <vt:lpstr>Local Beam Search</vt:lpstr>
      <vt:lpstr>Local Beam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Minimax Criterion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game is described by</vt:lpstr>
      <vt:lpstr>Payoff matrix Normal- or strategic form</vt:lpstr>
      <vt:lpstr>How to solve a situation like this? </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1: Mechanism Design  Fair Division of a Cake</vt:lpstr>
      <vt:lpstr>Example 2: Mechanism Design  Truth Elicitation through an Indirect Mechanism</vt:lpstr>
      <vt:lpstr>PowerPoint Presentation</vt:lpstr>
      <vt:lpstr>Four Basic Types of Auctions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HOD</dc:creator>
  <cp:lastModifiedBy>goldadilip@hotmail.com</cp:lastModifiedBy>
  <cp:revision>211</cp:revision>
  <dcterms:created xsi:type="dcterms:W3CDTF">2020-08-03T13:33:55Z</dcterms:created>
  <dcterms:modified xsi:type="dcterms:W3CDTF">2021-02-21T00:58:58Z</dcterms:modified>
</cp:coreProperties>
</file>